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12"/>
  </p:notesMasterIdLst>
  <p:handoutMasterIdLst>
    <p:handoutMasterId r:id="rId13"/>
  </p:handoutMasterIdLst>
  <p:sldIdLst>
    <p:sldId id="2255" r:id="rId2"/>
    <p:sldId id="2258" r:id="rId3"/>
    <p:sldId id="2259" r:id="rId4"/>
    <p:sldId id="2261" r:id="rId5"/>
    <p:sldId id="2267" r:id="rId6"/>
    <p:sldId id="2260" r:id="rId7"/>
    <p:sldId id="2262" r:id="rId8"/>
    <p:sldId id="2263" r:id="rId9"/>
    <p:sldId id="2265" r:id="rId10"/>
    <p:sldId id="2268" r:id="rId11"/>
  </p:sldIdLst>
  <p:sldSz cx="14630400" cy="8229600"/>
  <p:notesSz cx="6985000" cy="9271000"/>
  <p:defaultTextStyle>
    <a:defPPr>
      <a:defRPr lang="en-US"/>
    </a:defPPr>
    <a:lvl1pPr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1pPr>
    <a:lvl2pPr marL="653110"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2pPr>
    <a:lvl3pPr marL="1306220"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3pPr>
    <a:lvl4pPr marL="1959331"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4pPr>
    <a:lvl5pPr marL="2612441"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5pPr>
    <a:lvl6pPr marL="3265551"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6pPr>
    <a:lvl7pPr marL="3918661"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7pPr>
    <a:lvl8pPr marL="4571771"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8pPr>
    <a:lvl9pPr marL="5224882"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B2B"/>
    <a:srgbClr val="A80039"/>
    <a:srgbClr val="FFECE3"/>
    <a:srgbClr val="FFD4A8"/>
    <a:srgbClr val="FFDDC8"/>
    <a:srgbClr val="9C0027"/>
    <a:srgbClr val="B6002E"/>
    <a:srgbClr val="9F000F"/>
    <a:srgbClr val="9F0000"/>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8" autoAdjust="0"/>
    <p:restoredTop sz="86146" autoAdjust="0"/>
  </p:normalViewPr>
  <p:slideViewPr>
    <p:cSldViewPr>
      <p:cViewPr>
        <p:scale>
          <a:sx n="68" d="100"/>
          <a:sy n="68" d="100"/>
        </p:scale>
        <p:origin x="-944" y="-80"/>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7" d="100"/>
          <a:sy n="87" d="100"/>
        </p:scale>
        <p:origin x="-2128" y="-112"/>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955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1559555"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1559556"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1559557"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fld id="{EF58F92C-1A6B-384D-9566-1AA6704FEE61}" type="slidenum">
              <a:rPr lang="en-US"/>
              <a:pPr>
                <a:defRPr/>
              </a:pPr>
              <a:t>‹#›</a:t>
            </a:fld>
            <a:endParaRPr lang="en-US" dirty="0"/>
          </a:p>
        </p:txBody>
      </p:sp>
    </p:spTree>
    <p:extLst>
      <p:ext uri="{BB962C8B-B14F-4D97-AF65-F5344CB8AC3E}">
        <p14:creationId xmlns:p14="http://schemas.microsoft.com/office/powerpoint/2010/main" val="16708239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endParaRPr lang="en-US" dirty="0"/>
          </a:p>
        </p:txBody>
      </p:sp>
      <p:sp>
        <p:nvSpPr>
          <p:cNvPr id="819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403225" y="695325"/>
            <a:ext cx="6178550" cy="347662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endParaRPr lang="en-US" dirty="0"/>
          </a:p>
        </p:txBody>
      </p:sp>
      <p:sp>
        <p:nvSpPr>
          <p:cNvPr id="819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fld id="{28CE7367-2B32-2344-80E7-7FC2DA9FF8F3}" type="slidenum">
              <a:rPr lang="en-US"/>
              <a:pPr>
                <a:defRPr/>
              </a:pPr>
              <a:t>‹#›</a:t>
            </a:fld>
            <a:endParaRPr lang="en-US" dirty="0"/>
          </a:p>
        </p:txBody>
      </p:sp>
    </p:spTree>
    <p:extLst>
      <p:ext uri="{BB962C8B-B14F-4D97-AF65-F5344CB8AC3E}">
        <p14:creationId xmlns:p14="http://schemas.microsoft.com/office/powerpoint/2010/main" val="25823449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ＭＳ Ｐゴシック" pitchFamily="-65" charset="-128"/>
      </a:defRPr>
    </a:lvl1pPr>
    <a:lvl2pPr marL="653110"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2pPr>
    <a:lvl3pPr marL="1306220"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3pPr>
    <a:lvl4pPr marL="1959331"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4pPr>
    <a:lvl5pPr marL="2612441"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provides information on who is involved in this effort.  In addition it shows that the leadership is constantly undergoing transition.</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took these ideas</a:t>
            </a:r>
            <a:r>
              <a:rPr lang="en-US" baseline="0" dirty="0" smtClean="0"/>
              <a:t> out of the proposal but there may be something missing and I added my own filter.</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10</a:t>
            </a:fld>
            <a:endParaRPr lang="en-US" dirty="0"/>
          </a:p>
        </p:txBody>
      </p:sp>
    </p:spTree>
    <p:extLst>
      <p:ext uri="{BB962C8B-B14F-4D97-AF65-F5344CB8AC3E}">
        <p14:creationId xmlns:p14="http://schemas.microsoft.com/office/powerpoint/2010/main" val="271947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not really needed</a:t>
            </a:r>
            <a:r>
              <a:rPr lang="en-US" baseline="0" dirty="0" smtClean="0"/>
              <a:t> but reminds the presenter of the science objectives and expected signals.</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2</a:t>
            </a:fld>
            <a:endParaRPr lang="en-US" dirty="0"/>
          </a:p>
        </p:txBody>
      </p:sp>
    </p:spTree>
    <p:extLst>
      <p:ext uri="{BB962C8B-B14F-4D97-AF65-F5344CB8AC3E}">
        <p14:creationId xmlns:p14="http://schemas.microsoft.com/office/powerpoint/2010/main" val="228704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not really needed but provides the presenter with the spatial and temporal requirements for a combined GPS/InSAR model.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chemeClr val="bg1">
                    <a:lumMod val="75000"/>
                  </a:schemeClr>
                </a:solidFill>
              </a:rPr>
              <a:t>- time series are now long enough to accurately resolve vertical deformation - spatial resolution is limited by 10-20 km station spacing</a:t>
            </a:r>
          </a:p>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3</a:t>
            </a:fld>
            <a:endParaRPr lang="en-US" dirty="0"/>
          </a:p>
        </p:txBody>
      </p:sp>
    </p:spTree>
    <p:extLst>
      <p:ext uri="{BB962C8B-B14F-4D97-AF65-F5344CB8AC3E}">
        <p14:creationId xmlns:p14="http://schemas.microsoft.com/office/powerpoint/2010/main" val="100235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main SCEC4 highlights</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4</a:t>
            </a:fld>
            <a:endParaRPr lang="en-US" dirty="0"/>
          </a:p>
        </p:txBody>
      </p:sp>
    </p:spTree>
    <p:extLst>
      <p:ext uri="{BB962C8B-B14F-4D97-AF65-F5344CB8AC3E}">
        <p14:creationId xmlns:p14="http://schemas.microsoft.com/office/powerpoint/2010/main" val="344977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main SCEC4 highlights.</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5</a:t>
            </a:fld>
            <a:endParaRPr lang="en-US" dirty="0"/>
          </a:p>
        </p:txBody>
      </p:sp>
    </p:spTree>
    <p:extLst>
      <p:ext uri="{BB962C8B-B14F-4D97-AF65-F5344CB8AC3E}">
        <p14:creationId xmlns:p14="http://schemas.microsoft.com/office/powerpoint/2010/main" val="369744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main SCEC4 highlights</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6</a:t>
            </a:fld>
            <a:endParaRPr lang="en-US" dirty="0"/>
          </a:p>
        </p:txBody>
      </p:sp>
    </p:spTree>
    <p:extLst>
      <p:ext uri="{BB962C8B-B14F-4D97-AF65-F5344CB8AC3E}">
        <p14:creationId xmlns:p14="http://schemas.microsoft.com/office/powerpoint/2010/main" val="354457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average of several strain rate models compiled under</a:t>
            </a:r>
            <a:r>
              <a:rPr lang="en-US" baseline="0" dirty="0" smtClean="0"/>
              <a:t> the CGM was used to develop an average stress rate model as well as the rms variation among models. The BIG assumption here is a uniform elastic model was used.  Peter Bird’s analysis shows how the strain rate is dramatically influenced by the rheology.  So in SCEC 5 we need to include rheological models which are founded in temperature models</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7</a:t>
            </a:fld>
            <a:endParaRPr lang="en-US" dirty="0"/>
          </a:p>
        </p:txBody>
      </p:sp>
    </p:spTree>
    <p:extLst>
      <p:ext uri="{BB962C8B-B14F-4D97-AF65-F5344CB8AC3E}">
        <p14:creationId xmlns:p14="http://schemas.microsoft.com/office/powerpoint/2010/main" val="2804229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areas with good InSAR coverage and good coherence and large hydrologic signals where InSAR times series adequately resolve seasonal signals in comparison with GPS (red).  We would like to do this throughout the SCEC region but the current InSAR</a:t>
            </a:r>
            <a:r>
              <a:rPr lang="en-US" baseline="0" dirty="0" smtClean="0"/>
              <a:t> data lack cadence and have poor baseline control.  At a SCEC workshop several groups compared methods and results and arrived at best practices for InSAR time series construction when we finally get the required data from Sentinel-1a/b and ALOS-2.</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8</a:t>
            </a:fld>
            <a:endParaRPr lang="en-US" dirty="0"/>
          </a:p>
        </p:txBody>
      </p:sp>
    </p:spTree>
    <p:extLst>
      <p:ext uri="{BB962C8B-B14F-4D97-AF65-F5344CB8AC3E}">
        <p14:creationId xmlns:p14="http://schemas.microsoft.com/office/powerpoint/2010/main" val="2893393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details about the new InSAR satellites.  I checked today and a point in Banning already has 72 S1A acquisitions so this is very real.</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9</a:t>
            </a:fld>
            <a:endParaRPr lang="en-US" dirty="0"/>
          </a:p>
        </p:txBody>
      </p:sp>
    </p:spTree>
    <p:extLst>
      <p:ext uri="{BB962C8B-B14F-4D97-AF65-F5344CB8AC3E}">
        <p14:creationId xmlns:p14="http://schemas.microsoft.com/office/powerpoint/2010/main" val="1017894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057400"/>
            <a:ext cx="12435840" cy="1764030"/>
          </a:xfrm>
        </p:spPr>
        <p:txBody>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194560" y="4164329"/>
            <a:ext cx="10241280" cy="2103120"/>
          </a:xfrm>
        </p:spPr>
        <p:txBody>
          <a:bodyPr/>
          <a:lstStyle>
            <a:lvl1pPr marL="0" indent="0" algn="ctr">
              <a:buNone/>
              <a:defRPr/>
            </a:lvl1pPr>
            <a:lvl2pPr marL="653110" indent="0" algn="ctr">
              <a:buNone/>
              <a:defRPr/>
            </a:lvl2pPr>
            <a:lvl3pPr marL="1306220" indent="0" algn="ctr">
              <a:buNone/>
              <a:defRPr/>
            </a:lvl3pPr>
            <a:lvl4pPr marL="1959331" indent="0" algn="ctr">
              <a:buNone/>
              <a:defRPr/>
            </a:lvl4pPr>
            <a:lvl5pPr marL="2612441" indent="0" algn="ctr">
              <a:buNone/>
              <a:defRPr/>
            </a:lvl5pPr>
            <a:lvl6pPr marL="3265551" indent="0" algn="ctr">
              <a:buNone/>
              <a:defRPr/>
            </a:lvl6pPr>
            <a:lvl7pPr marL="3918661" indent="0" algn="ctr">
              <a:buNone/>
              <a:defRPr/>
            </a:lvl7pPr>
            <a:lvl8pPr marL="4571771" indent="0" algn="ctr">
              <a:buNone/>
              <a:defRPr/>
            </a:lvl8pPr>
            <a:lvl9pPr marL="5224882"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C0E77710-9EA7-8F47-B7CF-D589F8D1E73C}" type="datetime1">
              <a:rPr lang="en-US" smtClean="0"/>
              <a:pPr>
                <a:defRPr/>
              </a:pPr>
              <a:t>1/11/16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14206E-2AF7-8341-A202-86FA79DD51FC}" type="slidenum">
              <a:rPr lang="en-US"/>
              <a:pPr>
                <a:defRPr/>
              </a:pPr>
              <a:t>‹#›</a:t>
            </a:fld>
            <a:endParaRPr lang="en-US" sz="17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172D9785-D822-D240-9777-7E68B1E9A041}" type="datetime1">
              <a:rPr lang="en-US" smtClean="0"/>
              <a:pPr>
                <a:defRPr/>
              </a:pPr>
              <a:t>1/11/16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0E2B9EC-6A48-2A47-B60D-14D239D422FB}" type="slidenum">
              <a:rPr lang="en-US"/>
              <a:pPr>
                <a:defRPr/>
              </a:pPr>
              <a:t>‹#›</a:t>
            </a:fld>
            <a:endParaRPr lang="en-US" sz="17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5181" y="731520"/>
            <a:ext cx="3573779" cy="70408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3840" y="731520"/>
            <a:ext cx="10477501" cy="70408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B1B4C8CC-AD46-7D4D-88B3-6A553657B4C9}" type="datetime1">
              <a:rPr lang="en-US" smtClean="0"/>
              <a:pPr>
                <a:defRPr/>
              </a:pPr>
              <a:t>1/11/16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328EFD-1A69-0B4F-9967-A92039A8C4D6}" type="slidenum">
              <a:rPr lang="en-US"/>
              <a:pPr>
                <a:defRPr/>
              </a:pPr>
              <a:t>‹#›</a:t>
            </a:fld>
            <a:endParaRPr lang="en-US" sz="17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65116EE7-EC14-B147-9DEF-CB7F2118C699}" type="datetime1">
              <a:rPr lang="en-US" smtClean="0"/>
              <a:pPr>
                <a:defRPr/>
              </a:pPr>
              <a:t>1/11/16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955782E-F2CB-A447-9E81-AD1992CAF83D}" type="slidenum">
              <a:rPr lang="en-US"/>
              <a:pPr>
                <a:defRPr/>
              </a:pPr>
              <a:t>‹#›</a:t>
            </a:fld>
            <a:endParaRPr lang="en-US" sz="17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rgbClr val="A20B2B"/>
                </a:solidFill>
              </a:defRPr>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dirty="0"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4BF4DA80-C75B-F34E-92AD-3BA79FA6D814}" type="datetime1">
              <a:rPr lang="en-US" smtClean="0"/>
              <a:pPr>
                <a:defRPr/>
              </a:pPr>
              <a:t>1/11/16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C4EF295-DF2E-4944-99DF-1923AD64ACF2}" type="slidenum">
              <a:rPr lang="en-US"/>
              <a:pPr>
                <a:defRPr/>
              </a:pPr>
              <a:t>‹#›</a:t>
            </a:fld>
            <a:endParaRPr lang="en-US" sz="17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3841" y="2103120"/>
            <a:ext cx="7025640" cy="566928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513321" y="2103120"/>
            <a:ext cx="7025640" cy="566928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dt" sz="half" idx="11"/>
          </p:nvPr>
        </p:nvSpPr>
        <p:spPr>
          <a:ln/>
        </p:spPr>
        <p:txBody>
          <a:bodyPr/>
          <a:lstStyle>
            <a:lvl1pPr>
              <a:defRPr sz="1400"/>
            </a:lvl1pPr>
          </a:lstStyle>
          <a:p>
            <a:pPr>
              <a:defRPr/>
            </a:pPr>
            <a:fld id="{CCEE1FDE-C03E-124F-B17A-315969E20413}" type="datetime1">
              <a:rPr lang="en-US" smtClean="0"/>
              <a:pPr>
                <a:defRPr/>
              </a:pPr>
              <a:t>1/11/16</a:t>
            </a:fld>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7D84A90-A877-3842-ADDD-23AC367CAB93}" type="slidenum">
              <a:rPr lang="en-US"/>
              <a:pPr>
                <a:defRPr/>
              </a:pPr>
              <a:t>‹#›</a:t>
            </a:fld>
            <a:endParaRPr lang="en-US" sz="17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2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200"/>
            </a:lvl1pPr>
            <a:lvl2pPr>
              <a:defRPr sz="2800"/>
            </a:lvl2pPr>
            <a:lvl3pPr>
              <a:defRPr sz="2400"/>
            </a:lvl3pPr>
            <a:lvl4pPr>
              <a:defRPr sz="2000"/>
            </a:lvl4pPr>
            <a:lvl5pPr>
              <a:defRPr sz="20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2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200"/>
            </a:lvl1pPr>
            <a:lvl2pPr>
              <a:defRPr sz="2800"/>
            </a:lvl2pPr>
            <a:lvl3pPr>
              <a:defRPr sz="2400"/>
            </a:lvl3pPr>
            <a:lvl4pPr>
              <a:defRPr sz="2000"/>
            </a:lvl4pPr>
            <a:lvl5pPr>
              <a:defRPr sz="20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5"/>
          <p:cNvSpPr>
            <a:spLocks noGrp="1" noChangeArrowheads="1"/>
          </p:cNvSpPr>
          <p:nvPr>
            <p:ph type="dt" sz="half" idx="11"/>
          </p:nvPr>
        </p:nvSpPr>
        <p:spPr>
          <a:ln/>
        </p:spPr>
        <p:txBody>
          <a:bodyPr/>
          <a:lstStyle>
            <a:lvl1pPr>
              <a:defRPr sz="1400"/>
            </a:lvl1pPr>
          </a:lstStyle>
          <a:p>
            <a:pPr>
              <a:defRPr/>
            </a:pPr>
            <a:fld id="{0F8F8D51-F833-0D45-BE1C-6B3CD95876C8}" type="datetime1">
              <a:rPr lang="en-US" smtClean="0"/>
              <a:pPr>
                <a:defRPr/>
              </a:pPr>
              <a:t>1/11/16</a:t>
            </a:fld>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1DEB633-DA24-7147-AD11-03F44B3D1D40}" type="slidenum">
              <a:rPr lang="en-US"/>
              <a:pPr>
                <a:defRPr/>
              </a:pPr>
              <a:t>‹#›</a:t>
            </a:fld>
            <a:endParaRPr lang="en-US" sz="17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5"/>
          <p:cNvSpPr>
            <a:spLocks noGrp="1" noChangeArrowheads="1"/>
          </p:cNvSpPr>
          <p:nvPr>
            <p:ph type="dt" sz="half" idx="11"/>
          </p:nvPr>
        </p:nvSpPr>
        <p:spPr>
          <a:ln/>
        </p:spPr>
        <p:txBody>
          <a:bodyPr/>
          <a:lstStyle>
            <a:lvl1pPr>
              <a:defRPr sz="1400"/>
            </a:lvl1pPr>
          </a:lstStyle>
          <a:p>
            <a:pPr>
              <a:defRPr/>
            </a:pPr>
            <a:fld id="{0C4F87FE-0408-3844-8359-3DA47C521DE7}" type="datetime1">
              <a:rPr lang="en-US" smtClean="0"/>
              <a:pPr>
                <a:defRPr/>
              </a:pPr>
              <a:t>1/11/16</a:t>
            </a:fld>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1DA31B4-D9B9-3545-A19A-76D30826BB18}" type="slidenum">
              <a:rPr lang="en-US"/>
              <a:pPr>
                <a:defRPr/>
              </a:pPr>
              <a:t>‹#›</a:t>
            </a:fld>
            <a:endParaRPr lang="en-US" sz="17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5"/>
          <p:cNvSpPr>
            <a:spLocks noGrp="1" noChangeArrowheads="1"/>
          </p:cNvSpPr>
          <p:nvPr>
            <p:ph type="dt" sz="half" idx="11"/>
          </p:nvPr>
        </p:nvSpPr>
        <p:spPr>
          <a:ln/>
        </p:spPr>
        <p:txBody>
          <a:bodyPr/>
          <a:lstStyle>
            <a:lvl1pPr>
              <a:defRPr sz="1400"/>
            </a:lvl1pPr>
          </a:lstStyle>
          <a:p>
            <a:pPr>
              <a:defRPr/>
            </a:pPr>
            <a:fld id="{DE0471BF-3E5E-944E-B360-ECAE502721B1}" type="datetime1">
              <a:rPr lang="en-US" smtClean="0"/>
              <a:pPr>
                <a:defRPr/>
              </a:pPr>
              <a:t>1/11/16</a:t>
            </a:fld>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C7B1E2B-50C7-644F-B512-8A9544698C0F}" type="slidenum">
              <a:rPr lang="en-US"/>
              <a:pPr>
                <a:defRPr/>
              </a:pPr>
              <a:t>‹#›</a:t>
            </a:fld>
            <a:endParaRPr lang="en-US" sz="17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81534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748664"/>
            <a:ext cx="8178800" cy="7023736"/>
          </a:xfrm>
        </p:spPr>
        <p:txBody>
          <a:bodyPr/>
          <a:lstStyle>
            <a:lvl1pPr>
              <a:defRPr sz="3600"/>
            </a:lvl1pPr>
            <a:lvl2pPr>
              <a:defRPr sz="2800"/>
            </a:lvl2pPr>
            <a:lvl3pPr>
              <a:defRPr sz="2400"/>
            </a:lvl3pPr>
            <a:lvl4pPr>
              <a:defRPr sz="2000"/>
            </a:lvl4pPr>
            <a:lvl5pPr>
              <a:defRPr sz="2000"/>
            </a:lvl5pPr>
            <a:lvl6pPr>
              <a:defRPr sz="2900"/>
            </a:lvl6pPr>
            <a:lvl7pPr>
              <a:defRPr sz="2900"/>
            </a:lvl7pPr>
            <a:lvl8pPr>
              <a:defRPr sz="2900"/>
            </a:lvl8pPr>
            <a:lvl9pPr>
              <a:defRPr sz="2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dt" sz="half" idx="11"/>
          </p:nvPr>
        </p:nvSpPr>
        <p:spPr>
          <a:ln/>
        </p:spPr>
        <p:txBody>
          <a:bodyPr/>
          <a:lstStyle>
            <a:lvl1pPr>
              <a:defRPr sz="1400"/>
            </a:lvl1pPr>
          </a:lstStyle>
          <a:p>
            <a:pPr>
              <a:defRPr/>
            </a:pPr>
            <a:fld id="{D7A7C0A1-AFB5-8743-82F0-3E5168D811CD}" type="datetime1">
              <a:rPr lang="en-US" smtClean="0"/>
              <a:pPr>
                <a:defRPr/>
              </a:pPr>
              <a:t>1/11/16</a:t>
            </a:fld>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2F3CC5-669C-964C-B29D-CA89FE42E62B}" type="slidenum">
              <a:rPr lang="en-US"/>
              <a:pPr>
                <a:defRPr/>
              </a:pPr>
              <a:t>‹#›</a:t>
            </a:fld>
            <a:endParaRPr lang="en-US" sz="17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dirty="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dirty="0"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dt" sz="half" idx="11"/>
          </p:nvPr>
        </p:nvSpPr>
        <p:spPr>
          <a:ln/>
        </p:spPr>
        <p:txBody>
          <a:bodyPr/>
          <a:lstStyle>
            <a:lvl1pPr>
              <a:defRPr sz="1400"/>
            </a:lvl1pPr>
          </a:lstStyle>
          <a:p>
            <a:pPr>
              <a:defRPr/>
            </a:pPr>
            <a:fld id="{35FEC57D-F96D-CE44-8A70-20608ADC2EE1}" type="datetime1">
              <a:rPr lang="en-US" smtClean="0"/>
              <a:pPr>
                <a:defRPr/>
              </a:pPr>
              <a:t>1/11/16</a:t>
            </a:fld>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1E08405-D423-3342-B073-BCAA44BD490A}" type="slidenum">
              <a:rPr lang="en-US"/>
              <a:pPr>
                <a:defRPr/>
              </a:pPr>
              <a:t>‹#›</a:t>
            </a:fld>
            <a:endParaRPr lang="en-US" sz="1700"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0" y="0"/>
            <a:ext cx="14630400" cy="1371600"/>
          </a:xfrm>
          <a:prstGeom prst="rect">
            <a:avLst/>
          </a:prstGeom>
          <a:gradFill flip="none" rotWithShape="1">
            <a:gsLst>
              <a:gs pos="0">
                <a:srgbClr val="FFAF67"/>
              </a:gs>
              <a:gs pos="46000">
                <a:srgbClr val="FFFFFF"/>
              </a:gs>
            </a:gsLst>
            <a:lin ang="5400000" scaled="0"/>
            <a:tileRect/>
          </a:gradFill>
          <a:ln w="9525" cap="flat" cmpd="sng" algn="ctr">
            <a:noFill/>
            <a:prstDash val="solid"/>
            <a:round/>
            <a:headEnd type="none" w="med" len="med"/>
            <a:tailEnd type="none" w="med" len="med"/>
          </a:ln>
          <a:effectLst/>
        </p:spPr>
        <p:txBody>
          <a:bodyPr lIns="130622" tIns="65311" rIns="130622" bIns="65311">
            <a:prstTxWarp prst="textNoShape">
              <a:avLst/>
            </a:prstTxWarp>
          </a:bodyPr>
          <a:lstStyle/>
          <a:p>
            <a:pPr eaLnBrk="0" hangingPunct="0"/>
            <a:endParaRPr lang="en-US" sz="1700" dirty="0">
              <a:latin typeface="Times"/>
              <a:cs typeface="Times"/>
            </a:endParaRPr>
          </a:p>
        </p:txBody>
      </p:sp>
      <p:sp>
        <p:nvSpPr>
          <p:cNvPr id="1026" name="Rectangle 2"/>
          <p:cNvSpPr>
            <a:spLocks noGrp="1" noChangeArrowheads="1"/>
          </p:cNvSpPr>
          <p:nvPr>
            <p:ph type="title"/>
          </p:nvPr>
        </p:nvSpPr>
        <p:spPr bwMode="auto">
          <a:xfrm>
            <a:off x="243840" y="457200"/>
            <a:ext cx="14264640" cy="1097280"/>
          </a:xfrm>
          <a:prstGeom prst="rect">
            <a:avLst/>
          </a:prstGeom>
          <a:noFill/>
          <a:ln w="9525">
            <a:noFill/>
            <a:miter lim="800000"/>
            <a:headEnd/>
            <a:tailEnd/>
          </a:ln>
        </p:spPr>
        <p:txBody>
          <a:bodyPr vert="horz" wrap="square" lIns="130622" tIns="65311" rIns="130622" bIns="65311"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43840" y="1737360"/>
            <a:ext cx="14295120" cy="6035040"/>
          </a:xfrm>
          <a:prstGeom prst="rect">
            <a:avLst/>
          </a:prstGeom>
          <a:noFill/>
          <a:ln w="9525">
            <a:noFill/>
            <a:miter lim="800000"/>
            <a:headEnd/>
            <a:tailEnd/>
          </a:ln>
        </p:spPr>
        <p:txBody>
          <a:bodyPr vert="horz" wrap="square" lIns="130622" tIns="65311" rIns="130622" bIns="653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1108" name="Rectangle 4"/>
          <p:cNvSpPr>
            <a:spLocks noGrp="1" noChangeArrowheads="1"/>
          </p:cNvSpPr>
          <p:nvPr>
            <p:ph type="ftr" sz="quarter" idx="3"/>
          </p:nvPr>
        </p:nvSpPr>
        <p:spPr bwMode="auto">
          <a:xfrm>
            <a:off x="2560320" y="7888606"/>
            <a:ext cx="9631680" cy="2743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ctr" eaLnBrk="0" hangingPunct="0">
              <a:defRPr sz="1400">
                <a:solidFill>
                  <a:srgbClr val="A20B2B"/>
                </a:solidFill>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431109" name="Rectangle 5"/>
          <p:cNvSpPr>
            <a:spLocks noGrp="1" noChangeArrowheads="1"/>
          </p:cNvSpPr>
          <p:nvPr>
            <p:ph type="dt" sz="half" idx="2"/>
          </p:nvPr>
        </p:nvSpPr>
        <p:spPr bwMode="auto">
          <a:xfrm>
            <a:off x="243840" y="7888606"/>
            <a:ext cx="1828800" cy="2743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eaLnBrk="0" hangingPunct="0">
              <a:defRPr sz="1400">
                <a:solidFill>
                  <a:srgbClr val="A20B2B"/>
                </a:solidFill>
                <a:latin typeface="Arial" pitchFamily="-108" charset="0"/>
                <a:ea typeface="ＭＳ Ｐゴシック" pitchFamily="-108" charset="-128"/>
                <a:cs typeface="ＭＳ Ｐゴシック" pitchFamily="-108" charset="-128"/>
              </a:defRPr>
            </a:lvl1pPr>
          </a:lstStyle>
          <a:p>
            <a:pPr>
              <a:defRPr/>
            </a:pPr>
            <a:fld id="{CB3C1C99-D704-E546-A706-106B19ADBB0C}" type="datetime1">
              <a:rPr lang="en-US" smtClean="0"/>
              <a:pPr>
                <a:defRPr/>
              </a:pPr>
              <a:t>1/11/16</a:t>
            </a:fld>
            <a:endParaRPr lang="en-US" dirty="0"/>
          </a:p>
        </p:txBody>
      </p:sp>
      <p:sp>
        <p:nvSpPr>
          <p:cNvPr id="431110" name="Rectangle 6"/>
          <p:cNvSpPr>
            <a:spLocks noGrp="1" noChangeArrowheads="1"/>
          </p:cNvSpPr>
          <p:nvPr>
            <p:ph type="sldNum" sz="quarter" idx="4"/>
          </p:nvPr>
        </p:nvSpPr>
        <p:spPr bwMode="auto">
          <a:xfrm>
            <a:off x="12801600" y="7888606"/>
            <a:ext cx="1584960" cy="2743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eaLnBrk="0" hangingPunct="0">
              <a:defRPr sz="1400">
                <a:solidFill>
                  <a:srgbClr val="A20B2B"/>
                </a:solidFill>
                <a:latin typeface="Arial" pitchFamily="-108" charset="0"/>
                <a:ea typeface="ＭＳ Ｐゴシック" pitchFamily="-108" charset="-128"/>
                <a:cs typeface="ＭＳ Ｐゴシック" pitchFamily="-108" charset="-128"/>
              </a:defRPr>
            </a:lvl1pPr>
          </a:lstStyle>
          <a:p>
            <a:pPr>
              <a:defRPr/>
            </a:pPr>
            <a:fld id="{AD7C4FCF-4210-9045-975B-28D591E46107}" type="slidenum">
              <a:rPr lang="en-US" smtClean="0"/>
              <a:pPr>
                <a:defRPr/>
              </a:pPr>
              <a:t>‹#›</a:t>
            </a:fld>
            <a:endParaRPr lang="en-US" sz="1800" dirty="0"/>
          </a:p>
        </p:txBody>
      </p:sp>
      <p:sp>
        <p:nvSpPr>
          <p:cNvPr id="13" name="Text Box 13"/>
          <p:cNvSpPr txBox="1">
            <a:spLocks noChangeArrowheads="1"/>
          </p:cNvSpPr>
          <p:nvPr userDrawn="1"/>
        </p:nvSpPr>
        <p:spPr bwMode="auto">
          <a:xfrm>
            <a:off x="12557760" y="179308"/>
            <a:ext cx="2072640" cy="430887"/>
          </a:xfrm>
          <a:prstGeom prst="rect">
            <a:avLst/>
          </a:prstGeom>
          <a:noFill/>
          <a:ln w="12700">
            <a:noFill/>
            <a:miter lim="800000"/>
            <a:headEnd/>
            <a:tailEnd/>
          </a:ln>
          <a:effectLst/>
        </p:spPr>
        <p:txBody>
          <a:bodyPr wrap="square" lIns="0" tIns="0" rIns="0" bIns="0">
            <a:prstTxWarp prst="textNoShape">
              <a:avLst/>
            </a:prstTxWarp>
            <a:spAutoFit/>
          </a:bodyPr>
          <a:lstStyle/>
          <a:p>
            <a:pPr algn="ctr" eaLnBrk="0" hangingPunct="0">
              <a:defRPr/>
            </a:pPr>
            <a:r>
              <a:rPr lang="en-US" sz="1400" b="1" i="1" dirty="0" smtClean="0">
                <a:solidFill>
                  <a:srgbClr val="A20B2B"/>
                </a:solidFill>
                <a:latin typeface="Calisto MT"/>
                <a:ea typeface="+mn-ea"/>
                <a:cs typeface="Calisto MT"/>
              </a:rPr>
              <a:t>Southern</a:t>
            </a:r>
            <a:r>
              <a:rPr lang="en-US" sz="1400" b="1" i="1" baseline="0" dirty="0" smtClean="0">
                <a:solidFill>
                  <a:srgbClr val="A20B2B"/>
                </a:solidFill>
                <a:latin typeface="Calisto MT"/>
                <a:ea typeface="+mn-ea"/>
                <a:cs typeface="Calisto MT"/>
              </a:rPr>
              <a:t> California Earthquake Center</a:t>
            </a:r>
            <a:endParaRPr lang="en-US" sz="1400" b="1" i="1" dirty="0">
              <a:solidFill>
                <a:srgbClr val="A20B2B"/>
              </a:solidFill>
              <a:latin typeface="Calisto MT"/>
              <a:ea typeface="+mn-ea"/>
              <a:cs typeface="Calisto MT"/>
            </a:endParaRPr>
          </a:p>
        </p:txBody>
      </p:sp>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911" y="140425"/>
            <a:ext cx="1143000" cy="489857"/>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b="1" i="1">
          <a:solidFill>
            <a:schemeClr val="bg2"/>
          </a:solidFill>
          <a:latin typeface="Times"/>
          <a:ea typeface="ＭＳ Ｐゴシック" pitchFamily="-65" charset="-128"/>
          <a:cs typeface="Times"/>
        </a:defRPr>
      </a:lvl1pPr>
      <a:lvl2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5pPr>
      <a:lvl6pPr marL="653110" algn="ctr" rtl="0" eaLnBrk="0" fontAlgn="base" hangingPunct="0">
        <a:spcBef>
          <a:spcPct val="0"/>
        </a:spcBef>
        <a:spcAft>
          <a:spcPct val="0"/>
        </a:spcAft>
        <a:defRPr sz="5100" b="1">
          <a:solidFill>
            <a:schemeClr val="bg2"/>
          </a:solidFill>
          <a:latin typeface="Arial" pitchFamily="-65" charset="0"/>
        </a:defRPr>
      </a:lvl6pPr>
      <a:lvl7pPr marL="1306220" algn="ctr" rtl="0" eaLnBrk="0" fontAlgn="base" hangingPunct="0">
        <a:spcBef>
          <a:spcPct val="0"/>
        </a:spcBef>
        <a:spcAft>
          <a:spcPct val="0"/>
        </a:spcAft>
        <a:defRPr sz="5100" b="1">
          <a:solidFill>
            <a:schemeClr val="bg2"/>
          </a:solidFill>
          <a:latin typeface="Arial" pitchFamily="-65" charset="0"/>
        </a:defRPr>
      </a:lvl7pPr>
      <a:lvl8pPr marL="1959331" algn="ctr" rtl="0" eaLnBrk="0" fontAlgn="base" hangingPunct="0">
        <a:spcBef>
          <a:spcPct val="0"/>
        </a:spcBef>
        <a:spcAft>
          <a:spcPct val="0"/>
        </a:spcAft>
        <a:defRPr sz="5100" b="1">
          <a:solidFill>
            <a:schemeClr val="bg2"/>
          </a:solidFill>
          <a:latin typeface="Arial" pitchFamily="-65" charset="0"/>
        </a:defRPr>
      </a:lvl8pPr>
      <a:lvl9pPr marL="2612441" algn="ctr" rtl="0" eaLnBrk="0" fontAlgn="base" hangingPunct="0">
        <a:spcBef>
          <a:spcPct val="0"/>
        </a:spcBef>
        <a:spcAft>
          <a:spcPct val="0"/>
        </a:spcAft>
        <a:defRPr sz="5100" b="1">
          <a:solidFill>
            <a:schemeClr val="bg2"/>
          </a:solidFill>
          <a:latin typeface="Arial" pitchFamily="-65" charset="0"/>
        </a:defRPr>
      </a:lvl9pPr>
    </p:titleStyle>
    <p:bodyStyle>
      <a:lvl1pPr marL="489833" indent="-489833" algn="l" rtl="0" eaLnBrk="0" fontAlgn="base" hangingPunct="0">
        <a:spcBef>
          <a:spcPct val="20000"/>
        </a:spcBef>
        <a:spcAft>
          <a:spcPct val="0"/>
        </a:spcAft>
        <a:buChar char="•"/>
        <a:defRPr sz="3200" b="1">
          <a:solidFill>
            <a:srgbClr val="A20B2B"/>
          </a:solidFill>
          <a:latin typeface="+mn-lt"/>
          <a:ea typeface="ＭＳ Ｐゴシック" pitchFamily="-65" charset="-128"/>
          <a:cs typeface="ＭＳ Ｐゴシック" pitchFamily="-65" charset="-128"/>
        </a:defRPr>
      </a:lvl1pPr>
      <a:lvl2pPr marL="1061304" indent="-408194" algn="l" rtl="0" eaLnBrk="0" fontAlgn="base" hangingPunct="0">
        <a:spcBef>
          <a:spcPct val="20000"/>
        </a:spcBef>
        <a:spcAft>
          <a:spcPct val="0"/>
        </a:spcAft>
        <a:buChar char="–"/>
        <a:defRPr sz="2800" b="1">
          <a:solidFill>
            <a:srgbClr val="A20B2B"/>
          </a:solidFill>
          <a:latin typeface="+mn-lt"/>
          <a:ea typeface="ＭＳ Ｐゴシック" pitchFamily="-65" charset="-128"/>
        </a:defRPr>
      </a:lvl2pPr>
      <a:lvl3pPr marL="1551137" indent="-326555" algn="l" rtl="0" eaLnBrk="0" fontAlgn="base" hangingPunct="0">
        <a:spcBef>
          <a:spcPct val="20000"/>
        </a:spcBef>
        <a:spcAft>
          <a:spcPct val="0"/>
        </a:spcAft>
        <a:buChar char="•"/>
        <a:defRPr sz="2400" b="1">
          <a:solidFill>
            <a:srgbClr val="A20B2B"/>
          </a:solidFill>
          <a:latin typeface="+mn-lt"/>
          <a:ea typeface="ＭＳ Ｐゴシック" pitchFamily="-65" charset="-128"/>
        </a:defRPr>
      </a:lvl3pPr>
      <a:lvl4pPr marL="2040969" indent="-326555" algn="l" rtl="0" eaLnBrk="0" fontAlgn="base" hangingPunct="0">
        <a:spcBef>
          <a:spcPct val="20000"/>
        </a:spcBef>
        <a:spcAft>
          <a:spcPct val="0"/>
        </a:spcAft>
        <a:buChar char="–"/>
        <a:defRPr sz="2000" b="1">
          <a:solidFill>
            <a:srgbClr val="A20B2B"/>
          </a:solidFill>
          <a:latin typeface="+mn-lt"/>
          <a:ea typeface="ＭＳ Ｐゴシック" pitchFamily="-65" charset="-128"/>
        </a:defRPr>
      </a:lvl4pPr>
      <a:lvl5pPr marL="2530802" indent="-326555" algn="l" rtl="0" eaLnBrk="0" fontAlgn="base" hangingPunct="0">
        <a:spcBef>
          <a:spcPct val="20000"/>
        </a:spcBef>
        <a:spcAft>
          <a:spcPct val="0"/>
        </a:spcAft>
        <a:buChar char="»"/>
        <a:defRPr sz="2000" b="1">
          <a:solidFill>
            <a:srgbClr val="A20B2B"/>
          </a:solidFill>
          <a:latin typeface="+mn-lt"/>
          <a:ea typeface="ＭＳ Ｐゴシック" pitchFamily="-65" charset="-128"/>
        </a:defRPr>
      </a:lvl5pPr>
      <a:lvl6pPr marL="3183912"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6pPr>
      <a:lvl7pPr marL="3837022"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7pPr>
      <a:lvl8pPr marL="4490133"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8pPr>
      <a:lvl9pPr marL="5143243"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jpg"/><Relationship Id="rId5" Type="http://schemas.openxmlformats.org/officeDocument/2006/relationships/image" Target="../media/image6.em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2590800" y="685800"/>
            <a:ext cx="89916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0000"/>
                </a:solidFill>
              </a:rPr>
              <a:t>The Community Geodetic Model (CGM)</a:t>
            </a:r>
            <a:endParaRPr lang="en-US" sz="3600" dirty="0">
              <a:solidFill>
                <a:srgbClr val="C00000"/>
              </a:solidFill>
            </a:endParaRPr>
          </a:p>
        </p:txBody>
      </p:sp>
      <p:sp>
        <p:nvSpPr>
          <p:cNvPr id="7" name="TextBox 6"/>
          <p:cNvSpPr txBox="1"/>
          <p:nvPr/>
        </p:nvSpPr>
        <p:spPr>
          <a:xfrm>
            <a:off x="1828800" y="1676400"/>
            <a:ext cx="10439400" cy="5632311"/>
          </a:xfrm>
          <a:prstGeom prst="rect">
            <a:avLst/>
          </a:prstGeom>
          <a:noFill/>
        </p:spPr>
        <p:txBody>
          <a:bodyPr wrap="square" rtlCol="0">
            <a:spAutoFit/>
          </a:bodyPr>
          <a:lstStyle/>
          <a:p>
            <a:pPr>
              <a:spcAft>
                <a:spcPts val="600"/>
              </a:spcAft>
            </a:pPr>
            <a:r>
              <a:rPr lang="en-US" b="1" dirty="0" smtClean="0">
                <a:solidFill>
                  <a:schemeClr val="tx1"/>
                </a:solidFill>
              </a:rPr>
              <a:t>Jessica Murray, </a:t>
            </a:r>
            <a:r>
              <a:rPr lang="en-US" b="1" i="1" dirty="0" smtClean="0">
                <a:solidFill>
                  <a:schemeClr val="tx1"/>
                </a:solidFill>
              </a:rPr>
              <a:t>U.S. Geological Survey (SCEC4)</a:t>
            </a:r>
          </a:p>
          <a:p>
            <a:pPr>
              <a:spcAft>
                <a:spcPts val="600"/>
              </a:spcAft>
            </a:pPr>
            <a:r>
              <a:rPr lang="en-US" b="1" dirty="0" smtClean="0">
                <a:solidFill>
                  <a:schemeClr val="tx1"/>
                </a:solidFill>
              </a:rPr>
              <a:t>Rowena Lohman, </a:t>
            </a:r>
            <a:r>
              <a:rPr lang="en-US" b="1" i="1" dirty="0" smtClean="0">
                <a:solidFill>
                  <a:schemeClr val="tx1"/>
                </a:solidFill>
              </a:rPr>
              <a:t>Cornell University (SCEC4)</a:t>
            </a:r>
          </a:p>
          <a:p>
            <a:pPr>
              <a:spcAft>
                <a:spcPts val="600"/>
              </a:spcAft>
            </a:pPr>
            <a:r>
              <a:rPr lang="en-US" b="1" dirty="0" smtClean="0">
                <a:solidFill>
                  <a:schemeClr val="tx1"/>
                </a:solidFill>
              </a:rPr>
              <a:t>David Sandwell, </a:t>
            </a:r>
            <a:r>
              <a:rPr lang="en-US" b="1" i="1" dirty="0" smtClean="0">
                <a:solidFill>
                  <a:schemeClr val="tx1"/>
                </a:solidFill>
              </a:rPr>
              <a:t>Scripps Institute of Oceanography (SCEC4.5)</a:t>
            </a:r>
          </a:p>
          <a:p>
            <a:pPr>
              <a:spcAft>
                <a:spcPts val="600"/>
              </a:spcAft>
            </a:pPr>
            <a:r>
              <a:rPr lang="en-US" b="1" dirty="0" smtClean="0">
                <a:solidFill>
                  <a:schemeClr val="tx1"/>
                </a:solidFill>
              </a:rPr>
              <a:t>Gareth Funning</a:t>
            </a:r>
            <a:r>
              <a:rPr lang="en-US" b="1" i="1" dirty="0" smtClean="0">
                <a:solidFill>
                  <a:schemeClr val="tx1"/>
                </a:solidFill>
              </a:rPr>
              <a:t>, University of California, Riverside (SCEC5)</a:t>
            </a:r>
          </a:p>
          <a:p>
            <a:pPr>
              <a:spcAft>
                <a:spcPts val="600"/>
              </a:spcAft>
            </a:pPr>
            <a:endParaRPr lang="en-US" dirty="0">
              <a:solidFill>
                <a:schemeClr val="tx1"/>
              </a:solidFill>
            </a:endParaRPr>
          </a:p>
          <a:p>
            <a:pPr>
              <a:spcAft>
                <a:spcPts val="600"/>
              </a:spcAft>
            </a:pPr>
            <a:r>
              <a:rPr lang="en-US" i="1" dirty="0" smtClean="0">
                <a:solidFill>
                  <a:schemeClr val="tx1"/>
                </a:solidFill>
              </a:rPr>
              <a:t>With substantial contributions from </a:t>
            </a:r>
          </a:p>
          <a:p>
            <a:pPr marL="285750" indent="-285750">
              <a:spcAft>
                <a:spcPts val="600"/>
              </a:spcAft>
              <a:buFont typeface="Arial" panose="020B0604020202020204" pitchFamily="34" charset="0"/>
              <a:buChar char="•"/>
            </a:pPr>
            <a:r>
              <a:rPr lang="en-US" dirty="0" smtClean="0">
                <a:solidFill>
                  <a:schemeClr val="tx1"/>
                </a:solidFill>
              </a:rPr>
              <a:t>Thomas Herring and Michael Floyd, </a:t>
            </a:r>
            <a:r>
              <a:rPr lang="en-US" i="1" dirty="0" smtClean="0">
                <a:solidFill>
                  <a:schemeClr val="tx1"/>
                </a:solidFill>
              </a:rPr>
              <a:t>Massachusetts Institute of Technology</a:t>
            </a:r>
          </a:p>
          <a:p>
            <a:pPr marL="285750" indent="-285750">
              <a:spcAft>
                <a:spcPts val="600"/>
              </a:spcAft>
              <a:buFont typeface="Arial" panose="020B0604020202020204" pitchFamily="34" charset="0"/>
              <a:buChar char="•"/>
            </a:pPr>
            <a:r>
              <a:rPr lang="en-US" dirty="0" smtClean="0">
                <a:solidFill>
                  <a:schemeClr val="tx1"/>
                </a:solidFill>
              </a:rPr>
              <a:t>Adrian Borsa and </a:t>
            </a:r>
            <a:r>
              <a:rPr lang="en-US" dirty="0">
                <a:solidFill>
                  <a:schemeClr val="tx1"/>
                </a:solidFill>
              </a:rPr>
              <a:t>Eric </a:t>
            </a:r>
            <a:r>
              <a:rPr lang="en-US" dirty="0" smtClean="0">
                <a:solidFill>
                  <a:schemeClr val="tx1"/>
                </a:solidFill>
              </a:rPr>
              <a:t>Lindsey, </a:t>
            </a:r>
            <a:r>
              <a:rPr lang="en-US" i="1" dirty="0" smtClean="0">
                <a:solidFill>
                  <a:schemeClr val="tx1"/>
                </a:solidFill>
              </a:rPr>
              <a:t>Scripps Institute of Oceanography</a:t>
            </a:r>
          </a:p>
          <a:p>
            <a:pPr marL="285750" indent="-285750">
              <a:spcAft>
                <a:spcPts val="600"/>
              </a:spcAft>
              <a:buFont typeface="Arial" panose="020B0604020202020204" pitchFamily="34" charset="0"/>
              <a:buChar char="•"/>
            </a:pPr>
            <a:r>
              <a:rPr lang="en-US" dirty="0" smtClean="0">
                <a:solidFill>
                  <a:schemeClr val="tx1"/>
                </a:solidFill>
              </a:rPr>
              <a:t>Xiaopeng Tong, </a:t>
            </a:r>
            <a:r>
              <a:rPr lang="en-US" i="1" dirty="0" smtClean="0">
                <a:solidFill>
                  <a:schemeClr val="tx1"/>
                </a:solidFill>
              </a:rPr>
              <a:t>University of Washington</a:t>
            </a:r>
          </a:p>
          <a:p>
            <a:pPr>
              <a:spcAft>
                <a:spcPts val="600"/>
              </a:spcAft>
            </a:pPr>
            <a:endParaRPr lang="en-US" dirty="0" smtClean="0">
              <a:solidFill>
                <a:schemeClr val="tx1"/>
              </a:solidFill>
            </a:endParaRPr>
          </a:p>
          <a:p>
            <a:pPr>
              <a:lnSpc>
                <a:spcPts val="2400"/>
              </a:lnSpc>
              <a:spcAft>
                <a:spcPts val="600"/>
              </a:spcAft>
            </a:pPr>
            <a:r>
              <a:rPr lang="en-US" dirty="0" smtClean="0">
                <a:solidFill>
                  <a:schemeClr val="tx1"/>
                </a:solidFill>
              </a:rPr>
              <a:t>Approximately 25 scientists are involved in the development of the CGM with expertise</a:t>
            </a:r>
          </a:p>
          <a:p>
            <a:pPr>
              <a:lnSpc>
                <a:spcPts val="2400"/>
              </a:lnSpc>
              <a:spcAft>
                <a:spcPts val="600"/>
              </a:spcAft>
            </a:pPr>
            <a:r>
              <a:rPr lang="en-US" dirty="0" smtClean="0">
                <a:solidFill>
                  <a:schemeClr val="tx1"/>
                </a:solidFill>
              </a:rPr>
              <a:t>in continuous GPS time series, campaign GPS, InSAR analysis,  and kinematic/dynamic models.  Analysis and integration of results is done through virtual and in-person workshops.</a:t>
            </a:r>
          </a:p>
          <a:p>
            <a:pPr>
              <a:spcAft>
                <a:spcPts val="600"/>
              </a:spcAft>
            </a:pPr>
            <a:endParaRPr lang="en-US" dirty="0">
              <a:solidFill>
                <a:schemeClr val="tx1"/>
              </a:solidFill>
            </a:endParaRPr>
          </a:p>
        </p:txBody>
      </p:sp>
      <p:sp>
        <p:nvSpPr>
          <p:cNvPr id="8" name="TextBox 7"/>
          <p:cNvSpPr txBox="1"/>
          <p:nvPr/>
        </p:nvSpPr>
        <p:spPr>
          <a:xfrm>
            <a:off x="12192000" y="7620000"/>
            <a:ext cx="2238012" cy="400110"/>
          </a:xfrm>
          <a:prstGeom prst="rect">
            <a:avLst/>
          </a:prstGeom>
          <a:noFill/>
        </p:spPr>
        <p:txBody>
          <a:bodyPr wrap="none" rtlCol="0">
            <a:spAutoFit/>
          </a:bodyPr>
          <a:lstStyle/>
          <a:p>
            <a:r>
              <a:rPr lang="en-US" dirty="0">
                <a:solidFill>
                  <a:schemeClr val="tx1"/>
                </a:solidFill>
              </a:rPr>
              <a:t>January  12, </a:t>
            </a:r>
            <a:r>
              <a:rPr lang="en-US" dirty="0" smtClean="0">
                <a:solidFill>
                  <a:schemeClr val="tx1"/>
                </a:solidFill>
              </a:rPr>
              <a:t>2016</a:t>
            </a:r>
            <a:endParaRPr lang="en-US" dirty="0">
              <a:solidFill>
                <a:schemeClr val="tx1"/>
              </a:solidFill>
            </a:endParaRPr>
          </a:p>
        </p:txBody>
      </p:sp>
    </p:spTree>
    <p:extLst>
      <p:ext uri="{BB962C8B-B14F-4D97-AF65-F5344CB8AC3E}">
        <p14:creationId xmlns:p14="http://schemas.microsoft.com/office/powerpoint/2010/main" val="32209822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2590800" y="685800"/>
            <a:ext cx="89916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0000"/>
                </a:solidFill>
              </a:rPr>
              <a:t>The Community Geodetic Model (CGM)</a:t>
            </a:r>
            <a:endParaRPr lang="en-US" sz="3600" dirty="0">
              <a:solidFill>
                <a:srgbClr val="C00000"/>
              </a:solidFill>
            </a:endParaRPr>
          </a:p>
        </p:txBody>
      </p:sp>
      <p:sp>
        <p:nvSpPr>
          <p:cNvPr id="9" name="TextBox 8"/>
          <p:cNvSpPr txBox="1"/>
          <p:nvPr/>
        </p:nvSpPr>
        <p:spPr>
          <a:xfrm>
            <a:off x="914400" y="1524000"/>
            <a:ext cx="13258800" cy="5841599"/>
          </a:xfrm>
          <a:prstGeom prst="rect">
            <a:avLst/>
          </a:prstGeom>
          <a:noFill/>
        </p:spPr>
        <p:txBody>
          <a:bodyPr wrap="square" rtlCol="0">
            <a:spAutoFit/>
          </a:bodyPr>
          <a:lstStyle/>
          <a:p>
            <a:pPr>
              <a:lnSpc>
                <a:spcPct val="120000"/>
              </a:lnSpc>
            </a:pPr>
            <a:r>
              <a:rPr lang="en-US" sz="2400" dirty="0" smtClean="0">
                <a:solidFill>
                  <a:srgbClr val="000000"/>
                </a:solidFill>
              </a:rPr>
              <a:t>SCEC4 Achieved:</a:t>
            </a:r>
          </a:p>
          <a:p>
            <a:pPr marL="342900" indent="-342900">
              <a:lnSpc>
                <a:spcPct val="120000"/>
              </a:lnSpc>
              <a:buFont typeface="Arial"/>
              <a:buChar char="•"/>
            </a:pPr>
            <a:r>
              <a:rPr lang="en-US" sz="2400" dirty="0" smtClean="0">
                <a:solidFill>
                  <a:srgbClr val="000000"/>
                </a:solidFill>
              </a:rPr>
              <a:t>increased GPS station density from new campaign acquisitions and compilations</a:t>
            </a:r>
          </a:p>
          <a:p>
            <a:pPr marL="342900" indent="-342900">
              <a:lnSpc>
                <a:spcPct val="120000"/>
              </a:lnSpc>
              <a:buFont typeface="Arial"/>
              <a:buChar char="•"/>
            </a:pPr>
            <a:r>
              <a:rPr lang="en-US" sz="2400" dirty="0" smtClean="0">
                <a:solidFill>
                  <a:srgbClr val="000000"/>
                </a:solidFill>
              </a:rPr>
              <a:t>processed all CGPS and campaign GPS in a consistent way </a:t>
            </a:r>
            <a:r>
              <a:rPr lang="en-US" sz="2400" dirty="0" smtClean="0">
                <a:solidFill>
                  <a:srgbClr val="000000"/>
                </a:solidFill>
              </a:rPr>
              <a:t>for</a:t>
            </a:r>
            <a:r>
              <a:rPr lang="en-US" sz="2400" dirty="0" smtClean="0">
                <a:solidFill>
                  <a:srgbClr val="000000"/>
                </a:solidFill>
              </a:rPr>
              <a:t> </a:t>
            </a:r>
            <a:r>
              <a:rPr lang="en-US" sz="2400" dirty="0" smtClean="0">
                <a:solidFill>
                  <a:srgbClr val="000000"/>
                </a:solidFill>
              </a:rPr>
              <a:t>improved vertical accuracy</a:t>
            </a:r>
          </a:p>
          <a:p>
            <a:pPr marL="342900" indent="-342900">
              <a:lnSpc>
                <a:spcPct val="120000"/>
              </a:lnSpc>
              <a:buFont typeface="Arial"/>
              <a:buChar char="•"/>
            </a:pPr>
            <a:r>
              <a:rPr lang="en-US" sz="2400" dirty="0" smtClean="0">
                <a:solidFill>
                  <a:srgbClr val="000000"/>
                </a:solidFill>
              </a:rPr>
              <a:t>contributed averaged block model to UCERF3 and CSM</a:t>
            </a:r>
          </a:p>
          <a:p>
            <a:pPr marL="342900" indent="-342900">
              <a:lnSpc>
                <a:spcPct val="120000"/>
              </a:lnSpc>
              <a:buFont typeface="Arial"/>
              <a:buChar char="•"/>
            </a:pPr>
            <a:r>
              <a:rPr lang="en-US" sz="2400" dirty="0" smtClean="0">
                <a:solidFill>
                  <a:srgbClr val="000000"/>
                </a:solidFill>
              </a:rPr>
              <a:t>integrated GPS and InSAR for secular model at 500 m resolution</a:t>
            </a:r>
          </a:p>
          <a:p>
            <a:pPr marL="342900" indent="-342900">
              <a:lnSpc>
                <a:spcPct val="120000"/>
              </a:lnSpc>
              <a:buFont typeface="Arial"/>
              <a:buChar char="•"/>
            </a:pPr>
            <a:r>
              <a:rPr lang="en-US" sz="2400" dirty="0" smtClean="0">
                <a:solidFill>
                  <a:srgbClr val="000000"/>
                </a:solidFill>
              </a:rPr>
              <a:t>developed best </a:t>
            </a:r>
            <a:r>
              <a:rPr lang="en-US" sz="2400" dirty="0">
                <a:solidFill>
                  <a:srgbClr val="000000"/>
                </a:solidFill>
              </a:rPr>
              <a:t>p</a:t>
            </a:r>
            <a:r>
              <a:rPr lang="en-US" sz="2400" dirty="0" smtClean="0">
                <a:solidFill>
                  <a:srgbClr val="000000"/>
                </a:solidFill>
              </a:rPr>
              <a:t>ractices for InSAR time series</a:t>
            </a:r>
          </a:p>
          <a:p>
            <a:pPr marL="342900" indent="-342900">
              <a:lnSpc>
                <a:spcPct val="120000"/>
              </a:lnSpc>
              <a:buFont typeface="Arial"/>
              <a:buChar char="•"/>
            </a:pPr>
            <a:endParaRPr lang="en-US" sz="2400" dirty="0" smtClean="0">
              <a:solidFill>
                <a:srgbClr val="000000"/>
              </a:solidFill>
            </a:endParaRPr>
          </a:p>
          <a:p>
            <a:pPr>
              <a:lnSpc>
                <a:spcPct val="120000"/>
              </a:lnSpc>
            </a:pPr>
            <a:r>
              <a:rPr lang="en-US" sz="2400" dirty="0" smtClean="0">
                <a:solidFill>
                  <a:srgbClr val="000000"/>
                </a:solidFill>
              </a:rPr>
              <a:t>SCEC5 Proposed: </a:t>
            </a:r>
          </a:p>
          <a:p>
            <a:pPr marL="342900" indent="-342900">
              <a:lnSpc>
                <a:spcPct val="120000"/>
              </a:lnSpc>
              <a:buFont typeface="Arial"/>
              <a:buChar char="•"/>
            </a:pPr>
            <a:r>
              <a:rPr lang="en-US" sz="2400" dirty="0" smtClean="0">
                <a:solidFill>
                  <a:srgbClr val="000000"/>
                </a:solidFill>
              </a:rPr>
              <a:t>focus on time series for recovery of postseismic, transient, and hydrologic signals</a:t>
            </a:r>
            <a:endParaRPr lang="en-US" sz="2400" u="sng" dirty="0">
              <a:solidFill>
                <a:srgbClr val="000000"/>
              </a:solidFill>
            </a:endParaRPr>
          </a:p>
          <a:p>
            <a:pPr marL="342900" indent="-342900">
              <a:lnSpc>
                <a:spcPct val="120000"/>
              </a:lnSpc>
              <a:buFont typeface="Arial"/>
              <a:buChar char="•"/>
            </a:pPr>
            <a:r>
              <a:rPr lang="en-US" sz="2400" dirty="0" smtClean="0">
                <a:solidFill>
                  <a:srgbClr val="000000"/>
                </a:solidFill>
              </a:rPr>
              <a:t>increase vertical precision of multi-decade GPS time series</a:t>
            </a:r>
          </a:p>
          <a:p>
            <a:pPr marL="342900" indent="-342900">
              <a:lnSpc>
                <a:spcPct val="120000"/>
              </a:lnSpc>
              <a:buFont typeface="Arial"/>
              <a:buChar char="•"/>
            </a:pPr>
            <a:r>
              <a:rPr lang="en-US" sz="2400" dirty="0" smtClean="0">
                <a:solidFill>
                  <a:srgbClr val="000000"/>
                </a:solidFill>
              </a:rPr>
              <a:t>construct InSAR time series for recovery of seasonal signals at 1 km resolution from multiple look directions</a:t>
            </a:r>
          </a:p>
          <a:p>
            <a:pPr marL="342900" indent="-342900">
              <a:lnSpc>
                <a:spcPct val="120000"/>
              </a:lnSpc>
              <a:buFont typeface="Arial"/>
              <a:buChar char="•"/>
            </a:pPr>
            <a:r>
              <a:rPr lang="en-US" sz="2400" dirty="0" smtClean="0">
                <a:solidFill>
                  <a:srgbClr val="000000"/>
                </a:solidFill>
              </a:rPr>
              <a:t>deliver combined GPS/InSAR strain rate maps for CSM development</a:t>
            </a:r>
          </a:p>
        </p:txBody>
      </p:sp>
    </p:spTree>
    <p:extLst>
      <p:ext uri="{BB962C8B-B14F-4D97-AF65-F5344CB8AC3E}">
        <p14:creationId xmlns:p14="http://schemas.microsoft.com/office/powerpoint/2010/main" val="15416208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2590800" y="685800"/>
            <a:ext cx="89916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0000"/>
                </a:solidFill>
              </a:rPr>
              <a:t>The Community Geodetic Model (CGM)</a:t>
            </a:r>
            <a:endParaRPr lang="en-US" sz="3600" dirty="0">
              <a:solidFill>
                <a:srgbClr val="C00000"/>
              </a:solidFill>
            </a:endParaRPr>
          </a:p>
        </p:txBody>
      </p:sp>
      <p:sp>
        <p:nvSpPr>
          <p:cNvPr id="9" name="TextBox 8"/>
          <p:cNvSpPr txBox="1"/>
          <p:nvPr/>
        </p:nvSpPr>
        <p:spPr>
          <a:xfrm>
            <a:off x="1219200" y="1524000"/>
            <a:ext cx="11963400" cy="5104987"/>
          </a:xfrm>
          <a:prstGeom prst="rect">
            <a:avLst/>
          </a:prstGeom>
          <a:noFill/>
        </p:spPr>
        <p:txBody>
          <a:bodyPr wrap="square" rtlCol="0">
            <a:spAutoFit/>
          </a:bodyPr>
          <a:lstStyle/>
          <a:p>
            <a:pPr>
              <a:lnSpc>
                <a:spcPct val="120000"/>
              </a:lnSpc>
            </a:pPr>
            <a:r>
              <a:rPr lang="en-US" sz="2800" dirty="0" smtClean="0">
                <a:solidFill>
                  <a:srgbClr val="000000"/>
                </a:solidFill>
              </a:rPr>
              <a:t>Science Objectives:</a:t>
            </a:r>
          </a:p>
          <a:p>
            <a:pPr marL="342900" indent="-342900">
              <a:lnSpc>
                <a:spcPct val="120000"/>
              </a:lnSpc>
              <a:buFont typeface="Arial"/>
              <a:buChar char="•"/>
            </a:pPr>
            <a:r>
              <a:rPr lang="en-US" sz="2800" dirty="0" smtClean="0">
                <a:solidFill>
                  <a:srgbClr val="000000"/>
                </a:solidFill>
              </a:rPr>
              <a:t>estimate </a:t>
            </a:r>
            <a:r>
              <a:rPr lang="en-US" sz="2800" dirty="0">
                <a:solidFill>
                  <a:srgbClr val="000000"/>
                </a:solidFill>
              </a:rPr>
              <a:t>i</a:t>
            </a:r>
            <a:r>
              <a:rPr lang="en-US" sz="2800" dirty="0" smtClean="0">
                <a:solidFill>
                  <a:srgbClr val="000000"/>
                </a:solidFill>
              </a:rPr>
              <a:t>nterseismic stress loading rate within the seismogenic zone as well as the interiors of crustal blocks</a:t>
            </a:r>
          </a:p>
          <a:p>
            <a:pPr marL="342900" indent="-342900">
              <a:lnSpc>
                <a:spcPct val="120000"/>
              </a:lnSpc>
              <a:buFont typeface="Arial"/>
              <a:buChar char="•"/>
            </a:pPr>
            <a:r>
              <a:rPr lang="en-US" sz="2800" dirty="0" smtClean="0">
                <a:solidFill>
                  <a:srgbClr val="000000"/>
                </a:solidFill>
              </a:rPr>
              <a:t>estimate hydrologic stress loading in the upper crust from natural and anthropogenic forcing</a:t>
            </a:r>
          </a:p>
          <a:p>
            <a:pPr marL="342900" indent="-342900">
              <a:lnSpc>
                <a:spcPct val="120000"/>
              </a:lnSpc>
              <a:buFont typeface="Arial"/>
              <a:buChar char="•"/>
            </a:pPr>
            <a:r>
              <a:rPr lang="en-US" sz="2800" dirty="0" smtClean="0">
                <a:solidFill>
                  <a:srgbClr val="000000"/>
                </a:solidFill>
              </a:rPr>
              <a:t>estimate co- and post-seismic stress changes from earthquakes</a:t>
            </a:r>
          </a:p>
          <a:p>
            <a:pPr marL="342900" indent="-342900">
              <a:lnSpc>
                <a:spcPct val="120000"/>
              </a:lnSpc>
              <a:buFont typeface="Arial"/>
              <a:buChar char="•"/>
            </a:pPr>
            <a:r>
              <a:rPr lang="en-US" sz="2800" dirty="0" smtClean="0">
                <a:solidFill>
                  <a:srgbClr val="000000"/>
                </a:solidFill>
              </a:rPr>
              <a:t>monitor and understand seismic transients (e.g., ETS)</a:t>
            </a:r>
          </a:p>
          <a:p>
            <a:pPr marL="342900" indent="-342900">
              <a:lnSpc>
                <a:spcPct val="120000"/>
              </a:lnSpc>
              <a:buFont typeface="Arial"/>
              <a:buChar char="•"/>
            </a:pPr>
            <a:endParaRPr lang="en-US" sz="2800" dirty="0">
              <a:solidFill>
                <a:srgbClr val="000000"/>
              </a:solidFill>
            </a:endParaRPr>
          </a:p>
          <a:p>
            <a:pPr>
              <a:lnSpc>
                <a:spcPct val="120000"/>
              </a:lnSpc>
            </a:pPr>
            <a:r>
              <a:rPr lang="en-US" sz="2800" dirty="0" smtClean="0">
                <a:solidFill>
                  <a:srgbClr val="000000"/>
                </a:solidFill>
              </a:rPr>
              <a:t>stress = </a:t>
            </a:r>
            <a:r>
              <a:rPr lang="en-US" sz="2800" b="1" dirty="0" smtClean="0">
                <a:solidFill>
                  <a:srgbClr val="000000"/>
                </a:solidFill>
              </a:rPr>
              <a:t>strain</a:t>
            </a:r>
            <a:r>
              <a:rPr lang="en-US" sz="2800" dirty="0" smtClean="0">
                <a:solidFill>
                  <a:srgbClr val="000000"/>
                </a:solidFill>
              </a:rPr>
              <a:t> X rheology</a:t>
            </a:r>
          </a:p>
          <a:p>
            <a:pPr>
              <a:lnSpc>
                <a:spcPct val="120000"/>
              </a:lnSpc>
            </a:pPr>
            <a:endParaRPr lang="en-US" sz="2000" dirty="0" smtClean="0">
              <a:solidFill>
                <a:srgbClr val="000000"/>
              </a:solidFill>
            </a:endParaRPr>
          </a:p>
        </p:txBody>
      </p:sp>
    </p:spTree>
    <p:extLst>
      <p:ext uri="{BB962C8B-B14F-4D97-AF65-F5344CB8AC3E}">
        <p14:creationId xmlns:p14="http://schemas.microsoft.com/office/powerpoint/2010/main" val="3650674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2590800" y="685800"/>
            <a:ext cx="89916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0000"/>
                </a:solidFill>
              </a:rPr>
              <a:t>The Community Geodetic Model (CGM)</a:t>
            </a:r>
            <a:endParaRPr lang="en-US" sz="3600" dirty="0">
              <a:solidFill>
                <a:srgbClr val="C00000"/>
              </a:solidFill>
            </a:endParaRPr>
          </a:p>
        </p:txBody>
      </p:sp>
      <p:sp>
        <p:nvSpPr>
          <p:cNvPr id="5" name="TextBox 4"/>
          <p:cNvSpPr txBox="1"/>
          <p:nvPr/>
        </p:nvSpPr>
        <p:spPr>
          <a:xfrm>
            <a:off x="1524000" y="1600200"/>
            <a:ext cx="11582400" cy="5841599"/>
          </a:xfrm>
          <a:prstGeom prst="rect">
            <a:avLst/>
          </a:prstGeom>
          <a:noFill/>
        </p:spPr>
        <p:txBody>
          <a:bodyPr wrap="square" rtlCol="0">
            <a:spAutoFit/>
          </a:bodyPr>
          <a:lstStyle/>
          <a:p>
            <a:pPr>
              <a:lnSpc>
                <a:spcPct val="120000"/>
              </a:lnSpc>
            </a:pPr>
            <a:r>
              <a:rPr lang="en-US" sz="2400" dirty="0" smtClean="0">
                <a:solidFill>
                  <a:srgbClr val="000000"/>
                </a:solidFill>
              </a:rPr>
              <a:t>CGM Requirements:</a:t>
            </a:r>
          </a:p>
          <a:p>
            <a:pPr marL="342900" indent="-342900">
              <a:lnSpc>
                <a:spcPct val="120000"/>
              </a:lnSpc>
              <a:buFont typeface="Arial"/>
              <a:buChar char="•"/>
            </a:pPr>
            <a:r>
              <a:rPr lang="en-US" sz="2400" dirty="0" smtClean="0">
                <a:solidFill>
                  <a:srgbClr val="000000"/>
                </a:solidFill>
              </a:rPr>
              <a:t>secular 3-D surface deformation at 1-2 mm/yr accuracy on 500m to 2000 km length scales</a:t>
            </a:r>
          </a:p>
          <a:p>
            <a:pPr marL="342900" indent="-342900">
              <a:lnSpc>
                <a:spcPct val="120000"/>
              </a:lnSpc>
              <a:buFont typeface="Arial"/>
              <a:buChar char="•"/>
            </a:pPr>
            <a:r>
              <a:rPr lang="en-US" sz="2400" dirty="0" smtClean="0">
                <a:solidFill>
                  <a:srgbClr val="000000"/>
                </a:solidFill>
              </a:rPr>
              <a:t>deformation time series at better than seasonal temporal resolution at ~1 km spatial resolution</a:t>
            </a:r>
          </a:p>
          <a:p>
            <a:pPr marL="342900" indent="-342900">
              <a:lnSpc>
                <a:spcPct val="120000"/>
              </a:lnSpc>
              <a:buFont typeface="Arial"/>
              <a:buChar char="•"/>
            </a:pPr>
            <a:r>
              <a:rPr lang="en-US" sz="2400" dirty="0" smtClean="0">
                <a:solidFill>
                  <a:srgbClr val="000000"/>
                </a:solidFill>
              </a:rPr>
              <a:t>ancillary water loading and atmospheric delay information</a:t>
            </a:r>
          </a:p>
          <a:p>
            <a:pPr marL="342900" indent="-342900">
              <a:lnSpc>
                <a:spcPct val="120000"/>
              </a:lnSpc>
              <a:buFont typeface="Arial"/>
              <a:buChar char="•"/>
            </a:pPr>
            <a:endParaRPr lang="en-US" sz="2400" u="sng" dirty="0">
              <a:solidFill>
                <a:srgbClr val="000000"/>
              </a:solidFill>
            </a:endParaRPr>
          </a:p>
          <a:p>
            <a:pPr>
              <a:lnSpc>
                <a:spcPct val="120000"/>
              </a:lnSpc>
            </a:pPr>
            <a:r>
              <a:rPr lang="en-US" sz="2400" dirty="0" smtClean="0">
                <a:solidFill>
                  <a:srgbClr val="000000"/>
                </a:solidFill>
              </a:rPr>
              <a:t>Available data sets:</a:t>
            </a:r>
          </a:p>
          <a:p>
            <a:pPr marL="342900" indent="-342900">
              <a:lnSpc>
                <a:spcPct val="120000"/>
              </a:lnSpc>
              <a:buFont typeface="Arial"/>
              <a:buChar char="•"/>
            </a:pPr>
            <a:r>
              <a:rPr lang="en-US" sz="2400" dirty="0">
                <a:solidFill>
                  <a:srgbClr val="000000"/>
                </a:solidFill>
              </a:rPr>
              <a:t>c</a:t>
            </a:r>
            <a:r>
              <a:rPr lang="en-US" sz="2400" dirty="0" smtClean="0">
                <a:solidFill>
                  <a:srgbClr val="000000"/>
                </a:solidFill>
              </a:rPr>
              <a:t>ontinuous GPS from PBO with 3 components at daily sampling </a:t>
            </a:r>
          </a:p>
          <a:p>
            <a:pPr marL="342900" indent="-342900">
              <a:lnSpc>
                <a:spcPct val="120000"/>
              </a:lnSpc>
              <a:buFont typeface="Arial"/>
              <a:buChar char="•"/>
            </a:pPr>
            <a:r>
              <a:rPr lang="en-US" sz="2400" dirty="0" smtClean="0">
                <a:solidFill>
                  <a:srgbClr val="000000"/>
                </a:solidFill>
              </a:rPr>
              <a:t>targeted campaign GPS surveys to improve spatial resolution in complex areas</a:t>
            </a:r>
          </a:p>
          <a:p>
            <a:pPr marL="342900" indent="-342900">
              <a:lnSpc>
                <a:spcPct val="120000"/>
              </a:lnSpc>
              <a:buFont typeface="Arial"/>
              <a:buChar char="•"/>
            </a:pPr>
            <a:r>
              <a:rPr lang="en-US" sz="2400" dirty="0" smtClean="0">
                <a:solidFill>
                  <a:srgbClr val="000000"/>
                </a:solidFill>
              </a:rPr>
              <a:t>InSAR data from ERS-1/2, Envisat, ALOS-1 to provide secular time series at ~500 spatial resolution</a:t>
            </a:r>
          </a:p>
          <a:p>
            <a:pPr marL="342900" indent="-342900">
              <a:lnSpc>
                <a:spcPct val="120000"/>
              </a:lnSpc>
              <a:buFont typeface="Arial"/>
              <a:buChar char="•"/>
            </a:pPr>
            <a:r>
              <a:rPr lang="en-US" sz="2400" dirty="0" smtClean="0">
                <a:solidFill>
                  <a:srgbClr val="000000"/>
                </a:solidFill>
              </a:rPr>
              <a:t>LIDAR and optical imagery for near-fault co-seismic studies</a:t>
            </a:r>
          </a:p>
        </p:txBody>
      </p:sp>
    </p:spTree>
    <p:extLst>
      <p:ext uri="{BB962C8B-B14F-4D97-AF65-F5344CB8AC3E}">
        <p14:creationId xmlns:p14="http://schemas.microsoft.com/office/powerpoint/2010/main" val="29078688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947" y="1452176"/>
            <a:ext cx="5764574" cy="775597"/>
          </a:xfrm>
          <a:prstGeom prst="rect">
            <a:avLst/>
          </a:prstGeom>
          <a:noFill/>
        </p:spPr>
        <p:txBody>
          <a:bodyPr wrap="square" lIns="130622" tIns="65311" rIns="130622" bIns="65311" rtlCol="0">
            <a:spAutoFit/>
          </a:bodyPr>
          <a:lstStyle/>
          <a:p>
            <a:pPr marL="408194" indent="-408194">
              <a:buFont typeface="Arial" charset="0"/>
              <a:buChar char="•"/>
            </a:pPr>
            <a:r>
              <a:rPr lang="en-US" dirty="0" smtClean="0"/>
              <a:t>PBO </a:t>
            </a:r>
            <a:r>
              <a:rPr lang="en-US" dirty="0"/>
              <a:t>continuous </a:t>
            </a:r>
            <a:r>
              <a:rPr lang="en-US" dirty="0" smtClean="0"/>
              <a:t>GPS (CGPS) sites</a:t>
            </a:r>
            <a:r>
              <a:rPr lang="en-US" dirty="0"/>
              <a:t> </a:t>
            </a:r>
            <a:r>
              <a:rPr lang="en-US" dirty="0" smtClean="0"/>
              <a:t>incorporated</a:t>
            </a:r>
          </a:p>
        </p:txBody>
      </p:sp>
      <p:sp>
        <p:nvSpPr>
          <p:cNvPr id="15" name="TextBox 14"/>
          <p:cNvSpPr txBox="1"/>
          <p:nvPr/>
        </p:nvSpPr>
        <p:spPr>
          <a:xfrm>
            <a:off x="685800" y="914400"/>
            <a:ext cx="6781800" cy="870561"/>
          </a:xfrm>
          <a:prstGeom prst="rect">
            <a:avLst/>
          </a:prstGeom>
          <a:noFill/>
        </p:spPr>
        <p:txBody>
          <a:bodyPr wrap="square" lIns="130622" tIns="65311" rIns="130622" bIns="65311" rtlCol="0">
            <a:spAutoFit/>
          </a:bodyPr>
          <a:lstStyle/>
          <a:p>
            <a:pPr marL="0" lvl="1"/>
            <a:r>
              <a:rPr lang="en-US" sz="2400" b="1" dirty="0" smtClean="0">
                <a:solidFill>
                  <a:srgbClr val="C00000"/>
                </a:solidFill>
              </a:rPr>
              <a:t>CGM development:</a:t>
            </a:r>
          </a:p>
          <a:p>
            <a:pPr marL="0" lvl="1"/>
            <a:r>
              <a:rPr lang="en-US" sz="2400" i="1" dirty="0">
                <a:solidFill>
                  <a:srgbClr val="C00000"/>
                </a:solidFill>
              </a:rPr>
              <a:t>Include GPS data collected since </a:t>
            </a:r>
            <a:r>
              <a:rPr lang="en-US" sz="2400" i="1" dirty="0" smtClean="0">
                <a:solidFill>
                  <a:srgbClr val="C00000"/>
                </a:solidFill>
              </a:rPr>
              <a:t>CMM4</a:t>
            </a:r>
            <a:endParaRPr lang="en-US" sz="2400" i="1" dirty="0">
              <a:solidFill>
                <a:srgbClr val="C00000"/>
              </a:solidFill>
            </a:endParaRPr>
          </a:p>
        </p:txBody>
      </p:sp>
      <p:grpSp>
        <p:nvGrpSpPr>
          <p:cNvPr id="14" name="Group 13"/>
          <p:cNvGrpSpPr/>
          <p:nvPr/>
        </p:nvGrpSpPr>
        <p:grpSpPr>
          <a:xfrm>
            <a:off x="476605" y="1981200"/>
            <a:ext cx="6838595" cy="5951426"/>
            <a:chOff x="73025" y="2257425"/>
            <a:chExt cx="5286375" cy="4600575"/>
          </a:xfrm>
        </p:grpSpPr>
        <p:pic>
          <p:nvPicPr>
            <p:cNvPr id="16" name="Picture 15" descr="site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2257425"/>
              <a:ext cx="52863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46841" y="5342920"/>
              <a:ext cx="3336159" cy="1323439"/>
            </a:xfrm>
            <a:prstGeom prst="rect">
              <a:avLst/>
            </a:prstGeom>
            <a:noFill/>
          </p:spPr>
          <p:txBody>
            <a:bodyPr wrap="square" rtlCol="0">
              <a:spAutoFit/>
            </a:bodyPr>
            <a:lstStyle/>
            <a:p>
              <a:r>
                <a:rPr lang="en-US" sz="1600" dirty="0" smtClean="0"/>
                <a:t>      New campaign GPS sites from </a:t>
              </a:r>
            </a:p>
            <a:p>
              <a:pPr marL="285750" indent="-285750">
                <a:buFont typeface="Arial" charset="0"/>
                <a:buChar char="•"/>
              </a:pPr>
              <a:r>
                <a:rPr lang="en-US" sz="1600" dirty="0" smtClean="0"/>
                <a:t>CSU San Bernardino &amp; U. of AZ</a:t>
              </a:r>
            </a:p>
            <a:p>
              <a:pPr marL="285750" indent="-285750">
                <a:buFont typeface="Arial" charset="0"/>
                <a:buChar char="•"/>
              </a:pPr>
              <a:r>
                <a:rPr lang="en-US" sz="1600" dirty="0" smtClean="0"/>
                <a:t>UC Riverside</a:t>
              </a:r>
            </a:p>
            <a:p>
              <a:pPr marL="285750" indent="-285750">
                <a:buFont typeface="Arial" charset="0"/>
                <a:buChar char="•"/>
              </a:pPr>
              <a:r>
                <a:rPr lang="en-US" sz="1600" dirty="0" smtClean="0"/>
                <a:t>Scripps Institute of Oceanography</a:t>
              </a:r>
            </a:p>
            <a:p>
              <a:pPr marL="285750" indent="-285750">
                <a:buFont typeface="Arial" charset="0"/>
                <a:buChar char="•"/>
              </a:pPr>
              <a:r>
                <a:rPr lang="en-US" sz="1600" dirty="0" smtClean="0"/>
                <a:t>USGS</a:t>
              </a:r>
            </a:p>
          </p:txBody>
        </p:sp>
        <p:sp>
          <p:nvSpPr>
            <p:cNvPr id="18" name="Isosceles Triangle 17"/>
            <p:cNvSpPr/>
            <p:nvPr/>
          </p:nvSpPr>
          <p:spPr>
            <a:xfrm>
              <a:off x="434340" y="5444520"/>
              <a:ext cx="147320" cy="127000"/>
            </a:xfrm>
            <a:prstGeom prst="triangle">
              <a:avLst/>
            </a:prstGeom>
            <a:solidFill>
              <a:srgbClr val="FF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8153400" y="1371599"/>
            <a:ext cx="5615659" cy="3407491"/>
            <a:chOff x="4117866" y="784864"/>
            <a:chExt cx="4853659" cy="2945122"/>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866" y="784864"/>
              <a:ext cx="4853659" cy="2945122"/>
            </a:xfrm>
            <a:prstGeom prst="rect">
              <a:avLst/>
            </a:prstGeom>
          </p:spPr>
        </p:pic>
        <p:sp>
          <p:nvSpPr>
            <p:cNvPr id="21" name="Rectangle 20"/>
            <p:cNvSpPr/>
            <p:nvPr/>
          </p:nvSpPr>
          <p:spPr>
            <a:xfrm>
              <a:off x="4495800" y="2686050"/>
              <a:ext cx="1092200" cy="476250"/>
            </a:xfrm>
            <a:prstGeom prst="rect">
              <a:avLst/>
            </a:prstGeom>
            <a:solidFill>
              <a:srgbClr val="D4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4389120" y="2577733"/>
              <a:ext cx="1479550" cy="338554"/>
            </a:xfrm>
            <a:prstGeom prst="rect">
              <a:avLst/>
            </a:prstGeom>
            <a:noFill/>
          </p:spPr>
          <p:txBody>
            <a:bodyPr wrap="square" rtlCol="0">
              <a:spAutoFit/>
            </a:bodyPr>
            <a:lstStyle/>
            <a:p>
              <a:r>
                <a:rPr lang="en-US" sz="1600" dirty="0" smtClean="0">
                  <a:solidFill>
                    <a:srgbClr val="FF0000"/>
                  </a:solidFill>
                </a:rPr>
                <a:t>All CMM4 GPS</a:t>
              </a:r>
              <a:endParaRPr lang="en-US" sz="1600" dirty="0">
                <a:solidFill>
                  <a:srgbClr val="FF0000"/>
                </a:solidFill>
              </a:endParaRPr>
            </a:p>
          </p:txBody>
        </p:sp>
        <p:sp>
          <p:nvSpPr>
            <p:cNvPr id="23" name="TextBox 22"/>
            <p:cNvSpPr txBox="1"/>
            <p:nvPr/>
          </p:nvSpPr>
          <p:spPr>
            <a:xfrm>
              <a:off x="4367530" y="2810460"/>
              <a:ext cx="1501140" cy="584775"/>
            </a:xfrm>
            <a:prstGeom prst="rect">
              <a:avLst/>
            </a:prstGeom>
            <a:noFill/>
          </p:spPr>
          <p:txBody>
            <a:bodyPr wrap="square" rtlCol="0">
              <a:spAutoFit/>
            </a:bodyPr>
            <a:lstStyle/>
            <a:p>
              <a:r>
                <a:rPr lang="en-US" sz="1600" dirty="0" smtClean="0">
                  <a:solidFill>
                    <a:srgbClr val="0000FF"/>
                  </a:solidFill>
                </a:rPr>
                <a:t>CGPS in CGM but not CMM4</a:t>
              </a:r>
              <a:endParaRPr lang="en-US" sz="1600" dirty="0">
                <a:solidFill>
                  <a:srgbClr val="0000FF"/>
                </a:solidFill>
              </a:endParaRPr>
            </a:p>
          </p:txBody>
        </p:sp>
      </p:grpSp>
      <p:sp>
        <p:nvSpPr>
          <p:cNvPr id="24" name="TextBox 23"/>
          <p:cNvSpPr txBox="1"/>
          <p:nvPr/>
        </p:nvSpPr>
        <p:spPr>
          <a:xfrm>
            <a:off x="8305800" y="5257800"/>
            <a:ext cx="5486400" cy="2323713"/>
          </a:xfrm>
          <a:prstGeom prst="rect">
            <a:avLst/>
          </a:prstGeom>
          <a:solidFill>
            <a:schemeClr val="bg1"/>
          </a:solidFill>
          <a:ln>
            <a:noFill/>
          </a:ln>
        </p:spPr>
        <p:txBody>
          <a:bodyPr wrap="square" rtlCol="0">
            <a:spAutoFit/>
          </a:bodyPr>
          <a:lstStyle/>
          <a:p>
            <a:pPr marL="285750" indent="-285750">
              <a:spcAft>
                <a:spcPts val="600"/>
              </a:spcAft>
              <a:buFont typeface="Arial" charset="0"/>
              <a:buChar char="•"/>
            </a:pPr>
            <a:r>
              <a:rPr lang="en-US" dirty="0" smtClean="0">
                <a:solidFill>
                  <a:srgbClr val="000000"/>
                </a:solidFill>
              </a:rPr>
              <a:t>SCEC-funded campaign GPS data being migrated to UNAVCO archive (M. Floyd, D. Agnew, Fran Boler)</a:t>
            </a:r>
          </a:p>
          <a:p>
            <a:pPr marL="285750" indent="-285750">
              <a:spcAft>
                <a:spcPts val="600"/>
              </a:spcAft>
              <a:buFont typeface="Arial" charset="0"/>
              <a:buChar char="•"/>
            </a:pPr>
            <a:r>
              <a:rPr lang="en-US" dirty="0" smtClean="0">
                <a:solidFill>
                  <a:srgbClr val="000000"/>
                </a:solidFill>
              </a:rPr>
              <a:t>All campaign GPS data (1986 – 2014) and global tracking stations reprocessed in consistent manner using modern techniques (Z.-K. Shen)</a:t>
            </a:r>
            <a:endParaRPr lang="en-US" dirty="0">
              <a:solidFill>
                <a:srgbClr val="000000"/>
              </a:solidFill>
            </a:endParaRPr>
          </a:p>
        </p:txBody>
      </p:sp>
    </p:spTree>
    <p:extLst>
      <p:ext uri="{BB962C8B-B14F-4D97-AF65-F5344CB8AC3E}">
        <p14:creationId xmlns:p14="http://schemas.microsoft.com/office/powerpoint/2010/main" val="29550046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947" y="1452176"/>
            <a:ext cx="5764574" cy="775597"/>
          </a:xfrm>
          <a:prstGeom prst="rect">
            <a:avLst/>
          </a:prstGeom>
          <a:noFill/>
        </p:spPr>
        <p:txBody>
          <a:bodyPr wrap="square" lIns="130622" tIns="65311" rIns="130622" bIns="65311" rtlCol="0">
            <a:spAutoFit/>
          </a:bodyPr>
          <a:lstStyle/>
          <a:p>
            <a:pPr marL="408194" indent="-408194">
              <a:buFont typeface="Arial" charset="0"/>
              <a:buChar char="•"/>
            </a:pPr>
            <a:r>
              <a:rPr lang="en-US" dirty="0" smtClean="0"/>
              <a:t>PBO </a:t>
            </a:r>
            <a:r>
              <a:rPr lang="en-US" dirty="0"/>
              <a:t>continuous </a:t>
            </a:r>
            <a:r>
              <a:rPr lang="en-US" dirty="0" smtClean="0"/>
              <a:t>GPS (CGPS) sites</a:t>
            </a:r>
            <a:r>
              <a:rPr lang="en-US" dirty="0"/>
              <a:t> </a:t>
            </a:r>
            <a:r>
              <a:rPr lang="en-US" dirty="0" smtClean="0"/>
              <a:t>incorporated</a:t>
            </a:r>
          </a:p>
        </p:txBody>
      </p:sp>
      <p:sp>
        <p:nvSpPr>
          <p:cNvPr id="25" name="TextBox 24"/>
          <p:cNvSpPr txBox="1"/>
          <p:nvPr/>
        </p:nvSpPr>
        <p:spPr>
          <a:xfrm>
            <a:off x="990600" y="914400"/>
            <a:ext cx="11734800" cy="830997"/>
          </a:xfrm>
          <a:prstGeom prst="rect">
            <a:avLst/>
          </a:prstGeom>
          <a:noFill/>
        </p:spPr>
        <p:txBody>
          <a:bodyPr wrap="square" rtlCol="0">
            <a:spAutoFit/>
          </a:bodyPr>
          <a:lstStyle/>
          <a:p>
            <a:pPr marL="0" lvl="1"/>
            <a:r>
              <a:rPr lang="en-US" sz="2400" b="1" dirty="0" smtClean="0">
                <a:solidFill>
                  <a:srgbClr val="C00000"/>
                </a:solidFill>
              </a:rPr>
              <a:t>CGM development:</a:t>
            </a:r>
          </a:p>
          <a:p>
            <a:pPr marL="0" lvl="1"/>
            <a:r>
              <a:rPr lang="en-US" sz="2400" i="1" dirty="0" smtClean="0">
                <a:solidFill>
                  <a:srgbClr val="C00000"/>
                </a:solidFill>
              </a:rPr>
              <a:t>Understand large-scale hydrologic loading effect on vertical velocity estimates</a:t>
            </a:r>
            <a:endParaRPr lang="en-US" sz="2400" i="1" dirty="0">
              <a:solidFill>
                <a:srgbClr val="C00000"/>
              </a:solidFill>
            </a:endParaRPr>
          </a:p>
        </p:txBody>
      </p:sp>
      <p:pic>
        <p:nvPicPr>
          <p:cNvPr id="26" name="Picture 25" descr="P14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133600"/>
            <a:ext cx="6858000" cy="2743200"/>
          </a:xfrm>
          <a:prstGeom prst="rect">
            <a:avLst/>
          </a:prstGeom>
        </p:spPr>
      </p:pic>
      <p:sp>
        <p:nvSpPr>
          <p:cNvPr id="27" name="TextBox 26"/>
          <p:cNvSpPr txBox="1"/>
          <p:nvPr/>
        </p:nvSpPr>
        <p:spPr>
          <a:xfrm>
            <a:off x="8458200" y="2362200"/>
            <a:ext cx="5486400" cy="1220847"/>
          </a:xfrm>
          <a:prstGeom prst="rect">
            <a:avLst/>
          </a:prstGeom>
          <a:noFill/>
          <a:ln w="12700" cmpd="sng">
            <a:noFill/>
          </a:ln>
        </p:spPr>
        <p:txBody>
          <a:bodyPr wrap="square" rtlCol="0">
            <a:spAutoFit/>
          </a:bodyPr>
          <a:lstStyle/>
          <a:p>
            <a:pPr marL="171450" indent="-171450">
              <a:spcAft>
                <a:spcPts val="800"/>
              </a:spcAft>
              <a:buFont typeface="Arial"/>
              <a:buChar char="•"/>
            </a:pPr>
            <a:r>
              <a:rPr lang="en-US" dirty="0" smtClean="0">
                <a:solidFill>
                  <a:srgbClr val="000000"/>
                </a:solidFill>
                <a:cs typeface="Corbel"/>
              </a:rPr>
              <a:t>hydrological </a:t>
            </a:r>
            <a:r>
              <a:rPr lang="en-US" dirty="0" smtClean="0">
                <a:solidFill>
                  <a:srgbClr val="000000"/>
                </a:solidFill>
                <a:cs typeface="Corbel"/>
              </a:rPr>
              <a:t>loading signals: </a:t>
            </a:r>
            <a:r>
              <a:rPr lang="en-US" dirty="0">
                <a:solidFill>
                  <a:srgbClr val="000000"/>
                </a:solidFill>
                <a:cs typeface="Corbel"/>
              </a:rPr>
              <a:t>1mm ~ </a:t>
            </a:r>
            <a:r>
              <a:rPr lang="en-US" dirty="0" smtClean="0">
                <a:solidFill>
                  <a:srgbClr val="000000"/>
                </a:solidFill>
                <a:cs typeface="Corbel"/>
              </a:rPr>
              <a:t>1cm</a:t>
            </a:r>
          </a:p>
          <a:p>
            <a:pPr marL="171450" indent="-171450">
              <a:spcAft>
                <a:spcPts val="800"/>
              </a:spcAft>
              <a:buFont typeface="Arial"/>
              <a:buChar char="•"/>
            </a:pPr>
            <a:endParaRPr lang="en-US" dirty="0" smtClean="0">
              <a:solidFill>
                <a:srgbClr val="000000"/>
              </a:solidFill>
              <a:cs typeface="Corbel"/>
            </a:endParaRPr>
          </a:p>
          <a:p>
            <a:pPr marL="171450" indent="-171450">
              <a:spcAft>
                <a:spcPts val="800"/>
              </a:spcAft>
              <a:buFont typeface="Arial"/>
              <a:buChar char="•"/>
            </a:pPr>
            <a:r>
              <a:rPr lang="en-US" dirty="0" smtClean="0">
                <a:solidFill>
                  <a:srgbClr val="000000"/>
                </a:solidFill>
                <a:cs typeface="Corbel"/>
              </a:rPr>
              <a:t>drought (unloading) leads to uplift since 2013</a:t>
            </a:r>
            <a:endParaRPr lang="en-US" dirty="0">
              <a:solidFill>
                <a:srgbClr val="000000"/>
              </a:solidFill>
              <a:cs typeface="Corbel"/>
            </a:endParaRPr>
          </a:p>
        </p:txBody>
      </p:sp>
      <p:grpSp>
        <p:nvGrpSpPr>
          <p:cNvPr id="5" name="Group 4"/>
          <p:cNvGrpSpPr/>
          <p:nvPr/>
        </p:nvGrpSpPr>
        <p:grpSpPr>
          <a:xfrm>
            <a:off x="1142999" y="5029200"/>
            <a:ext cx="5474643" cy="3032982"/>
            <a:chOff x="1143000" y="5257800"/>
            <a:chExt cx="5062012" cy="2804382"/>
          </a:xfrm>
        </p:grpSpPr>
        <p:pic>
          <p:nvPicPr>
            <p:cNvPr id="28" name="Picture 27" descr="figure.wusa_dh.jpg"/>
            <p:cNvPicPr>
              <a:picLocks noChangeAspect="1"/>
            </p:cNvPicPr>
            <p:nvPr/>
          </p:nvPicPr>
          <p:blipFill rotWithShape="1">
            <a:blip r:embed="rId4">
              <a:extLst>
                <a:ext uri="{28A0092B-C50C-407E-A947-70E740481C1C}">
                  <a14:useLocalDpi xmlns:a14="http://schemas.microsoft.com/office/drawing/2010/main" val="0"/>
                </a:ext>
              </a:extLst>
            </a:blip>
            <a:srcRect l="1" r="91164"/>
            <a:stretch/>
          </p:blipFill>
          <p:spPr>
            <a:xfrm>
              <a:off x="1143000" y="5257800"/>
              <a:ext cx="743168" cy="2804382"/>
            </a:xfrm>
            <a:prstGeom prst="rect">
              <a:avLst/>
            </a:prstGeom>
          </p:spPr>
        </p:pic>
        <p:grpSp>
          <p:nvGrpSpPr>
            <p:cNvPr id="29" name="Group 28"/>
            <p:cNvGrpSpPr/>
            <p:nvPr/>
          </p:nvGrpSpPr>
          <p:grpSpPr>
            <a:xfrm>
              <a:off x="3589828" y="5257800"/>
              <a:ext cx="2615184" cy="2804382"/>
              <a:chOff x="3875360" y="3852626"/>
              <a:chExt cx="2615184" cy="2804382"/>
            </a:xfrm>
          </p:grpSpPr>
          <p:pic>
            <p:nvPicPr>
              <p:cNvPr id="30" name="Picture 29" descr="figure_displacement_predicte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360" y="3852626"/>
                <a:ext cx="2615184" cy="2753077"/>
              </a:xfrm>
              <a:prstGeom prst="rect">
                <a:avLst/>
              </a:prstGeom>
            </p:spPr>
          </p:pic>
          <p:sp>
            <p:nvSpPr>
              <p:cNvPr id="31" name="Rectangle 30"/>
              <p:cNvSpPr/>
              <p:nvPr/>
            </p:nvSpPr>
            <p:spPr>
              <a:xfrm>
                <a:off x="3991667" y="5492913"/>
                <a:ext cx="427933" cy="116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2" name="Picture 31" descr="figure.wusa_dh.jpg"/>
            <p:cNvPicPr>
              <a:picLocks noChangeAspect="1"/>
            </p:cNvPicPr>
            <p:nvPr/>
          </p:nvPicPr>
          <p:blipFill rotWithShape="1">
            <a:blip r:embed="rId4">
              <a:extLst>
                <a:ext uri="{28A0092B-C50C-407E-A947-70E740481C1C}">
                  <a14:useLocalDpi xmlns:a14="http://schemas.microsoft.com/office/drawing/2010/main" val="0"/>
                </a:ext>
              </a:extLst>
            </a:blip>
            <a:srcRect l="76499"/>
            <a:stretch/>
          </p:blipFill>
          <p:spPr>
            <a:xfrm>
              <a:off x="1983330" y="5257800"/>
              <a:ext cx="1976805" cy="2804382"/>
            </a:xfrm>
            <a:prstGeom prst="rect">
              <a:avLst/>
            </a:prstGeom>
          </p:spPr>
        </p:pic>
      </p:grpSp>
      <p:sp>
        <p:nvSpPr>
          <p:cNvPr id="33" name="TextBox 32"/>
          <p:cNvSpPr txBox="1"/>
          <p:nvPr/>
        </p:nvSpPr>
        <p:spPr>
          <a:xfrm>
            <a:off x="7620000" y="5791200"/>
            <a:ext cx="5638800" cy="1323439"/>
          </a:xfrm>
          <a:prstGeom prst="rect">
            <a:avLst/>
          </a:prstGeom>
          <a:noFill/>
        </p:spPr>
        <p:txBody>
          <a:bodyPr wrap="square" rtlCol="0">
            <a:spAutoFit/>
          </a:bodyPr>
          <a:lstStyle/>
          <a:p>
            <a:pPr algn="just"/>
            <a:r>
              <a:rPr lang="en-US" dirty="0">
                <a:solidFill>
                  <a:srgbClr val="000000"/>
                </a:solidFill>
                <a:cs typeface="Corbel"/>
              </a:rPr>
              <a:t>One can correct vertical positions with a best-fitting hydrological loading model, offering possible path to improved vertical velocity estimates</a:t>
            </a:r>
            <a:r>
              <a:rPr lang="en-US" dirty="0" smtClean="0">
                <a:solidFill>
                  <a:srgbClr val="000000"/>
                </a:solidFill>
                <a:cs typeface="Corbel"/>
              </a:rPr>
              <a:t>.  </a:t>
            </a:r>
            <a:endParaRPr lang="en-US" dirty="0">
              <a:solidFill>
                <a:srgbClr val="000000"/>
              </a:solidFill>
            </a:endParaRPr>
          </a:p>
        </p:txBody>
      </p:sp>
      <p:sp>
        <p:nvSpPr>
          <p:cNvPr id="34" name="TextBox 33"/>
          <p:cNvSpPr txBox="1"/>
          <p:nvPr/>
        </p:nvSpPr>
        <p:spPr>
          <a:xfrm>
            <a:off x="10896600" y="7896423"/>
            <a:ext cx="3124200" cy="307777"/>
          </a:xfrm>
          <a:prstGeom prst="rect">
            <a:avLst/>
          </a:prstGeom>
          <a:noFill/>
        </p:spPr>
        <p:txBody>
          <a:bodyPr wrap="square" rtlCol="0">
            <a:spAutoFit/>
          </a:bodyPr>
          <a:lstStyle/>
          <a:p>
            <a:pPr algn="ctr"/>
            <a:r>
              <a:rPr lang="en-US" sz="1400" dirty="0" smtClean="0">
                <a:solidFill>
                  <a:srgbClr val="000000"/>
                </a:solidFill>
              </a:rPr>
              <a:t>Figures courtesy Adrian Borsa</a:t>
            </a:r>
            <a:endParaRPr lang="en-US" sz="1400" dirty="0">
              <a:solidFill>
                <a:srgbClr val="000000"/>
              </a:solidFill>
            </a:endParaRPr>
          </a:p>
        </p:txBody>
      </p:sp>
      <p:grpSp>
        <p:nvGrpSpPr>
          <p:cNvPr id="6" name="Group 5"/>
          <p:cNvGrpSpPr/>
          <p:nvPr/>
        </p:nvGrpSpPr>
        <p:grpSpPr>
          <a:xfrm>
            <a:off x="4724400" y="2590800"/>
            <a:ext cx="3140620" cy="4181457"/>
            <a:chOff x="3477940" y="1260152"/>
            <a:chExt cx="3140620" cy="4181457"/>
          </a:xfrm>
        </p:grpSpPr>
        <p:cxnSp>
          <p:nvCxnSpPr>
            <p:cNvPr id="35" name="Straight Arrow Connector 34"/>
            <p:cNvCxnSpPr/>
            <p:nvPr/>
          </p:nvCxnSpPr>
          <p:spPr>
            <a:xfrm>
              <a:off x="6618560" y="1260152"/>
              <a:ext cx="0" cy="2345528"/>
            </a:xfrm>
            <a:prstGeom prst="straightConnector1">
              <a:avLst/>
            </a:prstGeom>
            <a:ln w="19050" cmpd="sng">
              <a:solidFill>
                <a:srgbClr val="595959"/>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477940" y="3605680"/>
              <a:ext cx="3140620" cy="1835929"/>
            </a:xfrm>
            <a:prstGeom prst="straightConnector1">
              <a:avLst/>
            </a:prstGeom>
            <a:ln w="19050" cmpd="sng">
              <a:solidFill>
                <a:srgbClr val="595959"/>
              </a:solidFill>
              <a:prstDash val="sysDash"/>
              <a:headEnd type="arrow"/>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385664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3352799" y="1676400"/>
            <a:ext cx="11234267" cy="3777004"/>
            <a:chOff x="0" y="0"/>
            <a:chExt cx="9102206" cy="3060197"/>
          </a:xfrm>
        </p:grpSpPr>
        <p:pic>
          <p:nvPicPr>
            <p:cNvPr id="7" name="Picture 15" descr="maskmodel.jpg"/>
            <p:cNvPicPr>
              <a:picLocks noChangeAspect="1"/>
            </p:cNvPicPr>
            <p:nvPr/>
          </p:nvPicPr>
          <p:blipFill>
            <a:blip r:embed="rId3"/>
            <a:srcRect/>
            <a:stretch>
              <a:fillRect/>
            </a:stretch>
          </p:blipFill>
          <p:spPr bwMode="auto">
            <a:xfrm>
              <a:off x="0" y="0"/>
              <a:ext cx="9102206" cy="3060197"/>
            </a:xfrm>
            <a:prstGeom prst="rect">
              <a:avLst/>
            </a:prstGeom>
            <a:noFill/>
            <a:ln w="9525">
              <a:noFill/>
              <a:miter lim="800000"/>
              <a:headEnd/>
              <a:tailEnd/>
            </a:ln>
          </p:spPr>
        </p:pic>
        <p:sp>
          <p:nvSpPr>
            <p:cNvPr id="8" name="TextBox 7"/>
            <p:cNvSpPr txBox="1"/>
            <p:nvPr/>
          </p:nvSpPr>
          <p:spPr>
            <a:xfrm>
              <a:off x="1605205" y="493909"/>
              <a:ext cx="3889534" cy="822909"/>
            </a:xfrm>
            <a:prstGeom prst="rect">
              <a:avLst/>
            </a:prstGeom>
            <a:noFill/>
          </p:spPr>
          <p:txBody>
            <a:bodyPr wrap="square" rtlCol="0">
              <a:spAutoFit/>
            </a:bodyPr>
            <a:lstStyle/>
            <a:p>
              <a:r>
                <a:rPr lang="en-US" sz="2000" b="1" dirty="0" smtClean="0">
                  <a:solidFill>
                    <a:srgbClr val="000000"/>
                  </a:solidFill>
                  <a:latin typeface="Gill Sans"/>
                </a:rPr>
                <a:t>InSAR Mean LOS Velocity</a:t>
              </a:r>
            </a:p>
            <a:p>
              <a:r>
                <a:rPr lang="en-US" sz="2000" b="1" dirty="0" smtClean="0">
                  <a:solidFill>
                    <a:srgbClr val="000000"/>
                  </a:solidFill>
                  <a:latin typeface="Gill Sans"/>
                </a:rPr>
                <a:t>from ALOS-1 Ascending &amp; far-field GPS constraint</a:t>
              </a:r>
              <a:endParaRPr lang="en-US" sz="2000" b="1" dirty="0">
                <a:solidFill>
                  <a:srgbClr val="000000"/>
                </a:solidFill>
                <a:latin typeface="Gill Sans"/>
              </a:endParaRPr>
            </a:p>
          </p:txBody>
        </p:sp>
        <p:sp>
          <p:nvSpPr>
            <p:cNvPr id="9" name="Right Arrow 8"/>
            <p:cNvSpPr/>
            <p:nvPr/>
          </p:nvSpPr>
          <p:spPr>
            <a:xfrm>
              <a:off x="4224338" y="1766888"/>
              <a:ext cx="644525" cy="182562"/>
            </a:xfrm>
            <a:prstGeom prst="rightArrow">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33" tIns="45717" rIns="91433" bIns="45717" anchor="ctr"/>
            <a:lstStyle/>
            <a:p>
              <a:pPr algn="ctr" defTabSz="457168" fontAlgn="auto">
                <a:spcBef>
                  <a:spcPts val="0"/>
                </a:spcBef>
                <a:spcAft>
                  <a:spcPts val="0"/>
                </a:spcAft>
                <a:defRPr/>
              </a:pPr>
              <a:endParaRPr lang="en-US" dirty="0"/>
            </a:p>
          </p:txBody>
        </p:sp>
        <p:sp>
          <p:nvSpPr>
            <p:cNvPr id="10" name="Left Arrow 9"/>
            <p:cNvSpPr/>
            <p:nvPr/>
          </p:nvSpPr>
          <p:spPr>
            <a:xfrm>
              <a:off x="4224338" y="2565400"/>
              <a:ext cx="644525" cy="185738"/>
            </a:xfrm>
            <a:prstGeom prst="leftArrow">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33" tIns="45717" rIns="91433" bIns="45717" anchor="ctr"/>
            <a:lstStyle/>
            <a:p>
              <a:pPr algn="ctr" defTabSz="457168" fontAlgn="auto">
                <a:spcBef>
                  <a:spcPts val="0"/>
                </a:spcBef>
                <a:spcAft>
                  <a:spcPts val="0"/>
                </a:spcAft>
                <a:defRPr/>
              </a:pPr>
              <a:endParaRPr lang="en-US" dirty="0"/>
            </a:p>
          </p:txBody>
        </p:sp>
        <p:sp>
          <p:nvSpPr>
            <p:cNvPr id="11" name="Up Arrow 10"/>
            <p:cNvSpPr/>
            <p:nvPr/>
          </p:nvSpPr>
          <p:spPr>
            <a:xfrm>
              <a:off x="8077200" y="566316"/>
              <a:ext cx="207003" cy="376682"/>
            </a:xfrm>
            <a:prstGeom prst="upArrow">
              <a:avLst/>
            </a:prstGeom>
            <a:solidFill>
              <a:schemeClr val="bg1"/>
            </a:solidFill>
            <a:ln>
              <a:solidFill>
                <a:schemeClr val="tx1"/>
              </a:solidFill>
            </a:ln>
            <a:effectLst>
              <a:outerShdw blurRad="40005" dist="22987" dir="5400000" algn="tl" rotWithShape="0">
                <a:srgbClr val="000000">
                  <a:alpha val="35000"/>
                </a:srgbClr>
              </a:outerShdw>
            </a:effectLst>
            <a:scene3d>
              <a:camera prst="orthographicFront">
                <a:rot lat="0" lon="0" rev="3000000"/>
              </a:camera>
              <a:lightRig rig="threePt" dir="t"/>
            </a:scene3d>
          </p:spPr>
          <p:style>
            <a:lnRef idx="1">
              <a:schemeClr val="accent1"/>
            </a:lnRef>
            <a:fillRef idx="3">
              <a:schemeClr val="accent1"/>
            </a:fillRef>
            <a:effectRef idx="2">
              <a:schemeClr val="accent1"/>
            </a:effectRef>
            <a:fontRef idx="minor">
              <a:schemeClr val="lt1"/>
            </a:fontRef>
          </p:style>
          <p:txBody>
            <a:bodyPr lIns="91433" tIns="45717" rIns="91433" bIns="45717" anchor="ctr"/>
            <a:lstStyle/>
            <a:p>
              <a:pPr algn="ctr" defTabSz="457168" fontAlgn="auto">
                <a:spcBef>
                  <a:spcPts val="0"/>
                </a:spcBef>
                <a:spcAft>
                  <a:spcPts val="0"/>
                </a:spcAft>
                <a:defRPr/>
              </a:pPr>
              <a:endParaRPr lang="en-US" dirty="0"/>
            </a:p>
          </p:txBody>
        </p:sp>
        <p:sp>
          <p:nvSpPr>
            <p:cNvPr id="12" name="TextBox 6"/>
            <p:cNvSpPr txBox="1">
              <a:spLocks noChangeArrowheads="1"/>
            </p:cNvSpPr>
            <p:nvPr/>
          </p:nvSpPr>
          <p:spPr bwMode="auto">
            <a:xfrm>
              <a:off x="8284203" y="378107"/>
              <a:ext cx="648133" cy="307770"/>
            </a:xfrm>
            <a:prstGeom prst="rect">
              <a:avLst/>
            </a:prstGeom>
            <a:solidFill>
              <a:schemeClr val="bg1"/>
            </a:solidFill>
            <a:ln w="9525">
              <a:noFill/>
              <a:miter lim="800000"/>
              <a:headEnd/>
              <a:tailEnd/>
            </a:ln>
          </p:spPr>
          <p:txBody>
            <a:bodyPr wrap="none" lIns="91433" tIns="45717" rIns="91433" bIns="45717">
              <a:prstTxWarp prst="textNoShape">
                <a:avLst/>
              </a:prstTxWarp>
              <a:spAutoFit/>
            </a:bodyPr>
            <a:lstStyle/>
            <a:p>
              <a:r>
                <a:rPr lang="en-US" sz="1400" dirty="0">
                  <a:latin typeface="Gill Sans" charset="0"/>
                  <a:ea typeface="Gill Sans" charset="0"/>
                  <a:cs typeface="Gill Sans" charset="0"/>
                </a:rPr>
                <a:t>North</a:t>
              </a:r>
              <a:endParaRPr lang="en-US" sz="2000" dirty="0">
                <a:latin typeface="Gill Sans" charset="0"/>
                <a:ea typeface="Gill Sans" charset="0"/>
                <a:cs typeface="Gill Sans" charset="0"/>
              </a:endParaRPr>
            </a:p>
          </p:txBody>
        </p:sp>
        <p:cxnSp>
          <p:nvCxnSpPr>
            <p:cNvPr id="13" name="Straight Arrow Connector 12"/>
            <p:cNvCxnSpPr/>
            <p:nvPr/>
          </p:nvCxnSpPr>
          <p:spPr>
            <a:xfrm flipV="1">
              <a:off x="832345" y="2133600"/>
              <a:ext cx="234455" cy="3547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4"/>
            <p:cNvSpPr txBox="1">
              <a:spLocks noChangeArrowheads="1"/>
            </p:cNvSpPr>
            <p:nvPr/>
          </p:nvSpPr>
          <p:spPr bwMode="auto">
            <a:xfrm>
              <a:off x="584982" y="2567477"/>
              <a:ext cx="1671789" cy="271257"/>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400" dirty="0">
                  <a:solidFill>
                    <a:srgbClr val="000000"/>
                  </a:solidFill>
                </a:rPr>
                <a:t>Radar Look direction</a:t>
              </a:r>
            </a:p>
          </p:txBody>
        </p:sp>
      </p:grpSp>
      <p:grpSp>
        <p:nvGrpSpPr>
          <p:cNvPr id="15" name="Group 14"/>
          <p:cNvGrpSpPr/>
          <p:nvPr/>
        </p:nvGrpSpPr>
        <p:grpSpPr>
          <a:xfrm>
            <a:off x="5867400" y="5410200"/>
            <a:ext cx="7736875" cy="2604864"/>
            <a:chOff x="239187" y="4253136"/>
            <a:chExt cx="7736875" cy="2604864"/>
          </a:xfrm>
        </p:grpSpPr>
        <p:grpSp>
          <p:nvGrpSpPr>
            <p:cNvPr id="16" name="Group 15"/>
            <p:cNvGrpSpPr>
              <a:grpSpLocks noChangeAspect="1"/>
            </p:cNvGrpSpPr>
            <p:nvPr/>
          </p:nvGrpSpPr>
          <p:grpSpPr>
            <a:xfrm>
              <a:off x="239187" y="4253136"/>
              <a:ext cx="7736875" cy="2604864"/>
              <a:chOff x="0" y="3663279"/>
              <a:chExt cx="9102206" cy="3064546"/>
            </a:xfrm>
          </p:grpSpPr>
          <p:pic>
            <p:nvPicPr>
              <p:cNvPr id="18" name="Picture 16" descr="std.jpg"/>
              <p:cNvPicPr>
                <a:picLocks noChangeAspect="1"/>
              </p:cNvPicPr>
              <p:nvPr/>
            </p:nvPicPr>
            <p:blipFill>
              <a:blip r:embed="rId4"/>
              <a:srcRect/>
              <a:stretch>
                <a:fillRect/>
              </a:stretch>
            </p:blipFill>
            <p:spPr bwMode="auto">
              <a:xfrm>
                <a:off x="0" y="3663279"/>
                <a:ext cx="9102206" cy="3064546"/>
              </a:xfrm>
              <a:prstGeom prst="rect">
                <a:avLst/>
              </a:prstGeom>
              <a:noFill/>
              <a:ln w="9525">
                <a:noFill/>
                <a:miter lim="800000"/>
                <a:headEnd/>
                <a:tailEnd/>
              </a:ln>
            </p:spPr>
          </p:pic>
          <p:sp>
            <p:nvSpPr>
              <p:cNvPr id="19" name="TextBox 18"/>
              <p:cNvSpPr txBox="1"/>
              <p:nvPr/>
            </p:nvSpPr>
            <p:spPr>
              <a:xfrm>
                <a:off x="1649045" y="4321246"/>
                <a:ext cx="3185904" cy="470718"/>
              </a:xfrm>
              <a:prstGeom prst="rect">
                <a:avLst/>
              </a:prstGeom>
              <a:noFill/>
            </p:spPr>
            <p:txBody>
              <a:bodyPr wrap="none" rtlCol="0">
                <a:spAutoFit/>
              </a:bodyPr>
              <a:lstStyle/>
              <a:p>
                <a:r>
                  <a:rPr lang="en-US" sz="2000" b="1" dirty="0" smtClean="0">
                    <a:solidFill>
                      <a:srgbClr val="000000"/>
                    </a:solidFill>
                    <a:latin typeface="Gill Sans"/>
                  </a:rPr>
                  <a:t>Standard Deviation</a:t>
                </a:r>
                <a:endParaRPr lang="en-US" sz="2000" b="1" dirty="0">
                  <a:solidFill>
                    <a:srgbClr val="000000"/>
                  </a:solidFill>
                  <a:latin typeface="Gill Sans"/>
                </a:endParaRPr>
              </a:p>
            </p:txBody>
          </p:sp>
        </p:grpSp>
        <p:sp>
          <p:nvSpPr>
            <p:cNvPr id="17" name="TextBox 16"/>
            <p:cNvSpPr txBox="1"/>
            <p:nvPr/>
          </p:nvSpPr>
          <p:spPr>
            <a:xfrm>
              <a:off x="5336136" y="6462936"/>
              <a:ext cx="2599251" cy="307777"/>
            </a:xfrm>
            <a:prstGeom prst="rect">
              <a:avLst/>
            </a:prstGeom>
            <a:solidFill>
              <a:srgbClr val="FFFFFF"/>
            </a:solidFill>
            <a:ln>
              <a:solidFill>
                <a:schemeClr val="tx1"/>
              </a:solidFill>
            </a:ln>
            <a:effectLst/>
          </p:spPr>
          <p:txBody>
            <a:bodyPr wrap="square" rtlCol="0">
              <a:spAutoFit/>
            </a:bodyPr>
            <a:lstStyle/>
            <a:p>
              <a:pPr algn="ctr"/>
              <a:r>
                <a:rPr lang="en-US" sz="1400" dirty="0" smtClean="0">
                  <a:solidFill>
                    <a:srgbClr val="000000"/>
                  </a:solidFill>
                </a:rPr>
                <a:t>Tong et al., JGR, 2013</a:t>
              </a:r>
              <a:endParaRPr lang="en-US" sz="1400" dirty="0">
                <a:solidFill>
                  <a:srgbClr val="000000"/>
                </a:solidFill>
              </a:endParaRPr>
            </a:p>
          </p:txBody>
        </p:sp>
      </p:grpSp>
      <p:sp>
        <p:nvSpPr>
          <p:cNvPr id="20" name="TextBox 19"/>
          <p:cNvSpPr txBox="1"/>
          <p:nvPr/>
        </p:nvSpPr>
        <p:spPr>
          <a:xfrm>
            <a:off x="762000" y="693003"/>
            <a:ext cx="10820400" cy="830997"/>
          </a:xfrm>
          <a:prstGeom prst="rect">
            <a:avLst/>
          </a:prstGeom>
          <a:noFill/>
        </p:spPr>
        <p:txBody>
          <a:bodyPr wrap="square" rtlCol="0">
            <a:spAutoFit/>
          </a:bodyPr>
          <a:lstStyle/>
          <a:p>
            <a:pPr marL="0" lvl="1"/>
            <a:r>
              <a:rPr lang="en-US" sz="2400" b="1" dirty="0" smtClean="0">
                <a:solidFill>
                  <a:srgbClr val="C00000"/>
                </a:solidFill>
              </a:rPr>
              <a:t>CGM </a:t>
            </a:r>
            <a:r>
              <a:rPr lang="en-US" sz="2400" b="1" dirty="0" smtClean="0">
                <a:solidFill>
                  <a:srgbClr val="A20B2B"/>
                </a:solidFill>
              </a:rPr>
              <a:t>development</a:t>
            </a:r>
            <a:r>
              <a:rPr lang="en-US" sz="2400" b="1" dirty="0" smtClean="0">
                <a:solidFill>
                  <a:srgbClr val="C00000"/>
                </a:solidFill>
              </a:rPr>
              <a:t>:</a:t>
            </a:r>
          </a:p>
          <a:p>
            <a:pPr marL="0" lvl="1"/>
            <a:r>
              <a:rPr lang="en-US" sz="2400" i="1" dirty="0" smtClean="0">
                <a:solidFill>
                  <a:srgbClr val="C00000"/>
                </a:solidFill>
              </a:rPr>
              <a:t>Large scale integration InSAR-GPS LOS velocity field and standard deviation</a:t>
            </a:r>
            <a:endParaRPr lang="en-US" sz="2400" i="1" dirty="0">
              <a:solidFill>
                <a:srgbClr val="C00000"/>
              </a:solidFill>
            </a:endParaRPr>
          </a:p>
        </p:txBody>
      </p:sp>
      <p:sp>
        <p:nvSpPr>
          <p:cNvPr id="21" name="TextBox 20"/>
          <p:cNvSpPr txBox="1"/>
          <p:nvPr/>
        </p:nvSpPr>
        <p:spPr>
          <a:xfrm>
            <a:off x="914400" y="5943600"/>
            <a:ext cx="4572000" cy="1015663"/>
          </a:xfrm>
          <a:prstGeom prst="rect">
            <a:avLst/>
          </a:prstGeom>
          <a:noFill/>
        </p:spPr>
        <p:txBody>
          <a:bodyPr wrap="square" rtlCol="0">
            <a:spAutoFit/>
          </a:bodyPr>
          <a:lstStyle/>
          <a:p>
            <a:r>
              <a:rPr lang="en-US" dirty="0" smtClean="0">
                <a:solidFill>
                  <a:srgbClr val="000000"/>
                </a:solidFill>
              </a:rPr>
              <a:t>Provides high spatial resolution creep observations, but with ambiguity between horizontal and vertical</a:t>
            </a:r>
            <a:endParaRPr lang="en-US" dirty="0">
              <a:solidFill>
                <a:srgbClr val="000000"/>
              </a:solidFill>
            </a:endParaRPr>
          </a:p>
        </p:txBody>
      </p:sp>
    </p:spTree>
    <p:extLst>
      <p:ext uri="{BB962C8B-B14F-4D97-AF65-F5344CB8AC3E}">
        <p14:creationId xmlns:p14="http://schemas.microsoft.com/office/powerpoint/2010/main" val="42144980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0" y="7696200"/>
            <a:ext cx="3733800" cy="307777"/>
          </a:xfrm>
          <a:prstGeom prst="rect">
            <a:avLst/>
          </a:prstGeom>
          <a:noFill/>
        </p:spPr>
        <p:txBody>
          <a:bodyPr wrap="square" rtlCol="0">
            <a:spAutoFit/>
          </a:bodyPr>
          <a:lstStyle/>
          <a:p>
            <a:r>
              <a:rPr lang="en-US" sz="1400" dirty="0" smtClean="0">
                <a:solidFill>
                  <a:srgbClr val="000000"/>
                </a:solidFill>
              </a:rPr>
              <a:t>Figure courtesy Jeanne Hardebeck</a:t>
            </a:r>
            <a:endParaRPr lang="en-US" sz="1400" dirty="0">
              <a:solidFill>
                <a:srgbClr val="000000"/>
              </a:solidFill>
            </a:endParaRPr>
          </a:p>
        </p:txBody>
      </p:sp>
      <p:sp>
        <p:nvSpPr>
          <p:cNvPr id="8" name="TextBox 7"/>
          <p:cNvSpPr txBox="1"/>
          <p:nvPr/>
        </p:nvSpPr>
        <p:spPr>
          <a:xfrm>
            <a:off x="1524000" y="1524000"/>
            <a:ext cx="8691479" cy="1092607"/>
          </a:xfrm>
          <a:prstGeom prst="rect">
            <a:avLst/>
          </a:prstGeom>
          <a:noFill/>
        </p:spPr>
        <p:txBody>
          <a:bodyPr wrap="square" rtlCol="0">
            <a:spAutoFit/>
          </a:bodyPr>
          <a:lstStyle/>
          <a:p>
            <a:pPr marL="285750" indent="-285750">
              <a:spcAft>
                <a:spcPts val="600"/>
              </a:spcAft>
              <a:buFont typeface="Arial" pitchFamily="34" charset="0"/>
              <a:buChar char="•"/>
            </a:pPr>
            <a:r>
              <a:rPr lang="en-US" dirty="0" smtClean="0">
                <a:solidFill>
                  <a:srgbClr val="000000"/>
                </a:solidFill>
              </a:rPr>
              <a:t>Geodetic crustal velocities constrain regional tectonic stressing rate models for the CSM </a:t>
            </a:r>
          </a:p>
          <a:p>
            <a:pPr lvl="1">
              <a:spcAft>
                <a:spcPts val="600"/>
              </a:spcAft>
            </a:pPr>
            <a:r>
              <a:rPr lang="en-US" dirty="0" smtClean="0">
                <a:solidFill>
                  <a:srgbClr val="000000"/>
                </a:solidFill>
                <a:sym typeface="Wingdings" panose="05000000000000000000" pitchFamily="2" charset="2"/>
              </a:rPr>
              <a:t> Requires well-constrained velocities with broad regional coverage</a:t>
            </a:r>
            <a:endParaRPr lang="en-US" dirty="0" smtClean="0">
              <a:solidFill>
                <a:srgbClr val="000000"/>
              </a:solidFill>
            </a:endParaRPr>
          </a:p>
        </p:txBody>
      </p:sp>
      <p:sp>
        <p:nvSpPr>
          <p:cNvPr id="9" name="TextBox 8"/>
          <p:cNvSpPr txBox="1"/>
          <p:nvPr/>
        </p:nvSpPr>
        <p:spPr>
          <a:xfrm>
            <a:off x="1981200" y="2743200"/>
            <a:ext cx="11443034" cy="400110"/>
          </a:xfrm>
          <a:prstGeom prst="rect">
            <a:avLst/>
          </a:prstGeom>
          <a:noFill/>
        </p:spPr>
        <p:txBody>
          <a:bodyPr wrap="square" rtlCol="0">
            <a:spAutoFit/>
          </a:bodyPr>
          <a:lstStyle/>
          <a:p>
            <a:pPr algn="ctr"/>
            <a:r>
              <a:rPr lang="en-US" dirty="0" smtClean="0">
                <a:solidFill>
                  <a:srgbClr val="000000"/>
                </a:solidFill>
              </a:rPr>
              <a:t>Average stress rate model and RMS variation between models</a:t>
            </a:r>
            <a:endParaRPr lang="en-US" dirty="0">
              <a:solidFill>
                <a:srgbClr val="000000"/>
              </a:solidFill>
            </a:endParaRPr>
          </a:p>
        </p:txBody>
      </p:sp>
      <p:sp>
        <p:nvSpPr>
          <p:cNvPr id="10" name="TextBox 9"/>
          <p:cNvSpPr txBox="1"/>
          <p:nvPr/>
        </p:nvSpPr>
        <p:spPr>
          <a:xfrm>
            <a:off x="304800" y="7467600"/>
            <a:ext cx="6019800" cy="523220"/>
          </a:xfrm>
          <a:prstGeom prst="rect">
            <a:avLst/>
          </a:prstGeom>
          <a:noFill/>
        </p:spPr>
        <p:txBody>
          <a:bodyPr wrap="square" rtlCol="0">
            <a:spAutoFit/>
          </a:bodyPr>
          <a:lstStyle/>
          <a:p>
            <a:r>
              <a:rPr lang="en-US" sz="1400" dirty="0" smtClean="0">
                <a:solidFill>
                  <a:srgbClr val="000000"/>
                </a:solidFill>
              </a:rPr>
              <a:t>Models: Loveless &amp; Meade, Smith-Konter &amp; Sandwell, Strader &amp; Jackson, Cooke &amp; Marshall, UCERF3 ABM, UCERF3 NeoKinema, UCERF3 Zeng</a:t>
            </a:r>
            <a:endParaRPr lang="en-US" sz="1400" dirty="0">
              <a:solidFill>
                <a:srgbClr val="000000"/>
              </a:solidFill>
            </a:endParaRPr>
          </a:p>
        </p:txBody>
      </p:sp>
      <p:grpSp>
        <p:nvGrpSpPr>
          <p:cNvPr id="11" name="Group 10"/>
          <p:cNvGrpSpPr/>
          <p:nvPr/>
        </p:nvGrpSpPr>
        <p:grpSpPr>
          <a:xfrm>
            <a:off x="8153400" y="3124200"/>
            <a:ext cx="5893235" cy="4419600"/>
            <a:chOff x="4557204" y="2153056"/>
            <a:chExt cx="4586796" cy="3439843"/>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904" t="24691" r="468" b="22511"/>
            <a:stretch/>
          </p:blipFill>
          <p:spPr bwMode="auto">
            <a:xfrm>
              <a:off x="4557204" y="2153056"/>
              <a:ext cx="4586796" cy="343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078871" y="2589963"/>
              <a:ext cx="1004835" cy="338554"/>
            </a:xfrm>
            <a:prstGeom prst="rect">
              <a:avLst/>
            </a:prstGeom>
            <a:noFill/>
          </p:spPr>
          <p:txBody>
            <a:bodyPr wrap="square" rtlCol="0">
              <a:spAutoFit/>
            </a:bodyPr>
            <a:lstStyle/>
            <a:p>
              <a:pPr algn="r"/>
              <a:r>
                <a:rPr lang="en-US" sz="1600" dirty="0" smtClean="0">
                  <a:solidFill>
                    <a:srgbClr val="000000"/>
                  </a:solidFill>
                </a:rPr>
                <a:t>fraction</a:t>
              </a:r>
              <a:endParaRPr lang="en-US" sz="1600" dirty="0">
                <a:solidFill>
                  <a:srgbClr val="000000"/>
                </a:solidFill>
              </a:endParaRPr>
            </a:p>
          </p:txBody>
        </p:sp>
      </p:grpSp>
      <p:grpSp>
        <p:nvGrpSpPr>
          <p:cNvPr id="14" name="Group 13"/>
          <p:cNvGrpSpPr/>
          <p:nvPr/>
        </p:nvGrpSpPr>
        <p:grpSpPr>
          <a:xfrm>
            <a:off x="1506245" y="3124200"/>
            <a:ext cx="6128551" cy="4343400"/>
            <a:chOff x="0" y="2153056"/>
            <a:chExt cx="4586796" cy="3439843"/>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21" t="24691" r="49451" b="22511"/>
            <a:stretch/>
          </p:blipFill>
          <p:spPr bwMode="auto">
            <a:xfrm>
              <a:off x="0" y="2153056"/>
              <a:ext cx="4586796" cy="343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697652" y="2505026"/>
              <a:ext cx="814053" cy="338554"/>
            </a:xfrm>
            <a:prstGeom prst="rect">
              <a:avLst/>
            </a:prstGeom>
            <a:noFill/>
          </p:spPr>
          <p:txBody>
            <a:bodyPr wrap="square" rtlCol="0">
              <a:spAutoFit/>
            </a:bodyPr>
            <a:lstStyle/>
            <a:p>
              <a:pPr algn="ctr"/>
              <a:r>
                <a:rPr lang="en-US" sz="1600" dirty="0" smtClean="0">
                  <a:solidFill>
                    <a:srgbClr val="000000"/>
                  </a:solidFill>
                </a:rPr>
                <a:t>kPA/yr</a:t>
              </a:r>
              <a:endParaRPr lang="en-US" sz="1600" dirty="0">
                <a:solidFill>
                  <a:srgbClr val="000000"/>
                </a:solidFill>
              </a:endParaRPr>
            </a:p>
          </p:txBody>
        </p:sp>
        <p:sp>
          <p:nvSpPr>
            <p:cNvPr id="17" name="TextBox 16"/>
            <p:cNvSpPr txBox="1"/>
            <p:nvPr/>
          </p:nvSpPr>
          <p:spPr>
            <a:xfrm>
              <a:off x="1444771" y="4828489"/>
              <a:ext cx="1641142" cy="338554"/>
            </a:xfrm>
            <a:prstGeom prst="rect">
              <a:avLst/>
            </a:prstGeom>
            <a:solidFill>
              <a:schemeClr val="bg1"/>
            </a:solidFill>
          </p:spPr>
          <p:txBody>
            <a:bodyPr wrap="square" rtlCol="0">
              <a:spAutoFit/>
            </a:bodyPr>
            <a:lstStyle/>
            <a:p>
              <a:pPr algn="ctr"/>
              <a:r>
                <a:rPr lang="en-US" sz="1600" dirty="0" smtClean="0">
                  <a:solidFill>
                    <a:srgbClr val="000000"/>
                  </a:solidFill>
                </a:rPr>
                <a:t>5 km depth</a:t>
              </a:r>
              <a:endParaRPr lang="en-US" sz="1600" dirty="0">
                <a:solidFill>
                  <a:srgbClr val="000000"/>
                </a:solidFill>
              </a:endParaRPr>
            </a:p>
          </p:txBody>
        </p:sp>
      </p:grpSp>
      <p:sp>
        <p:nvSpPr>
          <p:cNvPr id="18" name="TextBox 17"/>
          <p:cNvSpPr txBox="1"/>
          <p:nvPr/>
        </p:nvSpPr>
        <p:spPr>
          <a:xfrm>
            <a:off x="1371600" y="533400"/>
            <a:ext cx="11049000" cy="707886"/>
          </a:xfrm>
          <a:prstGeom prst="rect">
            <a:avLst/>
          </a:prstGeom>
          <a:noFill/>
        </p:spPr>
        <p:txBody>
          <a:bodyPr wrap="square" rtlCol="0">
            <a:spAutoFit/>
          </a:bodyPr>
          <a:lstStyle/>
          <a:p>
            <a:pPr marL="0" lvl="1"/>
            <a:r>
              <a:rPr lang="en-US" b="1" dirty="0" smtClean="0">
                <a:solidFill>
                  <a:srgbClr val="C00000"/>
                </a:solidFill>
              </a:rPr>
              <a:t>SCEC4 Fundamental Problems of Earthquake Physics:</a:t>
            </a:r>
          </a:p>
          <a:p>
            <a:pPr marL="0" lvl="1"/>
            <a:r>
              <a:rPr lang="en-US" i="1" dirty="0">
                <a:solidFill>
                  <a:srgbClr val="C00000"/>
                </a:solidFill>
              </a:rPr>
              <a:t>Stress-mediated fault interactions and </a:t>
            </a:r>
            <a:r>
              <a:rPr lang="en-US" i="1" dirty="0" smtClean="0">
                <a:solidFill>
                  <a:srgbClr val="C00000"/>
                </a:solidFill>
              </a:rPr>
              <a:t>earthquake clustering</a:t>
            </a:r>
            <a:r>
              <a:rPr lang="en-US" i="1" dirty="0">
                <a:solidFill>
                  <a:srgbClr val="C00000"/>
                </a:solidFill>
              </a:rPr>
              <a:t>: evaluation of mechanisms</a:t>
            </a:r>
          </a:p>
        </p:txBody>
      </p:sp>
    </p:spTree>
    <p:extLst>
      <p:ext uri="{BB962C8B-B14F-4D97-AF65-F5344CB8AC3E}">
        <p14:creationId xmlns:p14="http://schemas.microsoft.com/office/powerpoint/2010/main" val="10835513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828800"/>
            <a:ext cx="12420600" cy="1477328"/>
          </a:xfrm>
          <a:prstGeom prst="rect">
            <a:avLst/>
          </a:prstGeom>
          <a:noFill/>
        </p:spPr>
        <p:txBody>
          <a:bodyPr wrap="square" rtlCol="0">
            <a:spAutoFit/>
          </a:bodyPr>
          <a:lstStyle/>
          <a:p>
            <a:pPr marL="342900" indent="-342900">
              <a:spcAft>
                <a:spcPts val="600"/>
              </a:spcAft>
              <a:buFont typeface="Arial" pitchFamily="34" charset="0"/>
              <a:buChar char="•"/>
            </a:pPr>
            <a:r>
              <a:rPr lang="en-US" dirty="0" smtClean="0">
                <a:solidFill>
                  <a:schemeClr val="tx1"/>
                </a:solidFill>
              </a:rPr>
              <a:t>InSAR time series analysis  techniques using small-baseline (SBAS</a:t>
            </a:r>
            <a:r>
              <a:rPr lang="en-US" dirty="0" smtClean="0">
                <a:solidFill>
                  <a:schemeClr val="tx1"/>
                </a:solidFill>
              </a:rPr>
              <a:t>).</a:t>
            </a:r>
            <a:endParaRPr lang="en-US" dirty="0" smtClean="0">
              <a:solidFill>
                <a:schemeClr val="tx1"/>
              </a:solidFill>
            </a:endParaRPr>
          </a:p>
          <a:p>
            <a:pPr marL="342900" indent="-342900">
              <a:spcAft>
                <a:spcPts val="600"/>
              </a:spcAft>
              <a:buFont typeface="Arial" pitchFamily="34" charset="0"/>
              <a:buChar char="•"/>
            </a:pPr>
            <a:r>
              <a:rPr lang="en-US" dirty="0" smtClean="0">
                <a:solidFill>
                  <a:schemeClr val="tx1"/>
                </a:solidFill>
              </a:rPr>
              <a:t>Recovered time-varying motion agrees well with GPS under certain assumptions (e.g., temporal/spatial smoothness).</a:t>
            </a:r>
          </a:p>
          <a:p>
            <a:pPr marL="342900" indent="-342900">
              <a:spcAft>
                <a:spcPts val="600"/>
              </a:spcAft>
              <a:buFont typeface="Arial" pitchFamily="34" charset="0"/>
              <a:buChar char="•"/>
            </a:pPr>
            <a:r>
              <a:rPr lang="en-US" dirty="0" smtClean="0">
                <a:solidFill>
                  <a:schemeClr val="tx1"/>
                </a:solidFill>
              </a:rPr>
              <a:t>Accuracy: ~5-10 mm displacement, ~1-2 mm/yr rate</a:t>
            </a:r>
          </a:p>
        </p:txBody>
      </p:sp>
      <p:pic>
        <p:nvPicPr>
          <p:cNvPr id="9" name="Picture 8" descr="Lanari04_2004gl021294-op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05200"/>
            <a:ext cx="5098575" cy="44724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0215" y="3585917"/>
            <a:ext cx="4560390" cy="400110"/>
          </a:xfrm>
          <a:prstGeom prst="rect">
            <a:avLst/>
          </a:prstGeom>
          <a:solidFill>
            <a:schemeClr val="bg1"/>
          </a:solidFill>
        </p:spPr>
        <p:txBody>
          <a:bodyPr wrap="square" rtlCol="0">
            <a:spAutoFit/>
          </a:bodyPr>
          <a:lstStyle/>
          <a:p>
            <a:r>
              <a:rPr lang="en-US" sz="2000" b="1" dirty="0" smtClean="0">
                <a:solidFill>
                  <a:srgbClr val="000000"/>
                </a:solidFill>
              </a:rPr>
              <a:t>Example:</a:t>
            </a:r>
            <a:r>
              <a:rPr lang="en-US" sz="2000" dirty="0" smtClean="0">
                <a:solidFill>
                  <a:srgbClr val="000000"/>
                </a:solidFill>
              </a:rPr>
              <a:t> L.A. Basin aquifer effects</a:t>
            </a:r>
            <a:endParaRPr lang="en-US" sz="2000" dirty="0">
              <a:solidFill>
                <a:srgbClr val="000000"/>
              </a:solidFill>
            </a:endParaRPr>
          </a:p>
        </p:txBody>
      </p:sp>
      <p:sp>
        <p:nvSpPr>
          <p:cNvPr id="11" name="TextBox 10"/>
          <p:cNvSpPr txBox="1"/>
          <p:nvPr/>
        </p:nvSpPr>
        <p:spPr>
          <a:xfrm>
            <a:off x="3429000" y="7620000"/>
            <a:ext cx="2630540" cy="400110"/>
          </a:xfrm>
          <a:prstGeom prst="rect">
            <a:avLst/>
          </a:prstGeom>
          <a:solidFill>
            <a:schemeClr val="bg1"/>
          </a:solidFill>
        </p:spPr>
        <p:txBody>
          <a:bodyPr wrap="square" rtlCol="0">
            <a:spAutoFit/>
          </a:bodyPr>
          <a:lstStyle/>
          <a:p>
            <a:pPr algn="ctr"/>
            <a:r>
              <a:rPr lang="en-US" dirty="0" smtClean="0">
                <a:solidFill>
                  <a:srgbClr val="000000"/>
                </a:solidFill>
              </a:rPr>
              <a:t>Lanari et al. (2004)</a:t>
            </a:r>
            <a:endParaRPr lang="en-US" dirty="0">
              <a:solidFill>
                <a:srgbClr val="000000"/>
              </a:solidFill>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40" r="-1134"/>
          <a:stretch/>
        </p:blipFill>
        <p:spPr bwMode="auto">
          <a:xfrm>
            <a:off x="7542812" y="3200400"/>
            <a:ext cx="4613729" cy="46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0" y="693003"/>
            <a:ext cx="10820400" cy="830997"/>
          </a:xfrm>
          <a:prstGeom prst="rect">
            <a:avLst/>
          </a:prstGeom>
          <a:noFill/>
        </p:spPr>
        <p:txBody>
          <a:bodyPr wrap="square" rtlCol="0">
            <a:spAutoFit/>
          </a:bodyPr>
          <a:lstStyle/>
          <a:p>
            <a:pPr marL="0" lvl="1"/>
            <a:r>
              <a:rPr lang="en-US" sz="2400" b="1" dirty="0" smtClean="0">
                <a:solidFill>
                  <a:srgbClr val="C00000"/>
                </a:solidFill>
              </a:rPr>
              <a:t>CGM </a:t>
            </a:r>
            <a:r>
              <a:rPr lang="en-US" sz="2400" b="1" dirty="0" smtClean="0">
                <a:solidFill>
                  <a:srgbClr val="A20B2B"/>
                </a:solidFill>
              </a:rPr>
              <a:t>development</a:t>
            </a:r>
            <a:r>
              <a:rPr lang="en-US" sz="2400" b="1" dirty="0" smtClean="0">
                <a:solidFill>
                  <a:srgbClr val="C00000"/>
                </a:solidFill>
              </a:rPr>
              <a:t>:</a:t>
            </a:r>
          </a:p>
          <a:p>
            <a:pPr marL="0" lvl="1"/>
            <a:r>
              <a:rPr lang="en-US" sz="2400" b="1" i="1" dirty="0" smtClean="0">
                <a:solidFill>
                  <a:srgbClr val="C00000"/>
                </a:solidFill>
              </a:rPr>
              <a:t>Best practices in development of InSAR time series</a:t>
            </a:r>
          </a:p>
        </p:txBody>
      </p:sp>
    </p:spTree>
    <p:extLst>
      <p:ext uri="{BB962C8B-B14F-4D97-AF65-F5344CB8AC3E}">
        <p14:creationId xmlns:p14="http://schemas.microsoft.com/office/powerpoint/2010/main" val="3821059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11811000" cy="1200328"/>
          </a:xfrm>
          <a:prstGeom prst="rect">
            <a:avLst/>
          </a:prstGeom>
          <a:noFill/>
        </p:spPr>
        <p:txBody>
          <a:bodyPr wrap="square" rtlCol="0">
            <a:spAutoFit/>
          </a:bodyPr>
          <a:lstStyle/>
          <a:p>
            <a:pPr marL="0" lvl="1"/>
            <a:r>
              <a:rPr lang="en-US" sz="2400" b="1" dirty="0">
                <a:solidFill>
                  <a:srgbClr val="C00000"/>
                </a:solidFill>
              </a:rPr>
              <a:t>New geodetic data and analysis </a:t>
            </a:r>
            <a:r>
              <a:rPr lang="en-US" sz="2400" b="1" dirty="0" smtClean="0">
                <a:solidFill>
                  <a:srgbClr val="C00000"/>
                </a:solidFill>
              </a:rPr>
              <a:t>techniques for SCEC5:</a:t>
            </a:r>
            <a:endParaRPr lang="en-US" sz="2400" b="1" dirty="0" smtClean="0">
              <a:solidFill>
                <a:srgbClr val="C00000"/>
              </a:solidFill>
            </a:endParaRPr>
          </a:p>
          <a:p>
            <a:pPr marL="0" lvl="1"/>
            <a:r>
              <a:rPr lang="en-US" sz="2400" i="1" dirty="0">
                <a:solidFill>
                  <a:srgbClr val="C00000"/>
                </a:solidFill>
              </a:rPr>
              <a:t>More frequent repeat passes, ascending and descending orbits, </a:t>
            </a:r>
            <a:r>
              <a:rPr lang="en-US" sz="2400" i="1" dirty="0" smtClean="0">
                <a:solidFill>
                  <a:srgbClr val="C00000"/>
                </a:solidFill>
              </a:rPr>
              <a:t>and better </a:t>
            </a:r>
            <a:r>
              <a:rPr lang="en-US" sz="2400" i="1" dirty="0">
                <a:solidFill>
                  <a:srgbClr val="C00000"/>
                </a:solidFill>
              </a:rPr>
              <a:t>baseline control on the </a:t>
            </a:r>
            <a:r>
              <a:rPr lang="en-US" sz="2400" i="1" dirty="0" smtClean="0">
                <a:solidFill>
                  <a:srgbClr val="C00000"/>
                </a:solidFill>
              </a:rPr>
              <a:t>horizon.</a:t>
            </a:r>
            <a:endParaRPr lang="en-US" sz="2400" i="1" dirty="0">
              <a:solidFill>
                <a:srgbClr val="C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0"/>
            <a:ext cx="8191768" cy="5410200"/>
          </a:xfrm>
          <a:prstGeom prst="rect">
            <a:avLst/>
          </a:prstGeom>
        </p:spPr>
      </p:pic>
      <p:grpSp>
        <p:nvGrpSpPr>
          <p:cNvPr id="5" name="Group 4"/>
          <p:cNvGrpSpPr>
            <a:grpSpLocks noChangeAspect="1"/>
          </p:cNvGrpSpPr>
          <p:nvPr/>
        </p:nvGrpSpPr>
        <p:grpSpPr>
          <a:xfrm>
            <a:off x="9220200" y="2559978"/>
            <a:ext cx="5410200" cy="4665305"/>
            <a:chOff x="3241040" y="1645920"/>
            <a:chExt cx="6044277" cy="5212080"/>
          </a:xfrm>
        </p:grpSpPr>
        <p:pic>
          <p:nvPicPr>
            <p:cNvPr id="6" name="Picture 5" descr="S1A_IW_FRAMES.jpg"/>
            <p:cNvPicPr>
              <a:picLocks noChangeAspect="1"/>
            </p:cNvPicPr>
            <p:nvPr/>
          </p:nvPicPr>
          <p:blipFill rotWithShape="1">
            <a:blip r:embed="rId4">
              <a:extLst>
                <a:ext uri="{28A0092B-C50C-407E-A947-70E740481C1C}">
                  <a14:useLocalDpi xmlns:a14="http://schemas.microsoft.com/office/drawing/2010/main" val="0"/>
                </a:ext>
              </a:extLst>
            </a:blip>
            <a:srcRect t="12626" b="-1"/>
            <a:stretch/>
          </p:blipFill>
          <p:spPr>
            <a:xfrm>
              <a:off x="3241040" y="1645920"/>
              <a:ext cx="5902960" cy="5212080"/>
            </a:xfrm>
            <a:prstGeom prst="rect">
              <a:avLst/>
            </a:prstGeom>
          </p:spPr>
        </p:pic>
        <p:sp>
          <p:nvSpPr>
            <p:cNvPr id="7" name="TextBox 6"/>
            <p:cNvSpPr txBox="1"/>
            <p:nvPr/>
          </p:nvSpPr>
          <p:spPr>
            <a:xfrm>
              <a:off x="6731397" y="1680354"/>
              <a:ext cx="2553920" cy="1031545"/>
            </a:xfrm>
            <a:prstGeom prst="rect">
              <a:avLst/>
            </a:prstGeom>
            <a:solidFill>
              <a:srgbClr val="FFFFFF"/>
            </a:solidFill>
          </p:spPr>
          <p:txBody>
            <a:bodyPr wrap="square" rtlCol="0">
              <a:spAutoFit/>
            </a:bodyPr>
            <a:lstStyle/>
            <a:p>
              <a:r>
                <a:rPr lang="en-US" sz="1800" dirty="0" smtClean="0">
                  <a:solidFill>
                    <a:srgbClr val="000000"/>
                  </a:solidFill>
                </a:rPr>
                <a:t>Sentinel-1A SAF coverage – currently </a:t>
              </a:r>
              <a:r>
                <a:rPr lang="en-US" sz="1800" dirty="0" smtClean="0">
                  <a:solidFill>
                    <a:srgbClr val="000000"/>
                  </a:solidFill>
                </a:rPr>
                <a:t>35</a:t>
              </a:r>
              <a:r>
                <a:rPr lang="en-US" sz="1800" dirty="0" smtClean="0">
                  <a:solidFill>
                    <a:srgbClr val="000000"/>
                  </a:solidFill>
                </a:rPr>
                <a:t> </a:t>
              </a:r>
              <a:r>
                <a:rPr lang="en-US" sz="1800" dirty="0" smtClean="0">
                  <a:solidFill>
                    <a:srgbClr val="000000"/>
                  </a:solidFill>
                </a:rPr>
                <a:t>repeats/frame </a:t>
              </a:r>
              <a:endParaRPr lang="en-US" sz="1800" dirty="0">
                <a:solidFill>
                  <a:srgbClr val="000000"/>
                </a:solidFill>
              </a:endParaRPr>
            </a:p>
          </p:txBody>
        </p:sp>
      </p:grpSp>
    </p:spTree>
    <p:extLst>
      <p:ext uri="{BB962C8B-B14F-4D97-AF65-F5344CB8AC3E}">
        <p14:creationId xmlns:p14="http://schemas.microsoft.com/office/powerpoint/2010/main" val="3821059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CEC.new.banner">
  <a:themeElements>
    <a:clrScheme name="Custom 1">
      <a:dk1>
        <a:srgbClr val="000000"/>
      </a:dk1>
      <a:lt1>
        <a:srgbClr val="FFFFFF"/>
      </a:lt1>
      <a:dk2>
        <a:srgbClr val="000000"/>
      </a:dk2>
      <a:lt2>
        <a:srgbClr val="000000"/>
      </a:lt2>
      <a:accent1>
        <a:srgbClr val="FFFFFF"/>
      </a:accent1>
      <a:accent2>
        <a:srgbClr val="0000FF"/>
      </a:accent2>
      <a:accent3>
        <a:srgbClr val="FFFFFF"/>
      </a:accent3>
      <a:accent4>
        <a:srgbClr val="000000"/>
      </a:accent4>
      <a:accent5>
        <a:srgbClr val="FFFFFF"/>
      </a:accent5>
      <a:accent6>
        <a:srgbClr val="0000E7"/>
      </a:accent6>
      <a:hlink>
        <a:srgbClr val="070009"/>
      </a:hlink>
      <a:folHlink>
        <a:srgbClr val="0000FF"/>
      </a:folHlink>
    </a:clrScheme>
    <a:fontScheme name="SCEC.new.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chemeClr val="bg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chemeClr val="bg1"/>
            </a:solidFill>
            <a:effectLst/>
            <a:latin typeface="Arial" pitchFamily="-65" charset="0"/>
          </a:defRPr>
        </a:defPPr>
      </a:lstStyle>
    </a:lnDef>
  </a:objectDefaults>
  <a:extraClrSchemeLst>
    <a:extraClrScheme>
      <a:clrScheme name="SCEC.new.bann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EC.new.bann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EC.new.bann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EC.new.bann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EC.new.bann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EC.new.bann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EC.new.bann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HD:AAA Documents Folder:SCEC:Presentations:SCEC.new.banner.ppt</Template>
  <TotalTime>98447</TotalTime>
  <Words>1179</Words>
  <Application>Microsoft Macintosh PowerPoint</Application>
  <PresentationFormat>Custom</PresentationFormat>
  <Paragraphs>116</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SCEC.new.banner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ʁ耀_Ψ㼬뿿킀׫倜_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SCEC Community Modeling Environment: Cyberinfrastructure for Earthquake Science</dc:title>
  <dc:creator>Thomas Jordan</dc:creator>
  <cp:lastModifiedBy>Microsoft Office User</cp:lastModifiedBy>
  <cp:revision>1675</cp:revision>
  <cp:lastPrinted>2013-06-02T00:34:14Z</cp:lastPrinted>
  <dcterms:created xsi:type="dcterms:W3CDTF">2011-06-06T22:02:39Z</dcterms:created>
  <dcterms:modified xsi:type="dcterms:W3CDTF">2016-01-12T01:48:48Z</dcterms:modified>
</cp:coreProperties>
</file>