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18"/>
  </p:notesMasterIdLst>
  <p:handoutMasterIdLst>
    <p:handoutMasterId r:id="rId19"/>
  </p:handoutMasterIdLst>
  <p:sldIdLst>
    <p:sldId id="2255" r:id="rId2"/>
    <p:sldId id="2269" r:id="rId3"/>
    <p:sldId id="2277" r:id="rId4"/>
    <p:sldId id="2270" r:id="rId5"/>
    <p:sldId id="2278" r:id="rId6"/>
    <p:sldId id="2275" r:id="rId7"/>
    <p:sldId id="2276" r:id="rId8"/>
    <p:sldId id="2274" r:id="rId9"/>
    <p:sldId id="2279" r:id="rId10"/>
    <p:sldId id="2271" r:id="rId11"/>
    <p:sldId id="2272" r:id="rId12"/>
    <p:sldId id="2273" r:id="rId13"/>
    <p:sldId id="2280" r:id="rId14"/>
    <p:sldId id="2263" r:id="rId15"/>
    <p:sldId id="2265" r:id="rId16"/>
    <p:sldId id="2268" r:id="rId17"/>
  </p:sldIdLst>
  <p:sldSz cx="14630400" cy="8229600"/>
  <p:notesSz cx="6985000" cy="9271000"/>
  <p:defaultTextStyle>
    <a:defPPr>
      <a:defRPr lang="en-US"/>
    </a:defPPr>
    <a:lvl1pPr algn="l" rtl="0" fontAlgn="base">
      <a:spcBef>
        <a:spcPct val="0"/>
      </a:spcBef>
      <a:spcAft>
        <a:spcPct val="0"/>
      </a:spcAft>
      <a:defRPr sz="2000" kern="1200">
        <a:solidFill>
          <a:schemeClr val="bg1"/>
        </a:solidFill>
        <a:latin typeface="Arial" pitchFamily="-106" charset="0"/>
        <a:ea typeface="ＭＳ Ｐゴシック" pitchFamily="-106" charset="-128"/>
        <a:cs typeface="ＭＳ Ｐゴシック" pitchFamily="-106" charset="-128"/>
      </a:defRPr>
    </a:lvl1pPr>
    <a:lvl2pPr marL="653110" algn="l" rtl="0" fontAlgn="base">
      <a:spcBef>
        <a:spcPct val="0"/>
      </a:spcBef>
      <a:spcAft>
        <a:spcPct val="0"/>
      </a:spcAft>
      <a:defRPr sz="2000" kern="1200">
        <a:solidFill>
          <a:schemeClr val="bg1"/>
        </a:solidFill>
        <a:latin typeface="Arial" pitchFamily="-106" charset="0"/>
        <a:ea typeface="ＭＳ Ｐゴシック" pitchFamily="-106" charset="-128"/>
        <a:cs typeface="ＭＳ Ｐゴシック" pitchFamily="-106" charset="-128"/>
      </a:defRPr>
    </a:lvl2pPr>
    <a:lvl3pPr marL="1306220" algn="l" rtl="0" fontAlgn="base">
      <a:spcBef>
        <a:spcPct val="0"/>
      </a:spcBef>
      <a:spcAft>
        <a:spcPct val="0"/>
      </a:spcAft>
      <a:defRPr sz="2000" kern="1200">
        <a:solidFill>
          <a:schemeClr val="bg1"/>
        </a:solidFill>
        <a:latin typeface="Arial" pitchFamily="-106" charset="0"/>
        <a:ea typeface="ＭＳ Ｐゴシック" pitchFamily="-106" charset="-128"/>
        <a:cs typeface="ＭＳ Ｐゴシック" pitchFamily="-106" charset="-128"/>
      </a:defRPr>
    </a:lvl3pPr>
    <a:lvl4pPr marL="1959331" algn="l" rtl="0" fontAlgn="base">
      <a:spcBef>
        <a:spcPct val="0"/>
      </a:spcBef>
      <a:spcAft>
        <a:spcPct val="0"/>
      </a:spcAft>
      <a:defRPr sz="2000" kern="1200">
        <a:solidFill>
          <a:schemeClr val="bg1"/>
        </a:solidFill>
        <a:latin typeface="Arial" pitchFamily="-106" charset="0"/>
        <a:ea typeface="ＭＳ Ｐゴシック" pitchFamily="-106" charset="-128"/>
        <a:cs typeface="ＭＳ Ｐゴシック" pitchFamily="-106" charset="-128"/>
      </a:defRPr>
    </a:lvl4pPr>
    <a:lvl5pPr marL="2612441" algn="l" rtl="0" fontAlgn="base">
      <a:spcBef>
        <a:spcPct val="0"/>
      </a:spcBef>
      <a:spcAft>
        <a:spcPct val="0"/>
      </a:spcAft>
      <a:defRPr sz="2000" kern="1200">
        <a:solidFill>
          <a:schemeClr val="bg1"/>
        </a:solidFill>
        <a:latin typeface="Arial" pitchFamily="-106" charset="0"/>
        <a:ea typeface="ＭＳ Ｐゴシック" pitchFamily="-106" charset="-128"/>
        <a:cs typeface="ＭＳ Ｐゴシック" pitchFamily="-106" charset="-128"/>
      </a:defRPr>
    </a:lvl5pPr>
    <a:lvl6pPr marL="3265551" algn="l" defTabSz="653110" rtl="0" eaLnBrk="1" latinLnBrk="0" hangingPunct="1">
      <a:defRPr sz="2000" kern="1200">
        <a:solidFill>
          <a:schemeClr val="bg1"/>
        </a:solidFill>
        <a:latin typeface="Arial" pitchFamily="-106" charset="0"/>
        <a:ea typeface="ＭＳ Ｐゴシック" pitchFamily="-106" charset="-128"/>
        <a:cs typeface="ＭＳ Ｐゴシック" pitchFamily="-106" charset="-128"/>
      </a:defRPr>
    </a:lvl6pPr>
    <a:lvl7pPr marL="3918661" algn="l" defTabSz="653110" rtl="0" eaLnBrk="1" latinLnBrk="0" hangingPunct="1">
      <a:defRPr sz="2000" kern="1200">
        <a:solidFill>
          <a:schemeClr val="bg1"/>
        </a:solidFill>
        <a:latin typeface="Arial" pitchFamily="-106" charset="0"/>
        <a:ea typeface="ＭＳ Ｐゴシック" pitchFamily="-106" charset="-128"/>
        <a:cs typeface="ＭＳ Ｐゴシック" pitchFamily="-106" charset="-128"/>
      </a:defRPr>
    </a:lvl7pPr>
    <a:lvl8pPr marL="4571771" algn="l" defTabSz="653110" rtl="0" eaLnBrk="1" latinLnBrk="0" hangingPunct="1">
      <a:defRPr sz="2000" kern="1200">
        <a:solidFill>
          <a:schemeClr val="bg1"/>
        </a:solidFill>
        <a:latin typeface="Arial" pitchFamily="-106" charset="0"/>
        <a:ea typeface="ＭＳ Ｐゴシック" pitchFamily="-106" charset="-128"/>
        <a:cs typeface="ＭＳ Ｐゴシック" pitchFamily="-106" charset="-128"/>
      </a:defRPr>
    </a:lvl8pPr>
    <a:lvl9pPr marL="5224882" algn="l" defTabSz="653110" rtl="0" eaLnBrk="1" latinLnBrk="0" hangingPunct="1">
      <a:defRPr sz="2000" kern="1200">
        <a:solidFill>
          <a:schemeClr val="bg1"/>
        </a:solidFill>
        <a:latin typeface="Arial" pitchFamily="-106" charset="0"/>
        <a:ea typeface="ＭＳ Ｐゴシック" pitchFamily="-106" charset="-128"/>
        <a:cs typeface="ＭＳ Ｐゴシック" pitchFamily="-106"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0B2B"/>
    <a:srgbClr val="A80039"/>
    <a:srgbClr val="FFECE3"/>
    <a:srgbClr val="FFD4A8"/>
    <a:srgbClr val="FFDDC8"/>
    <a:srgbClr val="9C0027"/>
    <a:srgbClr val="B6002E"/>
    <a:srgbClr val="9F000F"/>
    <a:srgbClr val="9F0000"/>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8" autoAdjust="0"/>
    <p:restoredTop sz="67459" autoAdjust="0"/>
  </p:normalViewPr>
  <p:slideViewPr>
    <p:cSldViewPr>
      <p:cViewPr>
        <p:scale>
          <a:sx n="68" d="100"/>
          <a:sy n="68" d="100"/>
        </p:scale>
        <p:origin x="-3960" y="-632"/>
      </p:cViewPr>
      <p:guideLst>
        <p:guide orient="horz" pos="2592"/>
        <p:guide pos="46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7" d="100"/>
          <a:sy n="87" d="100"/>
        </p:scale>
        <p:origin x="-2128" y="-112"/>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59554"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50000"/>
              </a:spcBef>
              <a:defRPr sz="1200">
                <a:latin typeface="Arial" pitchFamily="-108" charset="0"/>
                <a:ea typeface="ＭＳ Ｐゴシック" pitchFamily="-108" charset="-128"/>
                <a:cs typeface="ＭＳ Ｐゴシック" pitchFamily="-108" charset="-128"/>
              </a:defRPr>
            </a:lvl1pPr>
          </a:lstStyle>
          <a:p>
            <a:pPr>
              <a:defRPr/>
            </a:pPr>
            <a:endParaRPr lang="en-US" dirty="0"/>
          </a:p>
        </p:txBody>
      </p:sp>
      <p:sp>
        <p:nvSpPr>
          <p:cNvPr id="1559555" name="Rectangle 3"/>
          <p:cNvSpPr>
            <a:spLocks noGrp="1" noChangeArrowheads="1"/>
          </p:cNvSpPr>
          <p:nvPr>
            <p:ph type="dt" sz="quarter"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200">
                <a:latin typeface="Arial" pitchFamily="-108" charset="0"/>
                <a:ea typeface="ＭＳ Ｐゴシック" pitchFamily="-108" charset="-128"/>
                <a:cs typeface="ＭＳ Ｐゴシック" pitchFamily="-108" charset="-128"/>
              </a:defRPr>
            </a:lvl1pPr>
          </a:lstStyle>
          <a:p>
            <a:pPr>
              <a:defRPr/>
            </a:pPr>
            <a:endParaRPr lang="en-US" dirty="0"/>
          </a:p>
        </p:txBody>
      </p:sp>
      <p:sp>
        <p:nvSpPr>
          <p:cNvPr id="1559556" name="Rectangle 4"/>
          <p:cNvSpPr>
            <a:spLocks noGrp="1" noChangeArrowheads="1"/>
          </p:cNvSpPr>
          <p:nvPr>
            <p:ph type="ftr" sz="quarter" idx="2"/>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50000"/>
              </a:spcBef>
              <a:defRPr sz="1200">
                <a:latin typeface="Arial" pitchFamily="-108" charset="0"/>
                <a:ea typeface="ＭＳ Ｐゴシック" pitchFamily="-108" charset="-128"/>
                <a:cs typeface="ＭＳ Ｐゴシック" pitchFamily="-108" charset="-128"/>
              </a:defRPr>
            </a:lvl1pPr>
          </a:lstStyle>
          <a:p>
            <a:pPr>
              <a:defRPr/>
            </a:pPr>
            <a:endParaRPr lang="en-US" dirty="0"/>
          </a:p>
        </p:txBody>
      </p:sp>
      <p:sp>
        <p:nvSpPr>
          <p:cNvPr id="1559557" name="Rectangle 5"/>
          <p:cNvSpPr>
            <a:spLocks noGrp="1" noChangeArrowheads="1"/>
          </p:cNvSpPr>
          <p:nvPr>
            <p:ph type="sldNum" sz="quarter" idx="3"/>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50000"/>
              </a:spcBef>
              <a:defRPr sz="1200">
                <a:latin typeface="Arial" pitchFamily="-108" charset="0"/>
                <a:ea typeface="ＭＳ Ｐゴシック" pitchFamily="-108" charset="-128"/>
                <a:cs typeface="ＭＳ Ｐゴシック" pitchFamily="-108" charset="-128"/>
              </a:defRPr>
            </a:lvl1pPr>
          </a:lstStyle>
          <a:p>
            <a:pPr>
              <a:defRPr/>
            </a:pPr>
            <a:fld id="{EF58F92C-1A6B-384D-9566-1AA6704FEE61}" type="slidenum">
              <a:rPr lang="en-US"/>
              <a:pPr>
                <a:defRPr/>
              </a:pPr>
              <a:t>‹#›</a:t>
            </a:fld>
            <a:endParaRPr lang="en-US" dirty="0"/>
          </a:p>
        </p:txBody>
      </p:sp>
    </p:spTree>
    <p:extLst>
      <p:ext uri="{BB962C8B-B14F-4D97-AF65-F5344CB8AC3E}">
        <p14:creationId xmlns:p14="http://schemas.microsoft.com/office/powerpoint/2010/main" val="16708239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defTabSz="928688" eaLnBrk="0" hangingPunct="0">
              <a:defRPr sz="1200" b="1">
                <a:solidFill>
                  <a:schemeClr val="tx1"/>
                </a:solidFill>
                <a:latin typeface="Times" pitchFamily="-108" charset="0"/>
                <a:ea typeface="ＭＳ Ｐゴシック" pitchFamily="-108" charset="-128"/>
                <a:cs typeface="ＭＳ Ｐゴシック" pitchFamily="-108" charset="-128"/>
              </a:defRPr>
            </a:lvl1pPr>
          </a:lstStyle>
          <a:p>
            <a:pPr>
              <a:defRPr/>
            </a:pPr>
            <a:endParaRPr lang="en-US" dirty="0"/>
          </a:p>
        </p:txBody>
      </p:sp>
      <p:sp>
        <p:nvSpPr>
          <p:cNvPr id="8195" name="Rectangle 3"/>
          <p:cNvSpPr>
            <a:spLocks noGrp="1" noChangeArrowheads="1"/>
          </p:cNvSpPr>
          <p:nvPr>
            <p:ph type="dt" idx="1"/>
          </p:nvPr>
        </p:nvSpPr>
        <p:spPr bwMode="auto">
          <a:xfrm>
            <a:off x="3957638" y="0"/>
            <a:ext cx="3027362" cy="4635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lvl1pPr algn="r" defTabSz="928688" eaLnBrk="0" hangingPunct="0">
              <a:defRPr sz="1200" b="1">
                <a:solidFill>
                  <a:schemeClr val="tx1"/>
                </a:solidFill>
                <a:latin typeface="Times" pitchFamily="-108" charset="0"/>
                <a:ea typeface="ＭＳ Ｐゴシック" pitchFamily="-108" charset="-128"/>
                <a:cs typeface="ＭＳ Ｐゴシック" pitchFamily="-108" charset="-128"/>
              </a:defRPr>
            </a:lvl1pPr>
          </a:lstStyle>
          <a:p>
            <a:pPr>
              <a:defRPr/>
            </a:pPr>
            <a:endParaRPr lang="en-US" dirty="0"/>
          </a:p>
        </p:txBody>
      </p:sp>
      <p:sp>
        <p:nvSpPr>
          <p:cNvPr id="18436" name="Rectangle 4"/>
          <p:cNvSpPr>
            <a:spLocks noGrp="1" noRot="1" noChangeAspect="1" noChangeArrowheads="1" noTextEdit="1"/>
          </p:cNvSpPr>
          <p:nvPr>
            <p:ph type="sldImg" idx="2"/>
          </p:nvPr>
        </p:nvSpPr>
        <p:spPr bwMode="auto">
          <a:xfrm>
            <a:off x="403225" y="695325"/>
            <a:ext cx="6178550" cy="3476625"/>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31863" y="4403725"/>
            <a:ext cx="5121275" cy="4171950"/>
          </a:xfrm>
          <a:prstGeom prst="rect">
            <a:avLst/>
          </a:prstGeom>
          <a:noFill/>
          <a:ln w="9525">
            <a:noFill/>
            <a:miter lim="800000"/>
            <a:headEnd/>
            <a:tailEnd/>
          </a:ln>
          <a:effectLst/>
        </p:spPr>
        <p:txBody>
          <a:bodyPr vert="horz" wrap="square" lIns="92885" tIns="46442" rIns="92885" bIns="4644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807450"/>
            <a:ext cx="3027363" cy="463550"/>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defTabSz="928688" eaLnBrk="0" hangingPunct="0">
              <a:defRPr sz="1200" b="1">
                <a:solidFill>
                  <a:schemeClr val="tx1"/>
                </a:solidFill>
                <a:latin typeface="Times" pitchFamily="-108" charset="0"/>
                <a:ea typeface="ＭＳ Ｐゴシック" pitchFamily="-108" charset="-128"/>
                <a:cs typeface="ＭＳ Ｐゴシック" pitchFamily="-108" charset="-128"/>
              </a:defRPr>
            </a:lvl1pPr>
          </a:lstStyle>
          <a:p>
            <a:pPr>
              <a:defRPr/>
            </a:pPr>
            <a:endParaRPr lang="en-US" dirty="0"/>
          </a:p>
        </p:txBody>
      </p:sp>
      <p:sp>
        <p:nvSpPr>
          <p:cNvPr id="8199" name="Rectangle 7"/>
          <p:cNvSpPr>
            <a:spLocks noGrp="1" noChangeArrowheads="1"/>
          </p:cNvSpPr>
          <p:nvPr>
            <p:ph type="sldNum" sz="quarter" idx="5"/>
          </p:nvPr>
        </p:nvSpPr>
        <p:spPr bwMode="auto">
          <a:xfrm>
            <a:off x="3957638" y="8807450"/>
            <a:ext cx="3027362" cy="463550"/>
          </a:xfrm>
          <a:prstGeom prst="rect">
            <a:avLst/>
          </a:prstGeom>
          <a:noFill/>
          <a:ln w="9525">
            <a:noFill/>
            <a:miter lim="800000"/>
            <a:headEnd/>
            <a:tailEnd/>
          </a:ln>
          <a:effectLst/>
        </p:spPr>
        <p:txBody>
          <a:bodyPr vert="horz" wrap="square" lIns="92885" tIns="46442" rIns="92885" bIns="46442" numCol="1" anchor="b" anchorCtr="0" compatLnSpc="1">
            <a:prstTxWarp prst="textNoShape">
              <a:avLst/>
            </a:prstTxWarp>
          </a:bodyPr>
          <a:lstStyle>
            <a:lvl1pPr algn="r" defTabSz="928688" eaLnBrk="0" hangingPunct="0">
              <a:defRPr sz="1200" b="1">
                <a:solidFill>
                  <a:schemeClr val="tx1"/>
                </a:solidFill>
                <a:latin typeface="Times" pitchFamily="-108" charset="0"/>
                <a:ea typeface="ＭＳ Ｐゴシック" pitchFamily="-108" charset="-128"/>
                <a:cs typeface="ＭＳ Ｐゴシック" pitchFamily="-108" charset="-128"/>
              </a:defRPr>
            </a:lvl1pPr>
          </a:lstStyle>
          <a:p>
            <a:pPr>
              <a:defRPr/>
            </a:pPr>
            <a:fld id="{28CE7367-2B32-2344-80E7-7FC2DA9FF8F3}" type="slidenum">
              <a:rPr lang="en-US"/>
              <a:pPr>
                <a:defRPr/>
              </a:pPr>
              <a:t>‹#›</a:t>
            </a:fld>
            <a:endParaRPr lang="en-US" dirty="0"/>
          </a:p>
        </p:txBody>
      </p:sp>
    </p:spTree>
    <p:extLst>
      <p:ext uri="{BB962C8B-B14F-4D97-AF65-F5344CB8AC3E}">
        <p14:creationId xmlns:p14="http://schemas.microsoft.com/office/powerpoint/2010/main" val="258234493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700" kern="1200">
        <a:solidFill>
          <a:schemeClr val="tx1"/>
        </a:solidFill>
        <a:latin typeface="Times" pitchFamily="-65" charset="0"/>
        <a:ea typeface="ＭＳ Ｐゴシック" pitchFamily="-65" charset="-128"/>
        <a:cs typeface="ＭＳ Ｐゴシック" pitchFamily="-65" charset="-128"/>
      </a:defRPr>
    </a:lvl1pPr>
    <a:lvl2pPr marL="653110" algn="l" rtl="0" eaLnBrk="0" fontAlgn="base" hangingPunct="0">
      <a:spcBef>
        <a:spcPct val="30000"/>
      </a:spcBef>
      <a:spcAft>
        <a:spcPct val="0"/>
      </a:spcAft>
      <a:defRPr sz="1700" kern="1200">
        <a:solidFill>
          <a:schemeClr val="tx1"/>
        </a:solidFill>
        <a:latin typeface="Times" pitchFamily="-65" charset="0"/>
        <a:ea typeface="ＭＳ Ｐゴシック" pitchFamily="-65" charset="-128"/>
        <a:cs typeface="+mn-cs"/>
      </a:defRPr>
    </a:lvl2pPr>
    <a:lvl3pPr marL="1306220" algn="l" rtl="0" eaLnBrk="0" fontAlgn="base" hangingPunct="0">
      <a:spcBef>
        <a:spcPct val="30000"/>
      </a:spcBef>
      <a:spcAft>
        <a:spcPct val="0"/>
      </a:spcAft>
      <a:defRPr sz="1700" kern="1200">
        <a:solidFill>
          <a:schemeClr val="tx1"/>
        </a:solidFill>
        <a:latin typeface="Times" pitchFamily="-65" charset="0"/>
        <a:ea typeface="ＭＳ Ｐゴシック" pitchFamily="-65" charset="-128"/>
        <a:cs typeface="+mn-cs"/>
      </a:defRPr>
    </a:lvl3pPr>
    <a:lvl4pPr marL="1959331" algn="l" rtl="0" eaLnBrk="0" fontAlgn="base" hangingPunct="0">
      <a:spcBef>
        <a:spcPct val="30000"/>
      </a:spcBef>
      <a:spcAft>
        <a:spcPct val="0"/>
      </a:spcAft>
      <a:defRPr sz="1700" kern="1200">
        <a:solidFill>
          <a:schemeClr val="tx1"/>
        </a:solidFill>
        <a:latin typeface="Times" pitchFamily="-65" charset="0"/>
        <a:ea typeface="ＭＳ Ｐゴシック" pitchFamily="-65" charset="-128"/>
        <a:cs typeface="+mn-cs"/>
      </a:defRPr>
    </a:lvl4pPr>
    <a:lvl5pPr marL="2612441" algn="l" rtl="0" eaLnBrk="0" fontAlgn="base" hangingPunct="0">
      <a:spcBef>
        <a:spcPct val="30000"/>
      </a:spcBef>
      <a:spcAft>
        <a:spcPct val="0"/>
      </a:spcAft>
      <a:defRPr sz="1700" kern="1200">
        <a:solidFill>
          <a:schemeClr val="tx1"/>
        </a:solidFill>
        <a:latin typeface="Times" pitchFamily="-65" charset="0"/>
        <a:ea typeface="ＭＳ Ｐゴシック" pitchFamily="-65" charset="-128"/>
        <a:cs typeface="+mn-cs"/>
      </a:defRPr>
    </a:lvl5pPr>
    <a:lvl6pPr marL="3265551" algn="l" defTabSz="653110" rtl="0" eaLnBrk="1" latinLnBrk="0" hangingPunct="1">
      <a:defRPr sz="1700" kern="1200">
        <a:solidFill>
          <a:schemeClr val="tx1"/>
        </a:solidFill>
        <a:latin typeface="+mn-lt"/>
        <a:ea typeface="+mn-ea"/>
        <a:cs typeface="+mn-cs"/>
      </a:defRPr>
    </a:lvl6pPr>
    <a:lvl7pPr marL="3918661" algn="l" defTabSz="653110" rtl="0" eaLnBrk="1" latinLnBrk="0" hangingPunct="1">
      <a:defRPr sz="1700" kern="1200">
        <a:solidFill>
          <a:schemeClr val="tx1"/>
        </a:solidFill>
        <a:latin typeface="+mn-lt"/>
        <a:ea typeface="+mn-ea"/>
        <a:cs typeface="+mn-cs"/>
      </a:defRPr>
    </a:lvl7pPr>
    <a:lvl8pPr marL="4571771" algn="l" defTabSz="653110" rtl="0" eaLnBrk="1" latinLnBrk="0" hangingPunct="1">
      <a:defRPr sz="1700" kern="1200">
        <a:solidFill>
          <a:schemeClr val="tx1"/>
        </a:solidFill>
        <a:latin typeface="+mn-lt"/>
        <a:ea typeface="+mn-ea"/>
        <a:cs typeface="+mn-cs"/>
      </a:defRPr>
    </a:lvl8pPr>
    <a:lvl9pPr marL="5224882" algn="l" defTabSz="65311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1</a:t>
            </a:fld>
            <a:endParaRPr lang="en-US" dirty="0"/>
          </a:p>
        </p:txBody>
      </p:sp>
    </p:spTree>
    <p:extLst>
      <p:ext uri="{BB962C8B-B14F-4D97-AF65-F5344CB8AC3E}">
        <p14:creationId xmlns:p14="http://schemas.microsoft.com/office/powerpoint/2010/main" val="137949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solidFill>
                  <a:schemeClr val="tx1"/>
                </a:solidFill>
              </a:rPr>
              <a:t>1) Is the LOD correction important?  Do other satellites have a similar drift problem?</a:t>
            </a:r>
          </a:p>
          <a:p>
            <a:r>
              <a:rPr lang="en-US" sz="1600" dirty="0" smtClean="0">
                <a:solidFill>
                  <a:schemeClr val="tx1"/>
                </a:solidFill>
              </a:rPr>
              <a:t>Yes the local oscillator drift (LOD) in ENVISAT data is an important correction that is easy to apply.  Other satellites probably have this type of drift but it has not been characterized yet.</a:t>
            </a:r>
          </a:p>
          <a:p>
            <a:endParaRPr lang="en-US" sz="1600" dirty="0" smtClean="0">
              <a:solidFill>
                <a:schemeClr val="tx1"/>
              </a:solidFill>
            </a:endParaRPr>
          </a:p>
          <a:p>
            <a:r>
              <a:rPr lang="en-US" sz="1600" dirty="0" smtClean="0">
                <a:solidFill>
                  <a:schemeClr val="tx1"/>
                </a:solidFill>
              </a:rPr>
              <a:t>2) What is the maximum baseline for this type of analysis (250 to 400 m)?</a:t>
            </a:r>
          </a:p>
          <a:p>
            <a:r>
              <a:rPr lang="en-US" sz="1600" dirty="0" smtClean="0">
                <a:solidFill>
                  <a:schemeClr val="tx1"/>
                </a:solidFill>
              </a:rPr>
              <a:t>For this type of </a:t>
            </a:r>
            <a:r>
              <a:rPr lang="en-US" sz="1600" dirty="0" err="1" smtClean="0">
                <a:solidFill>
                  <a:schemeClr val="tx1"/>
                </a:solidFill>
              </a:rPr>
              <a:t>interseismic</a:t>
            </a:r>
            <a:r>
              <a:rPr lang="en-US" sz="1600" dirty="0" smtClean="0">
                <a:solidFill>
                  <a:schemeClr val="tx1"/>
                </a:solidFill>
              </a:rPr>
              <a:t> deformation the maximum usable baseline is about 300 m.  For the older satellites this greatly limits the number of </a:t>
            </a:r>
            <a:r>
              <a:rPr lang="en-US" sz="1600" dirty="0" err="1" smtClean="0">
                <a:solidFill>
                  <a:schemeClr val="tx1"/>
                </a:solidFill>
              </a:rPr>
              <a:t>interferograms</a:t>
            </a:r>
            <a:endParaRPr lang="en-US" sz="1600" dirty="0" smtClean="0">
              <a:solidFill>
                <a:schemeClr val="tx1"/>
              </a:solidFill>
            </a:endParaRPr>
          </a:p>
          <a:p>
            <a:endParaRPr lang="en-US" sz="1600" dirty="0" smtClean="0">
              <a:solidFill>
                <a:schemeClr val="tx1"/>
              </a:solidFill>
            </a:endParaRPr>
          </a:p>
          <a:p>
            <a:r>
              <a:rPr lang="en-US" sz="1600" dirty="0" smtClean="0">
                <a:solidFill>
                  <a:schemeClr val="tx1"/>
                </a:solidFill>
              </a:rPr>
              <a:t>3) Does everyone do phase unwrapping prior to time series analysis?</a:t>
            </a:r>
          </a:p>
          <a:p>
            <a:r>
              <a:rPr lang="en-US" sz="1600" dirty="0" smtClean="0">
                <a:solidFill>
                  <a:schemeClr val="tx1"/>
                </a:solidFill>
              </a:rPr>
              <a:t>All participants used the Small Baseline Subset (SBAS) method and therefore unwrapped phase prior to the time series analysis.</a:t>
            </a:r>
          </a:p>
          <a:p>
            <a:endParaRPr lang="en-US" sz="1600" dirty="0" smtClean="0">
              <a:solidFill>
                <a:schemeClr val="tx1"/>
              </a:solidFill>
            </a:endParaRPr>
          </a:p>
          <a:p>
            <a:r>
              <a:rPr lang="en-US" sz="1600" dirty="0" smtClean="0">
                <a:solidFill>
                  <a:schemeClr val="tx1"/>
                </a:solidFill>
              </a:rPr>
              <a:t>4) At what point in the processing does one move from radar to geographic coordinates?</a:t>
            </a:r>
          </a:p>
          <a:p>
            <a:r>
              <a:rPr lang="en-US" sz="1600" dirty="0" smtClean="0">
                <a:solidFill>
                  <a:schemeClr val="tx1"/>
                </a:solidFill>
              </a:rPr>
              <a:t>Most participants did the SBAS analysis in radar coordinates because the geocoding introduces errors that could smooth sharp signals such as fault creep.</a:t>
            </a:r>
          </a:p>
          <a:p>
            <a:endParaRPr lang="en-US" sz="1600" dirty="0" smtClean="0">
              <a:solidFill>
                <a:schemeClr val="tx1"/>
              </a:solidFill>
            </a:endParaRPr>
          </a:p>
          <a:p>
            <a:r>
              <a:rPr lang="en-US" sz="1600" dirty="0" smtClean="0">
                <a:solidFill>
                  <a:schemeClr val="tx1"/>
                </a:solidFill>
              </a:rPr>
              <a:t>5) Do the atmospheric models (e.g. ECMWF) improve the accuracy of the time series?  How much?  Under what circumstances?</a:t>
            </a:r>
          </a:p>
          <a:p>
            <a:r>
              <a:rPr lang="en-US" sz="1600" dirty="0" smtClean="0">
                <a:solidFill>
                  <a:schemeClr val="tx1"/>
                </a:solidFill>
              </a:rPr>
              <a:t>Most of the participants found that the ECMWF models made no improvement in their analysis.  Some participants found a marginal improvement but also noted that this particular area does not have large atmospheric signals.  The correction may be important in other areas.</a:t>
            </a:r>
          </a:p>
          <a:p>
            <a:endParaRPr lang="en-US" sz="1600" dirty="0" smtClean="0">
              <a:solidFill>
                <a:schemeClr val="tx1"/>
              </a:solidFill>
            </a:endParaRPr>
          </a:p>
          <a:p>
            <a:r>
              <a:rPr lang="en-US" sz="1600" dirty="0" smtClean="0">
                <a:solidFill>
                  <a:schemeClr val="tx1"/>
                </a:solidFill>
              </a:rPr>
              <a:t>6) Is SBAS the best approach?  What about temporal templates?</a:t>
            </a:r>
          </a:p>
          <a:p>
            <a:r>
              <a:rPr lang="en-US" sz="1600" dirty="0" smtClean="0">
                <a:solidFill>
                  <a:schemeClr val="tx1"/>
                </a:solidFill>
              </a:rPr>
              <a:t>All participants used SBAS as the basis for the construction of the time series but there was a wide variation in the methods and extent of spatial and temporal smoothing.  Some participants used templates others used wavelets or least-squares smoothing.</a:t>
            </a:r>
          </a:p>
          <a:p>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10</a:t>
            </a:fld>
            <a:endParaRPr lang="en-US" dirty="0"/>
          </a:p>
        </p:txBody>
      </p:sp>
    </p:spTree>
    <p:extLst>
      <p:ext uri="{BB962C8B-B14F-4D97-AF65-F5344CB8AC3E}">
        <p14:creationId xmlns:p14="http://schemas.microsoft.com/office/powerpoint/2010/main" val="137949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provides information on who is involved in this effort.  In addition it shows that the leadership is constantly undergoing transition.</a:t>
            </a:r>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11</a:t>
            </a:fld>
            <a:endParaRPr lang="en-US" dirty="0"/>
          </a:p>
        </p:txBody>
      </p:sp>
    </p:spTree>
    <p:extLst>
      <p:ext uri="{BB962C8B-B14F-4D97-AF65-F5344CB8AC3E}">
        <p14:creationId xmlns:p14="http://schemas.microsoft.com/office/powerpoint/2010/main" val="137949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smtClean="0">
              <a:solidFill>
                <a:schemeClr val="tx1"/>
              </a:solidFill>
            </a:endParaRPr>
          </a:p>
          <a:p>
            <a:r>
              <a:rPr lang="en-US" sz="1600" dirty="0" smtClean="0">
                <a:solidFill>
                  <a:schemeClr val="tx1"/>
                </a:solidFill>
              </a:rPr>
              <a:t>10) The </a:t>
            </a:r>
            <a:r>
              <a:rPr lang="en-US" sz="1600" dirty="0" err="1" smtClean="0">
                <a:solidFill>
                  <a:schemeClr val="tx1"/>
                </a:solidFill>
              </a:rPr>
              <a:t>InSAR</a:t>
            </a:r>
            <a:r>
              <a:rPr lang="en-US" sz="1600" dirty="0" smtClean="0">
                <a:solidFill>
                  <a:schemeClr val="tx1"/>
                </a:solidFill>
              </a:rPr>
              <a:t>/GPS comparisons are worse when the vertical GPS component is included?  Why?  Will this improve with refined GPS data?</a:t>
            </a:r>
          </a:p>
          <a:p>
            <a:r>
              <a:rPr lang="en-US" sz="1600" dirty="0" smtClean="0">
                <a:solidFill>
                  <a:schemeClr val="tx1"/>
                </a:solidFill>
              </a:rPr>
              <a:t>Including the vertical GPS component sometimes increases the LOS misfit with the </a:t>
            </a:r>
            <a:r>
              <a:rPr lang="en-US" sz="1600" dirty="0" err="1" smtClean="0">
                <a:solidFill>
                  <a:schemeClr val="tx1"/>
                </a:solidFill>
              </a:rPr>
              <a:t>InSAR</a:t>
            </a:r>
            <a:r>
              <a:rPr lang="en-US" sz="1600" dirty="0" smtClean="0">
                <a:solidFill>
                  <a:schemeClr val="tx1"/>
                </a:solidFill>
              </a:rPr>
              <a:t> although it seems to depend on the quality of the GPS and whether the </a:t>
            </a:r>
            <a:r>
              <a:rPr lang="en-US" sz="1600" dirty="0" err="1" smtClean="0">
                <a:solidFill>
                  <a:schemeClr val="tx1"/>
                </a:solidFill>
              </a:rPr>
              <a:t>postseismic</a:t>
            </a:r>
            <a:r>
              <a:rPr lang="en-US" sz="1600" dirty="0" smtClean="0">
                <a:solidFill>
                  <a:schemeClr val="tx1"/>
                </a:solidFill>
              </a:rPr>
              <a:t> signals were removed from the GPS.  The </a:t>
            </a:r>
            <a:r>
              <a:rPr lang="en-US" sz="1600" dirty="0" err="1" smtClean="0">
                <a:solidFill>
                  <a:schemeClr val="tx1"/>
                </a:solidFill>
              </a:rPr>
              <a:t>InSAR</a:t>
            </a:r>
            <a:r>
              <a:rPr lang="en-US" sz="1600" dirty="0" smtClean="0">
                <a:solidFill>
                  <a:schemeClr val="tx1"/>
                </a:solidFill>
              </a:rPr>
              <a:t> researchers don’t always understand the “corrections” that go into the large variety of GPS products.</a:t>
            </a:r>
          </a:p>
          <a:p>
            <a:endParaRPr lang="en-US" sz="1600" dirty="0" smtClean="0">
              <a:solidFill>
                <a:schemeClr val="tx1"/>
              </a:solidFill>
            </a:endParaRPr>
          </a:p>
          <a:p>
            <a:r>
              <a:rPr lang="en-US" sz="1600" dirty="0" smtClean="0">
                <a:solidFill>
                  <a:schemeClr val="tx1"/>
                </a:solidFill>
              </a:rPr>
              <a:t>11) What is the best temporal smoothing to use? Will the temporal smoothing effect the estimate of the secular velocity? Or should it? </a:t>
            </a:r>
          </a:p>
          <a:p>
            <a:r>
              <a:rPr lang="en-US" sz="1600" dirty="0" smtClean="0">
                <a:solidFill>
                  <a:schemeClr val="tx1"/>
                </a:solidFill>
              </a:rPr>
              <a:t>There was no consensus on this issue.  It depends on the type of temporal signal under investigation (e.g., secular, annual, atmospheric, or co-seismic).</a:t>
            </a:r>
          </a:p>
          <a:p>
            <a:endParaRPr lang="en-US" sz="1600" dirty="0" smtClean="0">
              <a:solidFill>
                <a:schemeClr val="tx1"/>
              </a:solidFill>
            </a:endParaRPr>
          </a:p>
          <a:p>
            <a:r>
              <a:rPr lang="en-US" sz="1600" dirty="0" smtClean="0">
                <a:solidFill>
                  <a:schemeClr val="tx1"/>
                </a:solidFill>
              </a:rPr>
              <a:t>12) Given the phase measurements contain three major components: deformation, topographic error, and atmospheric error? Can we quantify the percentage of each component in the phase data in terms of RMS reduction? </a:t>
            </a:r>
          </a:p>
          <a:p>
            <a:r>
              <a:rPr lang="en-US" sz="1600" dirty="0" smtClean="0">
                <a:solidFill>
                  <a:schemeClr val="tx1"/>
                </a:solidFill>
              </a:rPr>
              <a:t>The two participants who answered this question both said that the percentage of each component could be estimated especially when ground-truth GPS data are available.</a:t>
            </a:r>
          </a:p>
          <a:p>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12</a:t>
            </a:fld>
            <a:endParaRPr lang="en-US" dirty="0"/>
          </a:p>
        </p:txBody>
      </p:sp>
    </p:spTree>
    <p:extLst>
      <p:ext uri="{BB962C8B-B14F-4D97-AF65-F5344CB8AC3E}">
        <p14:creationId xmlns:p14="http://schemas.microsoft.com/office/powerpoint/2010/main" val="137949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 few areas with good InSAR coverage and good coherence and large hydrologic signals where InSAR times series adequately resolve seasonal signals in comparison with GPS (red).  We would like to do this throughout the SCEC region but the current InSAR</a:t>
            </a:r>
            <a:r>
              <a:rPr lang="en-US" baseline="0" dirty="0" smtClean="0"/>
              <a:t> data lack cadence and have poor baseline control.  At a SCEC workshop several groups compared methods and results and arrived at best practices for InSAR time series construction when we finally get the required data from Sentinel-1a/b and ALOS-2.</a:t>
            </a:r>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14</a:t>
            </a:fld>
            <a:endParaRPr lang="en-US" dirty="0"/>
          </a:p>
        </p:txBody>
      </p:sp>
    </p:spTree>
    <p:extLst>
      <p:ext uri="{BB962C8B-B14F-4D97-AF65-F5344CB8AC3E}">
        <p14:creationId xmlns:p14="http://schemas.microsoft.com/office/powerpoint/2010/main" val="2893393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details about the new InSAR satellites.  I checked today and a point in Banning already has 72 S1A acquisitions so this is very real.</a:t>
            </a:r>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15</a:t>
            </a:fld>
            <a:endParaRPr lang="en-US" dirty="0"/>
          </a:p>
        </p:txBody>
      </p:sp>
    </p:spTree>
    <p:extLst>
      <p:ext uri="{BB962C8B-B14F-4D97-AF65-F5344CB8AC3E}">
        <p14:creationId xmlns:p14="http://schemas.microsoft.com/office/powerpoint/2010/main" val="1017894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took these ideas</a:t>
            </a:r>
            <a:r>
              <a:rPr lang="en-US" baseline="0" dirty="0" smtClean="0"/>
              <a:t> out of the proposal but there may be something missing and I added my own filter.</a:t>
            </a:r>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16</a:t>
            </a:fld>
            <a:endParaRPr lang="en-US" dirty="0"/>
          </a:p>
        </p:txBody>
      </p:sp>
    </p:spTree>
    <p:extLst>
      <p:ext uri="{BB962C8B-B14F-4D97-AF65-F5344CB8AC3E}">
        <p14:creationId xmlns:p14="http://schemas.microsoft.com/office/powerpoint/2010/main" val="2719478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2</a:t>
            </a:fld>
            <a:endParaRPr lang="en-US" dirty="0"/>
          </a:p>
        </p:txBody>
      </p:sp>
    </p:spTree>
    <p:extLst>
      <p:ext uri="{BB962C8B-B14F-4D97-AF65-F5344CB8AC3E}">
        <p14:creationId xmlns:p14="http://schemas.microsoft.com/office/powerpoint/2010/main" val="137949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3</a:t>
            </a:fld>
            <a:endParaRPr lang="en-US" dirty="0"/>
          </a:p>
        </p:txBody>
      </p:sp>
    </p:spTree>
    <p:extLst>
      <p:ext uri="{BB962C8B-B14F-4D97-AF65-F5344CB8AC3E}">
        <p14:creationId xmlns:p14="http://schemas.microsoft.com/office/powerpoint/2010/main" val="137949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4</a:t>
            </a:fld>
            <a:endParaRPr lang="en-US" dirty="0"/>
          </a:p>
        </p:txBody>
      </p:sp>
    </p:spTree>
    <p:extLst>
      <p:ext uri="{BB962C8B-B14F-4D97-AF65-F5344CB8AC3E}">
        <p14:creationId xmlns:p14="http://schemas.microsoft.com/office/powerpoint/2010/main" val="137949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ea typeface="+mn-ea"/>
                <a:cs typeface="+mn-cs"/>
              </a:rPr>
              <a:t>local oscillator (LO) frequency drift of </a:t>
            </a:r>
            <a:r>
              <a:rPr lang="en-US" sz="1200" dirty="0" err="1">
                <a:latin typeface="+mn-lt"/>
                <a:ea typeface="+mn-ea"/>
                <a:cs typeface="+mn-cs"/>
              </a:rPr>
              <a:t>Envisat</a:t>
            </a:r>
            <a:r>
              <a:rPr lang="en-US" sz="1200" dirty="0">
                <a:latin typeface="+mn-lt"/>
                <a:ea typeface="+mn-ea"/>
                <a:cs typeface="+mn-cs"/>
              </a:rPr>
              <a:t> ASAR sensor that is slow and</a:t>
            </a:r>
          </a:p>
          <a:p>
            <a:r>
              <a:rPr lang="en-US" sz="1200" dirty="0">
                <a:latin typeface="+mn-lt"/>
                <a:ea typeface="+mn-ea"/>
                <a:cs typeface="+mn-cs"/>
              </a:rPr>
              <a:t>correlated in time [</a:t>
            </a:r>
            <a:r>
              <a:rPr lang="en-US" sz="1200" dirty="0" err="1">
                <a:latin typeface="+mn-lt"/>
                <a:ea typeface="+mn-ea"/>
                <a:cs typeface="+mn-cs"/>
              </a:rPr>
              <a:t>Marinkovic</a:t>
            </a:r>
            <a:r>
              <a:rPr lang="en-US" sz="1200" dirty="0">
                <a:latin typeface="+mn-lt"/>
                <a:ea typeface="+mn-ea"/>
                <a:cs typeface="+mn-cs"/>
              </a:rPr>
              <a:t> &amp; Larsen, 2013].</a:t>
            </a:r>
          </a:p>
          <a:p>
            <a:endParaRPr lang="en-US" sz="1200" dirty="0">
              <a:latin typeface="+mn-lt"/>
              <a:ea typeface="+mn-ea"/>
              <a:cs typeface="+mn-cs"/>
            </a:endParaRPr>
          </a:p>
          <a:p>
            <a:r>
              <a:rPr lang="en-US" sz="1200" dirty="0">
                <a:latin typeface="+mn-lt"/>
                <a:ea typeface="+mn-ea"/>
                <a:cs typeface="+mn-cs"/>
              </a:rPr>
              <a:t>Use 2-arc DEM</a:t>
            </a:r>
            <a:endParaRPr lang="en-US" dirty="0"/>
          </a:p>
        </p:txBody>
      </p:sp>
      <p:sp>
        <p:nvSpPr>
          <p:cNvPr id="4" name="Slide Number Placeholder 3"/>
          <p:cNvSpPr>
            <a:spLocks noGrp="1"/>
          </p:cNvSpPr>
          <p:nvPr>
            <p:ph type="sldNum" sz="quarter" idx="10"/>
          </p:nvPr>
        </p:nvSpPr>
        <p:spPr/>
        <p:txBody>
          <a:bodyPr/>
          <a:lstStyle/>
          <a:p>
            <a:fld id="{2FE4FC9F-C032-8249-A39F-1912758BCEA2}" type="slidenum">
              <a:rPr lang="en-US" smtClean="0"/>
              <a:t>5</a:t>
            </a:fld>
            <a:endParaRPr lang="en-US"/>
          </a:p>
        </p:txBody>
      </p:sp>
    </p:spTree>
    <p:extLst>
      <p:ext uri="{BB962C8B-B14F-4D97-AF65-F5344CB8AC3E}">
        <p14:creationId xmlns:p14="http://schemas.microsoft.com/office/powerpoint/2010/main" val="3375995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6</a:t>
            </a:fld>
            <a:endParaRPr lang="en-US" dirty="0"/>
          </a:p>
        </p:txBody>
      </p:sp>
    </p:spTree>
    <p:extLst>
      <p:ext uri="{BB962C8B-B14F-4D97-AF65-F5344CB8AC3E}">
        <p14:creationId xmlns:p14="http://schemas.microsoft.com/office/powerpoint/2010/main" val="137949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7</a:t>
            </a:fld>
            <a:endParaRPr lang="en-US" dirty="0"/>
          </a:p>
        </p:txBody>
      </p:sp>
    </p:spTree>
    <p:extLst>
      <p:ext uri="{BB962C8B-B14F-4D97-AF65-F5344CB8AC3E}">
        <p14:creationId xmlns:p14="http://schemas.microsoft.com/office/powerpoint/2010/main" val="137949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8</a:t>
            </a:fld>
            <a:endParaRPr lang="en-US" dirty="0"/>
          </a:p>
        </p:txBody>
      </p:sp>
    </p:spTree>
    <p:extLst>
      <p:ext uri="{BB962C8B-B14F-4D97-AF65-F5344CB8AC3E}">
        <p14:creationId xmlns:p14="http://schemas.microsoft.com/office/powerpoint/2010/main" val="137949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8CE7367-2B32-2344-80E7-7FC2DA9FF8F3}" type="slidenum">
              <a:rPr lang="en-US" smtClean="0"/>
              <a:pPr>
                <a:defRPr/>
              </a:pPr>
              <a:t>9</a:t>
            </a:fld>
            <a:endParaRPr lang="en-US" dirty="0"/>
          </a:p>
        </p:txBody>
      </p:sp>
    </p:spTree>
    <p:extLst>
      <p:ext uri="{BB962C8B-B14F-4D97-AF65-F5344CB8AC3E}">
        <p14:creationId xmlns:p14="http://schemas.microsoft.com/office/powerpoint/2010/main" val="137949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057400"/>
            <a:ext cx="12435840" cy="1764030"/>
          </a:xfrm>
        </p:spPr>
        <p:txBody>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194560" y="4164329"/>
            <a:ext cx="10241280" cy="2103120"/>
          </a:xfrm>
        </p:spPr>
        <p:txBody>
          <a:bodyPr/>
          <a:lstStyle>
            <a:lvl1pPr marL="0" indent="0" algn="ctr">
              <a:buNone/>
              <a:defRPr/>
            </a:lvl1pPr>
            <a:lvl2pPr marL="653110" indent="0" algn="ctr">
              <a:buNone/>
              <a:defRPr/>
            </a:lvl2pPr>
            <a:lvl3pPr marL="1306220" indent="0" algn="ctr">
              <a:buNone/>
              <a:defRPr/>
            </a:lvl3pPr>
            <a:lvl4pPr marL="1959331" indent="0" algn="ctr">
              <a:buNone/>
              <a:defRPr/>
            </a:lvl4pPr>
            <a:lvl5pPr marL="2612441" indent="0" algn="ctr">
              <a:buNone/>
              <a:defRPr/>
            </a:lvl5pPr>
            <a:lvl6pPr marL="3265551" indent="0" algn="ctr">
              <a:buNone/>
              <a:defRPr/>
            </a:lvl6pPr>
            <a:lvl7pPr marL="3918661" indent="0" algn="ctr">
              <a:buNone/>
              <a:defRPr/>
            </a:lvl7pPr>
            <a:lvl8pPr marL="4571771" indent="0" algn="ctr">
              <a:buNone/>
              <a:defRPr/>
            </a:lvl8pPr>
            <a:lvl9pPr marL="5224882"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5"/>
          <p:cNvSpPr>
            <a:spLocks noGrp="1" noChangeArrowheads="1"/>
          </p:cNvSpPr>
          <p:nvPr>
            <p:ph type="dt" sz="half" idx="11"/>
          </p:nvPr>
        </p:nvSpPr>
        <p:spPr>
          <a:ln/>
        </p:spPr>
        <p:txBody>
          <a:bodyPr/>
          <a:lstStyle>
            <a:lvl1pPr>
              <a:defRPr sz="1400"/>
            </a:lvl1pPr>
          </a:lstStyle>
          <a:p>
            <a:pPr>
              <a:defRPr/>
            </a:pPr>
            <a:fld id="{C0E77710-9EA7-8F47-B7CF-D589F8D1E73C}" type="datetime1">
              <a:rPr lang="en-US" smtClean="0"/>
              <a:pPr>
                <a:defRPr/>
              </a:pPr>
              <a:t>1/27/16</a:t>
            </a:fld>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A14206E-2AF7-8341-A202-86FA79DD51FC}" type="slidenum">
              <a:rPr lang="en-US"/>
              <a:pPr>
                <a:defRPr/>
              </a:pPr>
              <a:t>‹#›</a:t>
            </a:fld>
            <a:endParaRPr lang="en-US" sz="170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5"/>
          <p:cNvSpPr>
            <a:spLocks noGrp="1" noChangeArrowheads="1"/>
          </p:cNvSpPr>
          <p:nvPr>
            <p:ph type="dt" sz="half" idx="11"/>
          </p:nvPr>
        </p:nvSpPr>
        <p:spPr>
          <a:ln/>
        </p:spPr>
        <p:txBody>
          <a:bodyPr/>
          <a:lstStyle>
            <a:lvl1pPr>
              <a:defRPr sz="1400"/>
            </a:lvl1pPr>
          </a:lstStyle>
          <a:p>
            <a:pPr>
              <a:defRPr/>
            </a:pPr>
            <a:fld id="{172D9785-D822-D240-9777-7E68B1E9A041}" type="datetime1">
              <a:rPr lang="en-US" smtClean="0"/>
              <a:pPr>
                <a:defRPr/>
              </a:pPr>
              <a:t>1/27/16</a:t>
            </a:fld>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0E2B9EC-6A48-2A47-B60D-14D239D422FB}" type="slidenum">
              <a:rPr lang="en-US"/>
              <a:pPr>
                <a:defRPr/>
              </a:pPr>
              <a:t>‹#›</a:t>
            </a:fld>
            <a:endParaRPr lang="en-US" sz="17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965181" y="731520"/>
            <a:ext cx="3573779" cy="704088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3840" y="731520"/>
            <a:ext cx="10477501" cy="704088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5"/>
          <p:cNvSpPr>
            <a:spLocks noGrp="1" noChangeArrowheads="1"/>
          </p:cNvSpPr>
          <p:nvPr>
            <p:ph type="dt" sz="half" idx="11"/>
          </p:nvPr>
        </p:nvSpPr>
        <p:spPr>
          <a:ln/>
        </p:spPr>
        <p:txBody>
          <a:bodyPr/>
          <a:lstStyle>
            <a:lvl1pPr>
              <a:defRPr sz="1400"/>
            </a:lvl1pPr>
          </a:lstStyle>
          <a:p>
            <a:pPr>
              <a:defRPr/>
            </a:pPr>
            <a:fld id="{B1B4C8CC-AD46-7D4D-88B3-6A553657B4C9}" type="datetime1">
              <a:rPr lang="en-US" smtClean="0"/>
              <a:pPr>
                <a:defRPr/>
              </a:pPr>
              <a:t>1/27/16</a:t>
            </a:fld>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E328EFD-1A69-0B4F-9967-A92039A8C4D6}" type="slidenum">
              <a:rPr lang="en-US"/>
              <a:pPr>
                <a:defRPr/>
              </a:pPr>
              <a:t>‹#›</a:t>
            </a:fld>
            <a:endParaRPr lang="en-US" sz="17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5"/>
          <p:cNvSpPr>
            <a:spLocks noGrp="1" noChangeArrowheads="1"/>
          </p:cNvSpPr>
          <p:nvPr>
            <p:ph type="dt" sz="half" idx="11"/>
          </p:nvPr>
        </p:nvSpPr>
        <p:spPr>
          <a:ln/>
        </p:spPr>
        <p:txBody>
          <a:bodyPr/>
          <a:lstStyle>
            <a:lvl1pPr>
              <a:defRPr sz="1400"/>
            </a:lvl1pPr>
          </a:lstStyle>
          <a:p>
            <a:pPr>
              <a:defRPr/>
            </a:pPr>
            <a:fld id="{65116EE7-EC14-B147-9DEF-CB7F2118C699}" type="datetime1">
              <a:rPr lang="en-US" smtClean="0"/>
              <a:pPr>
                <a:defRPr/>
              </a:pPr>
              <a:t>1/27/16</a:t>
            </a:fld>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955782E-F2CB-A447-9E81-AD1992CAF83D}" type="slidenum">
              <a:rPr lang="en-US"/>
              <a:pPr>
                <a:defRPr/>
              </a:pPr>
              <a:t>‹#›</a:t>
            </a:fld>
            <a:endParaRPr lang="en-US" sz="170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rgbClr val="A20B2B"/>
                </a:solidFill>
              </a:defRPr>
            </a:lvl1pPr>
            <a:lvl2pPr marL="653110" indent="0">
              <a:buNone/>
              <a:defRPr sz="2600"/>
            </a:lvl2pPr>
            <a:lvl3pPr marL="1306220" indent="0">
              <a:buNone/>
              <a:defRPr sz="2300"/>
            </a:lvl3pPr>
            <a:lvl4pPr marL="1959331" indent="0">
              <a:buNone/>
              <a:defRPr sz="2000"/>
            </a:lvl4pPr>
            <a:lvl5pPr marL="2612441" indent="0">
              <a:buNone/>
              <a:defRPr sz="2000"/>
            </a:lvl5pPr>
            <a:lvl6pPr marL="3265551" indent="0">
              <a:buNone/>
              <a:defRPr sz="2000"/>
            </a:lvl6pPr>
            <a:lvl7pPr marL="3918661" indent="0">
              <a:buNone/>
              <a:defRPr sz="2000"/>
            </a:lvl7pPr>
            <a:lvl8pPr marL="4571771" indent="0">
              <a:buNone/>
              <a:defRPr sz="2000"/>
            </a:lvl8pPr>
            <a:lvl9pPr marL="5224882" indent="0">
              <a:buNone/>
              <a:defRPr sz="2000"/>
            </a:lvl9pPr>
          </a:lstStyle>
          <a:p>
            <a:pPr lvl="0"/>
            <a:r>
              <a:rPr lang="en-US" dirty="0"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5"/>
          <p:cNvSpPr>
            <a:spLocks noGrp="1" noChangeArrowheads="1"/>
          </p:cNvSpPr>
          <p:nvPr>
            <p:ph type="dt" sz="half" idx="11"/>
          </p:nvPr>
        </p:nvSpPr>
        <p:spPr>
          <a:ln/>
        </p:spPr>
        <p:txBody>
          <a:bodyPr/>
          <a:lstStyle>
            <a:lvl1pPr>
              <a:defRPr sz="1400"/>
            </a:lvl1pPr>
          </a:lstStyle>
          <a:p>
            <a:pPr>
              <a:defRPr/>
            </a:pPr>
            <a:fld id="{4BF4DA80-C75B-F34E-92AD-3BA79FA6D814}" type="datetime1">
              <a:rPr lang="en-US" smtClean="0"/>
              <a:pPr>
                <a:defRPr/>
              </a:pPr>
              <a:t>1/27/16</a:t>
            </a:fld>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C4EF295-DF2E-4944-99DF-1923AD64ACF2}" type="slidenum">
              <a:rPr lang="en-US"/>
              <a:pPr>
                <a:defRPr/>
              </a:pPr>
              <a:t>‹#›</a:t>
            </a:fld>
            <a:endParaRPr lang="en-US" sz="17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3841" y="2103120"/>
            <a:ext cx="7025640" cy="566928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513321" y="2103120"/>
            <a:ext cx="7025640" cy="566928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5"/>
          <p:cNvSpPr>
            <a:spLocks noGrp="1" noChangeArrowheads="1"/>
          </p:cNvSpPr>
          <p:nvPr>
            <p:ph type="dt" sz="half" idx="11"/>
          </p:nvPr>
        </p:nvSpPr>
        <p:spPr>
          <a:ln/>
        </p:spPr>
        <p:txBody>
          <a:bodyPr/>
          <a:lstStyle>
            <a:lvl1pPr>
              <a:defRPr sz="1400"/>
            </a:lvl1pPr>
          </a:lstStyle>
          <a:p>
            <a:pPr>
              <a:defRPr/>
            </a:pPr>
            <a:fld id="{CCEE1FDE-C03E-124F-B17A-315969E20413}" type="datetime1">
              <a:rPr lang="en-US" smtClean="0"/>
              <a:pPr>
                <a:defRPr/>
              </a:pPr>
              <a:t>1/27/16</a:t>
            </a:fld>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7D84A90-A877-3842-ADDD-23AC367CAB93}" type="slidenum">
              <a:rPr lang="en-US"/>
              <a:pPr>
                <a:defRPr/>
              </a:pPr>
              <a:t>‹#›</a:t>
            </a:fld>
            <a:endParaRPr lang="en-US" sz="17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2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dirty="0"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200"/>
            </a:lvl1pPr>
            <a:lvl2pPr>
              <a:defRPr sz="2800"/>
            </a:lvl2pPr>
            <a:lvl3pPr>
              <a:defRPr sz="2400"/>
            </a:lvl3pPr>
            <a:lvl4pPr>
              <a:defRPr sz="2000"/>
            </a:lvl4pPr>
            <a:lvl5pPr>
              <a:defRPr sz="20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2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200"/>
            </a:lvl1pPr>
            <a:lvl2pPr>
              <a:defRPr sz="2800"/>
            </a:lvl2pPr>
            <a:lvl3pPr>
              <a:defRPr sz="2400"/>
            </a:lvl3pPr>
            <a:lvl4pPr>
              <a:defRPr sz="2000"/>
            </a:lvl4pPr>
            <a:lvl5pPr>
              <a:defRPr sz="20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5"/>
          <p:cNvSpPr>
            <a:spLocks noGrp="1" noChangeArrowheads="1"/>
          </p:cNvSpPr>
          <p:nvPr>
            <p:ph type="dt" sz="half" idx="11"/>
          </p:nvPr>
        </p:nvSpPr>
        <p:spPr>
          <a:ln/>
        </p:spPr>
        <p:txBody>
          <a:bodyPr/>
          <a:lstStyle>
            <a:lvl1pPr>
              <a:defRPr sz="1400"/>
            </a:lvl1pPr>
          </a:lstStyle>
          <a:p>
            <a:pPr>
              <a:defRPr/>
            </a:pPr>
            <a:fld id="{0F8F8D51-F833-0D45-BE1C-6B3CD95876C8}" type="datetime1">
              <a:rPr lang="en-US" smtClean="0"/>
              <a:pPr>
                <a:defRPr/>
              </a:pPr>
              <a:t>1/27/16</a:t>
            </a:fld>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1DEB633-DA24-7147-AD11-03F44B3D1D40}" type="slidenum">
              <a:rPr lang="en-US"/>
              <a:pPr>
                <a:defRPr/>
              </a:pPr>
              <a:t>‹#›</a:t>
            </a:fld>
            <a:endParaRPr lang="en-US" sz="17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5"/>
          <p:cNvSpPr>
            <a:spLocks noGrp="1" noChangeArrowheads="1"/>
          </p:cNvSpPr>
          <p:nvPr>
            <p:ph type="dt" sz="half" idx="11"/>
          </p:nvPr>
        </p:nvSpPr>
        <p:spPr>
          <a:ln/>
        </p:spPr>
        <p:txBody>
          <a:bodyPr/>
          <a:lstStyle>
            <a:lvl1pPr>
              <a:defRPr sz="1400"/>
            </a:lvl1pPr>
          </a:lstStyle>
          <a:p>
            <a:pPr>
              <a:defRPr/>
            </a:pPr>
            <a:fld id="{0C4F87FE-0408-3844-8359-3DA47C521DE7}" type="datetime1">
              <a:rPr lang="en-US" smtClean="0"/>
              <a:pPr>
                <a:defRPr/>
              </a:pPr>
              <a:t>1/27/16</a:t>
            </a:fld>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1DA31B4-D9B9-3545-A19A-76D30826BB18}" type="slidenum">
              <a:rPr lang="en-US"/>
              <a:pPr>
                <a:defRPr/>
              </a:pPr>
              <a:t>‹#›</a:t>
            </a:fld>
            <a:endParaRPr lang="en-US" sz="17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5"/>
          <p:cNvSpPr>
            <a:spLocks noGrp="1" noChangeArrowheads="1"/>
          </p:cNvSpPr>
          <p:nvPr>
            <p:ph type="dt" sz="half" idx="11"/>
          </p:nvPr>
        </p:nvSpPr>
        <p:spPr>
          <a:ln/>
        </p:spPr>
        <p:txBody>
          <a:bodyPr/>
          <a:lstStyle>
            <a:lvl1pPr>
              <a:defRPr sz="1400"/>
            </a:lvl1pPr>
          </a:lstStyle>
          <a:p>
            <a:pPr>
              <a:defRPr/>
            </a:pPr>
            <a:fld id="{DE0471BF-3E5E-944E-B360-ECAE502721B1}" type="datetime1">
              <a:rPr lang="en-US" smtClean="0"/>
              <a:pPr>
                <a:defRPr/>
              </a:pPr>
              <a:t>1/27/16</a:t>
            </a:fld>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2C7B1E2B-50C7-644F-B512-8A9544698C0F}" type="slidenum">
              <a:rPr lang="en-US"/>
              <a:pPr>
                <a:defRPr/>
              </a:pPr>
              <a:t>‹#›</a:t>
            </a:fld>
            <a:endParaRPr lang="en-US" sz="170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81534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748664"/>
            <a:ext cx="8178800" cy="7023736"/>
          </a:xfrm>
        </p:spPr>
        <p:txBody>
          <a:bodyPr/>
          <a:lstStyle>
            <a:lvl1pPr>
              <a:defRPr sz="3600"/>
            </a:lvl1pPr>
            <a:lvl2pPr>
              <a:defRPr sz="2800"/>
            </a:lvl2pPr>
            <a:lvl3pPr>
              <a:defRPr sz="2400"/>
            </a:lvl3pPr>
            <a:lvl4pPr>
              <a:defRPr sz="2000"/>
            </a:lvl4pPr>
            <a:lvl5pPr>
              <a:defRPr sz="2000"/>
            </a:lvl5pPr>
            <a:lvl6pPr>
              <a:defRPr sz="2900"/>
            </a:lvl6pPr>
            <a:lvl7pPr>
              <a:defRPr sz="2900"/>
            </a:lvl7pPr>
            <a:lvl8pPr>
              <a:defRPr sz="2900"/>
            </a:lvl8pPr>
            <a:lvl9pPr>
              <a:defRPr sz="2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5"/>
          <p:cNvSpPr>
            <a:spLocks noGrp="1" noChangeArrowheads="1"/>
          </p:cNvSpPr>
          <p:nvPr>
            <p:ph type="dt" sz="half" idx="11"/>
          </p:nvPr>
        </p:nvSpPr>
        <p:spPr>
          <a:ln/>
        </p:spPr>
        <p:txBody>
          <a:bodyPr/>
          <a:lstStyle>
            <a:lvl1pPr>
              <a:defRPr sz="1400"/>
            </a:lvl1pPr>
          </a:lstStyle>
          <a:p>
            <a:pPr>
              <a:defRPr/>
            </a:pPr>
            <a:fld id="{D7A7C0A1-AFB5-8743-82F0-3E5168D811CD}" type="datetime1">
              <a:rPr lang="en-US" smtClean="0"/>
              <a:pPr>
                <a:defRPr/>
              </a:pPr>
              <a:t>1/27/16</a:t>
            </a:fld>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12F3CC5-669C-964C-B29D-CA89FE42E62B}" type="slidenum">
              <a:rPr lang="en-US"/>
              <a:pPr>
                <a:defRPr/>
              </a:pPr>
              <a:t>‹#›</a:t>
            </a:fld>
            <a:endParaRPr lang="en-US" sz="17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pPr lvl="0"/>
            <a:endParaRPr lang="en-US" noProof="0" dirty="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dirty="0"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5"/>
          <p:cNvSpPr>
            <a:spLocks noGrp="1" noChangeArrowheads="1"/>
          </p:cNvSpPr>
          <p:nvPr>
            <p:ph type="dt" sz="half" idx="11"/>
          </p:nvPr>
        </p:nvSpPr>
        <p:spPr>
          <a:ln/>
        </p:spPr>
        <p:txBody>
          <a:bodyPr/>
          <a:lstStyle>
            <a:lvl1pPr>
              <a:defRPr sz="1400"/>
            </a:lvl1pPr>
          </a:lstStyle>
          <a:p>
            <a:pPr>
              <a:defRPr/>
            </a:pPr>
            <a:fld id="{35FEC57D-F96D-CE44-8A70-20608ADC2EE1}" type="datetime1">
              <a:rPr lang="en-US" smtClean="0"/>
              <a:pPr>
                <a:defRPr/>
              </a:pPr>
              <a:t>1/27/16</a:t>
            </a:fld>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1E08405-D423-3342-B073-BCAA44BD490A}" type="slidenum">
              <a:rPr lang="en-US"/>
              <a:pPr>
                <a:defRPr/>
              </a:pPr>
              <a:t>‹#›</a:t>
            </a:fld>
            <a:endParaRPr lang="en-US" sz="1700"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bwMode="auto">
          <a:xfrm>
            <a:off x="0" y="0"/>
            <a:ext cx="14630400" cy="1371600"/>
          </a:xfrm>
          <a:prstGeom prst="rect">
            <a:avLst/>
          </a:prstGeom>
          <a:gradFill flip="none" rotWithShape="1">
            <a:gsLst>
              <a:gs pos="0">
                <a:srgbClr val="FFAF67"/>
              </a:gs>
              <a:gs pos="46000">
                <a:srgbClr val="FFFFFF"/>
              </a:gs>
            </a:gsLst>
            <a:lin ang="5400000" scaled="0"/>
            <a:tileRect/>
          </a:gradFill>
          <a:ln w="9525" cap="flat" cmpd="sng" algn="ctr">
            <a:noFill/>
            <a:prstDash val="solid"/>
            <a:round/>
            <a:headEnd type="none" w="med" len="med"/>
            <a:tailEnd type="none" w="med" len="med"/>
          </a:ln>
          <a:effectLst/>
        </p:spPr>
        <p:txBody>
          <a:bodyPr lIns="130622" tIns="65311" rIns="130622" bIns="65311">
            <a:prstTxWarp prst="textNoShape">
              <a:avLst/>
            </a:prstTxWarp>
          </a:bodyPr>
          <a:lstStyle/>
          <a:p>
            <a:pPr eaLnBrk="0" hangingPunct="0"/>
            <a:endParaRPr lang="en-US" sz="1700" dirty="0">
              <a:latin typeface="Times"/>
              <a:cs typeface="Times"/>
            </a:endParaRPr>
          </a:p>
        </p:txBody>
      </p:sp>
      <p:sp>
        <p:nvSpPr>
          <p:cNvPr id="1026" name="Rectangle 2"/>
          <p:cNvSpPr>
            <a:spLocks noGrp="1" noChangeArrowheads="1"/>
          </p:cNvSpPr>
          <p:nvPr>
            <p:ph type="title"/>
          </p:nvPr>
        </p:nvSpPr>
        <p:spPr bwMode="auto">
          <a:xfrm>
            <a:off x="243840" y="457200"/>
            <a:ext cx="14264640" cy="1097280"/>
          </a:xfrm>
          <a:prstGeom prst="rect">
            <a:avLst/>
          </a:prstGeom>
          <a:noFill/>
          <a:ln w="9525">
            <a:noFill/>
            <a:miter lim="800000"/>
            <a:headEnd/>
            <a:tailEnd/>
          </a:ln>
        </p:spPr>
        <p:txBody>
          <a:bodyPr vert="horz" wrap="square" lIns="130622" tIns="65311" rIns="130622" bIns="65311"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243840" y="1737360"/>
            <a:ext cx="14295120" cy="6035040"/>
          </a:xfrm>
          <a:prstGeom prst="rect">
            <a:avLst/>
          </a:prstGeom>
          <a:noFill/>
          <a:ln w="9525">
            <a:noFill/>
            <a:miter lim="800000"/>
            <a:headEnd/>
            <a:tailEnd/>
          </a:ln>
        </p:spPr>
        <p:txBody>
          <a:bodyPr vert="horz" wrap="square" lIns="130622" tIns="65311" rIns="130622" bIns="653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1108" name="Rectangle 4"/>
          <p:cNvSpPr>
            <a:spLocks noGrp="1" noChangeArrowheads="1"/>
          </p:cNvSpPr>
          <p:nvPr>
            <p:ph type="ftr" sz="quarter" idx="3"/>
          </p:nvPr>
        </p:nvSpPr>
        <p:spPr bwMode="auto">
          <a:xfrm>
            <a:off x="2560320" y="7888606"/>
            <a:ext cx="9631680" cy="27432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ctr" eaLnBrk="0" hangingPunct="0">
              <a:defRPr sz="1400">
                <a:solidFill>
                  <a:srgbClr val="A20B2B"/>
                </a:solidFill>
                <a:latin typeface="Arial" pitchFamily="-108" charset="0"/>
                <a:ea typeface="ＭＳ Ｐゴシック" pitchFamily="-108" charset="-128"/>
                <a:cs typeface="ＭＳ Ｐゴシック" pitchFamily="-108" charset="-128"/>
              </a:defRPr>
            </a:lvl1pPr>
          </a:lstStyle>
          <a:p>
            <a:pPr>
              <a:defRPr/>
            </a:pPr>
            <a:endParaRPr lang="en-US" dirty="0"/>
          </a:p>
        </p:txBody>
      </p:sp>
      <p:sp>
        <p:nvSpPr>
          <p:cNvPr id="431109" name="Rectangle 5"/>
          <p:cNvSpPr>
            <a:spLocks noGrp="1" noChangeArrowheads="1"/>
          </p:cNvSpPr>
          <p:nvPr>
            <p:ph type="dt" sz="half" idx="2"/>
          </p:nvPr>
        </p:nvSpPr>
        <p:spPr bwMode="auto">
          <a:xfrm>
            <a:off x="243840" y="7888606"/>
            <a:ext cx="1828800" cy="27432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eaLnBrk="0" hangingPunct="0">
              <a:defRPr sz="1400">
                <a:solidFill>
                  <a:srgbClr val="A20B2B"/>
                </a:solidFill>
                <a:latin typeface="Arial" pitchFamily="-108" charset="0"/>
                <a:ea typeface="ＭＳ Ｐゴシック" pitchFamily="-108" charset="-128"/>
                <a:cs typeface="ＭＳ Ｐゴシック" pitchFamily="-108" charset="-128"/>
              </a:defRPr>
            </a:lvl1pPr>
          </a:lstStyle>
          <a:p>
            <a:pPr>
              <a:defRPr/>
            </a:pPr>
            <a:fld id="{CB3C1C99-D704-E546-A706-106B19ADBB0C}" type="datetime1">
              <a:rPr lang="en-US" smtClean="0"/>
              <a:pPr>
                <a:defRPr/>
              </a:pPr>
              <a:t>1/27/16</a:t>
            </a:fld>
            <a:endParaRPr lang="en-US" dirty="0"/>
          </a:p>
        </p:txBody>
      </p:sp>
      <p:sp>
        <p:nvSpPr>
          <p:cNvPr id="431110" name="Rectangle 6"/>
          <p:cNvSpPr>
            <a:spLocks noGrp="1" noChangeArrowheads="1"/>
          </p:cNvSpPr>
          <p:nvPr>
            <p:ph type="sldNum" sz="quarter" idx="4"/>
          </p:nvPr>
        </p:nvSpPr>
        <p:spPr bwMode="auto">
          <a:xfrm>
            <a:off x="12801600" y="7888606"/>
            <a:ext cx="1584960" cy="27432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r" eaLnBrk="0" hangingPunct="0">
              <a:defRPr sz="1400">
                <a:solidFill>
                  <a:srgbClr val="A20B2B"/>
                </a:solidFill>
                <a:latin typeface="Arial" pitchFamily="-108" charset="0"/>
                <a:ea typeface="ＭＳ Ｐゴシック" pitchFamily="-108" charset="-128"/>
                <a:cs typeface="ＭＳ Ｐゴシック" pitchFamily="-108" charset="-128"/>
              </a:defRPr>
            </a:lvl1pPr>
          </a:lstStyle>
          <a:p>
            <a:pPr>
              <a:defRPr/>
            </a:pPr>
            <a:fld id="{AD7C4FCF-4210-9045-975B-28D591E46107}" type="slidenum">
              <a:rPr lang="en-US" smtClean="0"/>
              <a:pPr>
                <a:defRPr/>
              </a:pPr>
              <a:t>‹#›</a:t>
            </a:fld>
            <a:endParaRPr lang="en-US" sz="1800" dirty="0"/>
          </a:p>
        </p:txBody>
      </p:sp>
      <p:sp>
        <p:nvSpPr>
          <p:cNvPr id="13" name="Text Box 13"/>
          <p:cNvSpPr txBox="1">
            <a:spLocks noChangeArrowheads="1"/>
          </p:cNvSpPr>
          <p:nvPr userDrawn="1"/>
        </p:nvSpPr>
        <p:spPr bwMode="auto">
          <a:xfrm>
            <a:off x="12557760" y="179308"/>
            <a:ext cx="2072640" cy="430887"/>
          </a:xfrm>
          <a:prstGeom prst="rect">
            <a:avLst/>
          </a:prstGeom>
          <a:noFill/>
          <a:ln w="12700">
            <a:noFill/>
            <a:miter lim="800000"/>
            <a:headEnd/>
            <a:tailEnd/>
          </a:ln>
          <a:effectLst/>
        </p:spPr>
        <p:txBody>
          <a:bodyPr wrap="square" lIns="0" tIns="0" rIns="0" bIns="0">
            <a:prstTxWarp prst="textNoShape">
              <a:avLst/>
            </a:prstTxWarp>
            <a:spAutoFit/>
          </a:bodyPr>
          <a:lstStyle/>
          <a:p>
            <a:pPr algn="ctr" eaLnBrk="0" hangingPunct="0">
              <a:defRPr/>
            </a:pPr>
            <a:r>
              <a:rPr lang="en-US" sz="1400" b="1" i="1" dirty="0" smtClean="0">
                <a:solidFill>
                  <a:srgbClr val="A20B2B"/>
                </a:solidFill>
                <a:latin typeface="Calisto MT"/>
                <a:ea typeface="+mn-ea"/>
                <a:cs typeface="Calisto MT"/>
              </a:rPr>
              <a:t>Southern</a:t>
            </a:r>
            <a:r>
              <a:rPr lang="en-US" sz="1400" b="1" i="1" baseline="0" dirty="0" smtClean="0">
                <a:solidFill>
                  <a:srgbClr val="A20B2B"/>
                </a:solidFill>
                <a:latin typeface="Calisto MT"/>
                <a:ea typeface="+mn-ea"/>
                <a:cs typeface="Calisto MT"/>
              </a:rPr>
              <a:t> California Earthquake Center</a:t>
            </a:r>
            <a:endParaRPr lang="en-US" sz="1400" b="1" i="1" dirty="0">
              <a:solidFill>
                <a:srgbClr val="A20B2B"/>
              </a:solidFill>
              <a:latin typeface="Calisto MT"/>
              <a:ea typeface="+mn-ea"/>
              <a:cs typeface="Calisto MT"/>
            </a:endParaRPr>
          </a:p>
        </p:txBody>
      </p:sp>
      <p:pic>
        <p:nvPicPr>
          <p:cNvPr id="11" name="Picture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911" y="140425"/>
            <a:ext cx="1143000" cy="489857"/>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xmlns:p14="http://schemas.microsoft.com/office/powerpoint/2010/main" id="1" dur="indefinite" restart="never" nodeType="tmRoot"/>
      </p:par>
    </p:tnLst>
  </p:timing>
  <p:hf hdr="0" ftr="0"/>
  <p:txStyles>
    <p:titleStyle>
      <a:lvl1pPr algn="ctr" rtl="0" eaLnBrk="0" fontAlgn="base" hangingPunct="0">
        <a:spcBef>
          <a:spcPct val="0"/>
        </a:spcBef>
        <a:spcAft>
          <a:spcPct val="0"/>
        </a:spcAft>
        <a:defRPr sz="4400" b="1" i="1">
          <a:solidFill>
            <a:schemeClr val="bg2"/>
          </a:solidFill>
          <a:latin typeface="Times"/>
          <a:ea typeface="ＭＳ Ｐゴシック" pitchFamily="-65" charset="-128"/>
          <a:cs typeface="Times"/>
        </a:defRPr>
      </a:lvl1pPr>
      <a:lvl2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5pPr>
      <a:lvl6pPr marL="653110" algn="ctr" rtl="0" eaLnBrk="0" fontAlgn="base" hangingPunct="0">
        <a:spcBef>
          <a:spcPct val="0"/>
        </a:spcBef>
        <a:spcAft>
          <a:spcPct val="0"/>
        </a:spcAft>
        <a:defRPr sz="5100" b="1">
          <a:solidFill>
            <a:schemeClr val="bg2"/>
          </a:solidFill>
          <a:latin typeface="Arial" pitchFamily="-65" charset="0"/>
        </a:defRPr>
      </a:lvl6pPr>
      <a:lvl7pPr marL="1306220" algn="ctr" rtl="0" eaLnBrk="0" fontAlgn="base" hangingPunct="0">
        <a:spcBef>
          <a:spcPct val="0"/>
        </a:spcBef>
        <a:spcAft>
          <a:spcPct val="0"/>
        </a:spcAft>
        <a:defRPr sz="5100" b="1">
          <a:solidFill>
            <a:schemeClr val="bg2"/>
          </a:solidFill>
          <a:latin typeface="Arial" pitchFamily="-65" charset="0"/>
        </a:defRPr>
      </a:lvl7pPr>
      <a:lvl8pPr marL="1959331" algn="ctr" rtl="0" eaLnBrk="0" fontAlgn="base" hangingPunct="0">
        <a:spcBef>
          <a:spcPct val="0"/>
        </a:spcBef>
        <a:spcAft>
          <a:spcPct val="0"/>
        </a:spcAft>
        <a:defRPr sz="5100" b="1">
          <a:solidFill>
            <a:schemeClr val="bg2"/>
          </a:solidFill>
          <a:latin typeface="Arial" pitchFamily="-65" charset="0"/>
        </a:defRPr>
      </a:lvl8pPr>
      <a:lvl9pPr marL="2612441" algn="ctr" rtl="0" eaLnBrk="0" fontAlgn="base" hangingPunct="0">
        <a:spcBef>
          <a:spcPct val="0"/>
        </a:spcBef>
        <a:spcAft>
          <a:spcPct val="0"/>
        </a:spcAft>
        <a:defRPr sz="5100" b="1">
          <a:solidFill>
            <a:schemeClr val="bg2"/>
          </a:solidFill>
          <a:latin typeface="Arial" pitchFamily="-65" charset="0"/>
        </a:defRPr>
      </a:lvl9pPr>
    </p:titleStyle>
    <p:bodyStyle>
      <a:lvl1pPr marL="489833" indent="-489833" algn="l" rtl="0" eaLnBrk="0" fontAlgn="base" hangingPunct="0">
        <a:spcBef>
          <a:spcPct val="20000"/>
        </a:spcBef>
        <a:spcAft>
          <a:spcPct val="0"/>
        </a:spcAft>
        <a:buChar char="•"/>
        <a:defRPr sz="3200" b="1">
          <a:solidFill>
            <a:srgbClr val="A20B2B"/>
          </a:solidFill>
          <a:latin typeface="+mn-lt"/>
          <a:ea typeface="ＭＳ Ｐゴシック" pitchFamily="-65" charset="-128"/>
          <a:cs typeface="ＭＳ Ｐゴシック" pitchFamily="-65" charset="-128"/>
        </a:defRPr>
      </a:lvl1pPr>
      <a:lvl2pPr marL="1061304" indent="-408194" algn="l" rtl="0" eaLnBrk="0" fontAlgn="base" hangingPunct="0">
        <a:spcBef>
          <a:spcPct val="20000"/>
        </a:spcBef>
        <a:spcAft>
          <a:spcPct val="0"/>
        </a:spcAft>
        <a:buChar char="–"/>
        <a:defRPr sz="2800" b="1">
          <a:solidFill>
            <a:srgbClr val="A20B2B"/>
          </a:solidFill>
          <a:latin typeface="+mn-lt"/>
          <a:ea typeface="ＭＳ Ｐゴシック" pitchFamily="-65" charset="-128"/>
        </a:defRPr>
      </a:lvl2pPr>
      <a:lvl3pPr marL="1551137" indent="-326555" algn="l" rtl="0" eaLnBrk="0" fontAlgn="base" hangingPunct="0">
        <a:spcBef>
          <a:spcPct val="20000"/>
        </a:spcBef>
        <a:spcAft>
          <a:spcPct val="0"/>
        </a:spcAft>
        <a:buChar char="•"/>
        <a:defRPr sz="2400" b="1">
          <a:solidFill>
            <a:srgbClr val="A20B2B"/>
          </a:solidFill>
          <a:latin typeface="+mn-lt"/>
          <a:ea typeface="ＭＳ Ｐゴシック" pitchFamily="-65" charset="-128"/>
        </a:defRPr>
      </a:lvl3pPr>
      <a:lvl4pPr marL="2040969" indent="-326555" algn="l" rtl="0" eaLnBrk="0" fontAlgn="base" hangingPunct="0">
        <a:spcBef>
          <a:spcPct val="20000"/>
        </a:spcBef>
        <a:spcAft>
          <a:spcPct val="0"/>
        </a:spcAft>
        <a:buChar char="–"/>
        <a:defRPr sz="2000" b="1">
          <a:solidFill>
            <a:srgbClr val="A20B2B"/>
          </a:solidFill>
          <a:latin typeface="+mn-lt"/>
          <a:ea typeface="ＭＳ Ｐゴシック" pitchFamily="-65" charset="-128"/>
        </a:defRPr>
      </a:lvl4pPr>
      <a:lvl5pPr marL="2530802" indent="-326555" algn="l" rtl="0" eaLnBrk="0" fontAlgn="base" hangingPunct="0">
        <a:spcBef>
          <a:spcPct val="20000"/>
        </a:spcBef>
        <a:spcAft>
          <a:spcPct val="0"/>
        </a:spcAft>
        <a:buChar char="»"/>
        <a:defRPr sz="2000" b="1">
          <a:solidFill>
            <a:srgbClr val="A20B2B"/>
          </a:solidFill>
          <a:latin typeface="+mn-lt"/>
          <a:ea typeface="ＭＳ Ｐゴシック" pitchFamily="-65" charset="-128"/>
        </a:defRPr>
      </a:lvl5pPr>
      <a:lvl6pPr marL="3183912" indent="-326555" algn="l" rtl="0" eaLnBrk="0" fontAlgn="base" hangingPunct="0">
        <a:spcBef>
          <a:spcPct val="20000"/>
        </a:spcBef>
        <a:spcAft>
          <a:spcPct val="0"/>
        </a:spcAft>
        <a:buChar char="»"/>
        <a:defRPr b="1">
          <a:solidFill>
            <a:srgbClr val="82151A"/>
          </a:solidFill>
          <a:latin typeface="+mn-lt"/>
          <a:ea typeface="ＭＳ Ｐゴシック" pitchFamily="-65" charset="-128"/>
        </a:defRPr>
      </a:lvl6pPr>
      <a:lvl7pPr marL="3837022" indent="-326555" algn="l" rtl="0" eaLnBrk="0" fontAlgn="base" hangingPunct="0">
        <a:spcBef>
          <a:spcPct val="20000"/>
        </a:spcBef>
        <a:spcAft>
          <a:spcPct val="0"/>
        </a:spcAft>
        <a:buChar char="»"/>
        <a:defRPr b="1">
          <a:solidFill>
            <a:srgbClr val="82151A"/>
          </a:solidFill>
          <a:latin typeface="+mn-lt"/>
          <a:ea typeface="ＭＳ Ｐゴシック" pitchFamily="-65" charset="-128"/>
        </a:defRPr>
      </a:lvl7pPr>
      <a:lvl8pPr marL="4490133" indent="-326555" algn="l" rtl="0" eaLnBrk="0" fontAlgn="base" hangingPunct="0">
        <a:spcBef>
          <a:spcPct val="20000"/>
        </a:spcBef>
        <a:spcAft>
          <a:spcPct val="0"/>
        </a:spcAft>
        <a:buChar char="»"/>
        <a:defRPr b="1">
          <a:solidFill>
            <a:srgbClr val="82151A"/>
          </a:solidFill>
          <a:latin typeface="+mn-lt"/>
          <a:ea typeface="ＭＳ Ｐゴシック" pitchFamily="-65" charset="-128"/>
        </a:defRPr>
      </a:lvl8pPr>
      <a:lvl9pPr marL="5143243" indent="-326555" algn="l" rtl="0" eaLnBrk="0" fontAlgn="base" hangingPunct="0">
        <a:spcBef>
          <a:spcPct val="20000"/>
        </a:spcBef>
        <a:spcAft>
          <a:spcPct val="0"/>
        </a:spcAft>
        <a:buChar char="»"/>
        <a:defRPr b="1">
          <a:solidFill>
            <a:srgbClr val="82151A"/>
          </a:solidFill>
          <a:latin typeface="+mn-lt"/>
          <a:ea typeface="ＭＳ Ｐゴシック" pitchFamily="-65" charset="-128"/>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jp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1752600" y="685800"/>
            <a:ext cx="107442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C00000"/>
                </a:solidFill>
              </a:rPr>
              <a:t>The Community Geodetic Model (CGM) Workshop</a:t>
            </a:r>
            <a:endParaRPr lang="en-US" sz="3600" dirty="0">
              <a:solidFill>
                <a:srgbClr val="C00000"/>
              </a:solidFill>
            </a:endParaRPr>
          </a:p>
        </p:txBody>
      </p:sp>
      <p:sp>
        <p:nvSpPr>
          <p:cNvPr id="7" name="TextBox 6"/>
          <p:cNvSpPr txBox="1"/>
          <p:nvPr/>
        </p:nvSpPr>
        <p:spPr>
          <a:xfrm>
            <a:off x="1828800" y="1676400"/>
            <a:ext cx="10820400" cy="2323713"/>
          </a:xfrm>
          <a:prstGeom prst="rect">
            <a:avLst/>
          </a:prstGeom>
          <a:noFill/>
        </p:spPr>
        <p:txBody>
          <a:bodyPr wrap="square" rtlCol="0">
            <a:spAutoFit/>
          </a:bodyPr>
          <a:lstStyle/>
          <a:p>
            <a:pPr>
              <a:spcAft>
                <a:spcPts val="600"/>
              </a:spcAft>
            </a:pPr>
            <a:r>
              <a:rPr lang="en-US" b="1" dirty="0" smtClean="0">
                <a:solidFill>
                  <a:schemeClr val="tx1"/>
                </a:solidFill>
              </a:rPr>
              <a:t>September 6, 2014, 10:00AM – 6:00 PM, Palm Springs Hilton</a:t>
            </a:r>
          </a:p>
          <a:p>
            <a:pPr>
              <a:spcAft>
                <a:spcPts val="600"/>
              </a:spcAft>
            </a:pPr>
            <a:endParaRPr lang="en-US" b="1" dirty="0" smtClean="0">
              <a:solidFill>
                <a:schemeClr val="tx1"/>
              </a:solidFill>
            </a:endParaRPr>
          </a:p>
          <a:p>
            <a:pPr>
              <a:spcAft>
                <a:spcPts val="600"/>
              </a:spcAft>
            </a:pPr>
            <a:r>
              <a:rPr lang="en-US" dirty="0" smtClean="0">
                <a:solidFill>
                  <a:schemeClr val="tx1"/>
                </a:solidFill>
              </a:rPr>
              <a:t>Jessica Murray, </a:t>
            </a:r>
            <a:r>
              <a:rPr lang="en-US" i="1" dirty="0" smtClean="0">
                <a:solidFill>
                  <a:schemeClr val="tx1"/>
                </a:solidFill>
              </a:rPr>
              <a:t>U.S. Geological Survey</a:t>
            </a:r>
          </a:p>
          <a:p>
            <a:pPr>
              <a:spcAft>
                <a:spcPts val="600"/>
              </a:spcAft>
            </a:pPr>
            <a:r>
              <a:rPr lang="en-US" dirty="0" smtClean="0">
                <a:solidFill>
                  <a:schemeClr val="tx1"/>
                </a:solidFill>
              </a:rPr>
              <a:t>Rowena Lohman, </a:t>
            </a:r>
            <a:r>
              <a:rPr lang="en-US" i="1" dirty="0" smtClean="0">
                <a:solidFill>
                  <a:schemeClr val="tx1"/>
                </a:solidFill>
              </a:rPr>
              <a:t>Cornell University</a:t>
            </a:r>
          </a:p>
          <a:p>
            <a:pPr>
              <a:spcAft>
                <a:spcPts val="600"/>
              </a:spcAft>
            </a:pPr>
            <a:r>
              <a:rPr lang="en-US" dirty="0" smtClean="0">
                <a:solidFill>
                  <a:schemeClr val="tx1"/>
                </a:solidFill>
              </a:rPr>
              <a:t>David Sandwell, </a:t>
            </a:r>
            <a:r>
              <a:rPr lang="en-US" i="1" dirty="0" smtClean="0">
                <a:solidFill>
                  <a:schemeClr val="tx1"/>
                </a:solidFill>
              </a:rPr>
              <a:t>Scripps Institute of Oceanography</a:t>
            </a:r>
          </a:p>
          <a:p>
            <a:pPr>
              <a:spcAft>
                <a:spcPts val="600"/>
              </a:spcAft>
            </a:pPr>
            <a:endParaRPr lang="en-US" dirty="0">
              <a:solidFill>
                <a:schemeClr val="tx1"/>
              </a:solidFill>
            </a:endParaRPr>
          </a:p>
        </p:txBody>
      </p:sp>
      <p:sp>
        <p:nvSpPr>
          <p:cNvPr id="8" name="TextBox 7"/>
          <p:cNvSpPr txBox="1"/>
          <p:nvPr/>
        </p:nvSpPr>
        <p:spPr>
          <a:xfrm>
            <a:off x="12192000" y="7620000"/>
            <a:ext cx="2238012" cy="400110"/>
          </a:xfrm>
          <a:prstGeom prst="rect">
            <a:avLst/>
          </a:prstGeom>
          <a:noFill/>
        </p:spPr>
        <p:txBody>
          <a:bodyPr wrap="none" rtlCol="0">
            <a:spAutoFit/>
          </a:bodyPr>
          <a:lstStyle/>
          <a:p>
            <a:r>
              <a:rPr lang="en-US" dirty="0">
                <a:solidFill>
                  <a:schemeClr val="tx1"/>
                </a:solidFill>
              </a:rPr>
              <a:t>January  </a:t>
            </a:r>
            <a:r>
              <a:rPr lang="en-US" dirty="0" smtClean="0">
                <a:solidFill>
                  <a:schemeClr val="tx1"/>
                </a:solidFill>
              </a:rPr>
              <a:t>28, 2016</a:t>
            </a:r>
            <a:endParaRPr lang="en-US" dirty="0">
              <a:solidFill>
                <a:schemeClr val="tx1"/>
              </a:solidFill>
            </a:endParaRPr>
          </a:p>
        </p:txBody>
      </p:sp>
      <p:sp>
        <p:nvSpPr>
          <p:cNvPr id="5" name="TextBox 4"/>
          <p:cNvSpPr txBox="1"/>
          <p:nvPr/>
        </p:nvSpPr>
        <p:spPr>
          <a:xfrm>
            <a:off x="533400" y="4419600"/>
            <a:ext cx="7315200" cy="2708434"/>
          </a:xfrm>
          <a:prstGeom prst="rect">
            <a:avLst/>
          </a:prstGeom>
          <a:noFill/>
        </p:spPr>
        <p:txBody>
          <a:bodyPr wrap="square" rtlCol="0">
            <a:spAutoFit/>
          </a:bodyPr>
          <a:lstStyle/>
          <a:p>
            <a:pPr>
              <a:spcAft>
                <a:spcPts val="600"/>
              </a:spcAft>
            </a:pPr>
            <a:r>
              <a:rPr lang="en-US" b="1" dirty="0" smtClean="0">
                <a:solidFill>
                  <a:schemeClr val="tx1"/>
                </a:solidFill>
              </a:rPr>
              <a:t>GPS Working Group Topics:</a:t>
            </a:r>
          </a:p>
          <a:p>
            <a:pPr marL="457200" indent="-457200">
              <a:spcAft>
                <a:spcPts val="600"/>
              </a:spcAft>
              <a:buAutoNum type="arabicParenR"/>
            </a:pPr>
            <a:r>
              <a:rPr lang="en-US" dirty="0" smtClean="0">
                <a:solidFill>
                  <a:schemeClr val="tx1"/>
                </a:solidFill>
              </a:rPr>
              <a:t>campaign data compilation and reprocessing</a:t>
            </a:r>
          </a:p>
          <a:p>
            <a:pPr marL="457200" indent="-457200">
              <a:spcAft>
                <a:spcPts val="600"/>
              </a:spcAft>
              <a:buAutoNum type="arabicParenR"/>
            </a:pPr>
            <a:r>
              <a:rPr lang="en-US" dirty="0" smtClean="0">
                <a:solidFill>
                  <a:schemeClr val="tx1"/>
                </a:solidFill>
              </a:rPr>
              <a:t>comparison of CGPS time series solutions from 5 centers</a:t>
            </a:r>
          </a:p>
          <a:p>
            <a:pPr marL="457200" indent="-457200">
              <a:spcAft>
                <a:spcPts val="600"/>
              </a:spcAft>
              <a:buAutoNum type="arabicParenR"/>
            </a:pPr>
            <a:r>
              <a:rPr lang="en-US" dirty="0" smtClean="0">
                <a:solidFill>
                  <a:schemeClr val="tx1"/>
                </a:solidFill>
              </a:rPr>
              <a:t>approaches for combining solutions at the time series level</a:t>
            </a:r>
          </a:p>
          <a:p>
            <a:pPr marL="457200" indent="-457200">
              <a:spcAft>
                <a:spcPts val="600"/>
              </a:spcAft>
              <a:buAutoNum type="arabicParenR"/>
            </a:pPr>
            <a:r>
              <a:rPr lang="en-US" dirty="0" smtClean="0">
                <a:solidFill>
                  <a:schemeClr val="tx1"/>
                </a:solidFill>
              </a:rPr>
              <a:t>next steps</a:t>
            </a:r>
          </a:p>
          <a:p>
            <a:pPr>
              <a:spcAft>
                <a:spcPts val="600"/>
              </a:spcAft>
            </a:pPr>
            <a:endParaRPr lang="en-US" b="1" dirty="0" smtClean="0">
              <a:solidFill>
                <a:schemeClr val="tx1"/>
              </a:solidFill>
            </a:endParaRPr>
          </a:p>
          <a:p>
            <a:pPr>
              <a:spcAft>
                <a:spcPts val="600"/>
              </a:spcAft>
            </a:pPr>
            <a:endParaRPr lang="en-US" dirty="0">
              <a:solidFill>
                <a:schemeClr val="tx1"/>
              </a:solidFill>
            </a:endParaRPr>
          </a:p>
        </p:txBody>
      </p:sp>
      <p:sp>
        <p:nvSpPr>
          <p:cNvPr id="6" name="TextBox 5"/>
          <p:cNvSpPr txBox="1"/>
          <p:nvPr/>
        </p:nvSpPr>
        <p:spPr>
          <a:xfrm>
            <a:off x="7924800" y="4572000"/>
            <a:ext cx="6400800" cy="2708434"/>
          </a:xfrm>
          <a:prstGeom prst="rect">
            <a:avLst/>
          </a:prstGeom>
          <a:noFill/>
        </p:spPr>
        <p:txBody>
          <a:bodyPr wrap="square" rtlCol="0">
            <a:spAutoFit/>
          </a:bodyPr>
          <a:lstStyle/>
          <a:p>
            <a:pPr>
              <a:spcAft>
                <a:spcPts val="600"/>
              </a:spcAft>
            </a:pPr>
            <a:r>
              <a:rPr lang="en-US" b="1" dirty="0" err="1" smtClean="0">
                <a:solidFill>
                  <a:schemeClr val="tx1"/>
                </a:solidFill>
              </a:rPr>
              <a:t>InSAR</a:t>
            </a:r>
            <a:r>
              <a:rPr lang="en-US" b="1" dirty="0" smtClean="0">
                <a:solidFill>
                  <a:schemeClr val="tx1"/>
                </a:solidFill>
              </a:rPr>
              <a:t> Working Group</a:t>
            </a:r>
          </a:p>
          <a:p>
            <a:pPr marL="457200" indent="-457200">
              <a:spcAft>
                <a:spcPts val="600"/>
              </a:spcAft>
              <a:buAutoNum type="arabicParenR"/>
            </a:pPr>
            <a:r>
              <a:rPr lang="en-US" dirty="0" smtClean="0">
                <a:solidFill>
                  <a:schemeClr val="tx1"/>
                </a:solidFill>
              </a:rPr>
              <a:t>standard data set used in </a:t>
            </a:r>
            <a:r>
              <a:rPr lang="en-US" dirty="0" err="1" smtClean="0">
                <a:solidFill>
                  <a:schemeClr val="tx1"/>
                </a:solidFill>
              </a:rPr>
              <a:t>InSAR</a:t>
            </a:r>
            <a:r>
              <a:rPr lang="en-US" dirty="0" smtClean="0">
                <a:solidFill>
                  <a:schemeClr val="tx1"/>
                </a:solidFill>
              </a:rPr>
              <a:t> exercise</a:t>
            </a:r>
          </a:p>
          <a:p>
            <a:pPr marL="457200" indent="-457200">
              <a:spcAft>
                <a:spcPts val="600"/>
              </a:spcAft>
              <a:buAutoNum type="arabicParenR"/>
            </a:pPr>
            <a:r>
              <a:rPr lang="en-US" dirty="0" smtClean="0">
                <a:solidFill>
                  <a:schemeClr val="tx1"/>
                </a:solidFill>
              </a:rPr>
              <a:t>individual approaches to </a:t>
            </a:r>
            <a:r>
              <a:rPr lang="en-US" dirty="0" err="1" smtClean="0">
                <a:solidFill>
                  <a:schemeClr val="tx1"/>
                </a:solidFill>
              </a:rPr>
              <a:t>InSAR</a:t>
            </a:r>
            <a:r>
              <a:rPr lang="en-US" dirty="0" smtClean="0">
                <a:solidFill>
                  <a:schemeClr val="tx1"/>
                </a:solidFill>
              </a:rPr>
              <a:t> time series</a:t>
            </a:r>
          </a:p>
          <a:p>
            <a:pPr marL="457200" indent="-457200">
              <a:spcAft>
                <a:spcPts val="600"/>
              </a:spcAft>
              <a:buAutoNum type="arabicParenR"/>
            </a:pPr>
            <a:r>
              <a:rPr lang="en-US" dirty="0" smtClean="0">
                <a:solidFill>
                  <a:schemeClr val="tx1"/>
                </a:solidFill>
              </a:rPr>
              <a:t>comparison of results</a:t>
            </a:r>
          </a:p>
          <a:p>
            <a:pPr marL="457200" indent="-457200">
              <a:spcAft>
                <a:spcPts val="600"/>
              </a:spcAft>
              <a:buAutoNum type="arabicParenR"/>
            </a:pPr>
            <a:r>
              <a:rPr lang="en-US" dirty="0" smtClean="0">
                <a:solidFill>
                  <a:schemeClr val="tx1"/>
                </a:solidFill>
              </a:rPr>
              <a:t>best practices for </a:t>
            </a:r>
            <a:r>
              <a:rPr lang="en-US" dirty="0" err="1" smtClean="0">
                <a:solidFill>
                  <a:schemeClr val="tx1"/>
                </a:solidFill>
              </a:rPr>
              <a:t>InSAR</a:t>
            </a:r>
            <a:r>
              <a:rPr lang="en-US" dirty="0" smtClean="0">
                <a:solidFill>
                  <a:schemeClr val="tx1"/>
                </a:solidFill>
              </a:rPr>
              <a:t> time series</a:t>
            </a:r>
          </a:p>
          <a:p>
            <a:pPr>
              <a:spcAft>
                <a:spcPts val="600"/>
              </a:spcAft>
            </a:pPr>
            <a:endParaRPr lang="en-US" b="1" dirty="0" smtClean="0">
              <a:solidFill>
                <a:schemeClr val="tx1"/>
              </a:solidFill>
            </a:endParaRPr>
          </a:p>
          <a:p>
            <a:pPr>
              <a:spcAft>
                <a:spcPts val="600"/>
              </a:spcAft>
            </a:pPr>
            <a:endParaRPr lang="en-US" dirty="0">
              <a:solidFill>
                <a:schemeClr val="tx1"/>
              </a:solidFill>
            </a:endParaRPr>
          </a:p>
        </p:txBody>
      </p:sp>
    </p:spTree>
    <p:extLst>
      <p:ext uri="{BB962C8B-B14F-4D97-AF65-F5344CB8AC3E}">
        <p14:creationId xmlns:p14="http://schemas.microsoft.com/office/powerpoint/2010/main" val="32209822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1752600" y="685800"/>
            <a:ext cx="107442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smtClean="0">
                <a:solidFill>
                  <a:srgbClr val="C00000"/>
                </a:solidFill>
              </a:rPr>
              <a:t>InSAR</a:t>
            </a:r>
            <a:r>
              <a:rPr lang="en-US" sz="3600" dirty="0" smtClean="0">
                <a:solidFill>
                  <a:srgbClr val="C00000"/>
                </a:solidFill>
              </a:rPr>
              <a:t> (CGM) Best Practices</a:t>
            </a:r>
            <a:endParaRPr lang="en-US" sz="3600" dirty="0">
              <a:solidFill>
                <a:srgbClr val="C00000"/>
              </a:solidFill>
            </a:endParaRPr>
          </a:p>
        </p:txBody>
      </p:sp>
      <p:sp>
        <p:nvSpPr>
          <p:cNvPr id="5" name="TextBox 4"/>
          <p:cNvSpPr txBox="1"/>
          <p:nvPr/>
        </p:nvSpPr>
        <p:spPr>
          <a:xfrm>
            <a:off x="838200" y="1402913"/>
            <a:ext cx="13487400" cy="6217087"/>
          </a:xfrm>
          <a:prstGeom prst="rect">
            <a:avLst/>
          </a:prstGeom>
          <a:noFill/>
        </p:spPr>
        <p:txBody>
          <a:bodyPr wrap="square" rtlCol="0">
            <a:spAutoFit/>
          </a:bodyPr>
          <a:lstStyle/>
          <a:p>
            <a:pPr marL="342900" indent="-342900">
              <a:buAutoNum type="arabicParenR"/>
            </a:pPr>
            <a:r>
              <a:rPr lang="en-US" dirty="0" smtClean="0">
                <a:solidFill>
                  <a:schemeClr val="tx1"/>
                </a:solidFill>
              </a:rPr>
              <a:t>Is </a:t>
            </a:r>
            <a:r>
              <a:rPr lang="en-US" dirty="0">
                <a:solidFill>
                  <a:schemeClr val="tx1"/>
                </a:solidFill>
              </a:rPr>
              <a:t>the LOD correction important?  Do other satellites have a similar drift problem</a:t>
            </a:r>
            <a:r>
              <a:rPr lang="en-US" dirty="0" smtClean="0">
                <a:solidFill>
                  <a:schemeClr val="tx1"/>
                </a:solidFill>
              </a:rPr>
              <a:t>?  </a:t>
            </a:r>
          </a:p>
          <a:p>
            <a:r>
              <a:rPr lang="en-US" dirty="0">
                <a:solidFill>
                  <a:schemeClr val="tx1"/>
                </a:solidFill>
              </a:rPr>
              <a:t>	</a:t>
            </a:r>
            <a:r>
              <a:rPr lang="en-US" b="1" dirty="0" smtClean="0">
                <a:solidFill>
                  <a:srgbClr val="FF0000"/>
                </a:solidFill>
              </a:rPr>
              <a:t>YES</a:t>
            </a:r>
          </a:p>
          <a:p>
            <a:endParaRPr lang="en-US" dirty="0">
              <a:solidFill>
                <a:schemeClr val="tx1"/>
              </a:solidFill>
            </a:endParaRPr>
          </a:p>
          <a:p>
            <a:r>
              <a:rPr lang="en-US" dirty="0">
                <a:solidFill>
                  <a:schemeClr val="tx1"/>
                </a:solidFill>
              </a:rPr>
              <a:t>2) What is the maximum baseline for this type of analysis (250 to 400 m)</a:t>
            </a:r>
            <a:r>
              <a:rPr lang="en-US" dirty="0" smtClean="0">
                <a:solidFill>
                  <a:schemeClr val="tx1"/>
                </a:solidFill>
              </a:rPr>
              <a:t>?</a:t>
            </a:r>
          </a:p>
          <a:p>
            <a:r>
              <a:rPr lang="en-US" dirty="0">
                <a:solidFill>
                  <a:schemeClr val="tx1"/>
                </a:solidFill>
              </a:rPr>
              <a:t>	</a:t>
            </a:r>
            <a:r>
              <a:rPr lang="en-US" b="1" dirty="0" smtClean="0">
                <a:solidFill>
                  <a:srgbClr val="FF0000"/>
                </a:solidFill>
              </a:rPr>
              <a:t>~300 m</a:t>
            </a:r>
            <a:endParaRPr lang="en-US" b="1" dirty="0">
              <a:solidFill>
                <a:srgbClr val="FF0000"/>
              </a:solidFill>
            </a:endParaRPr>
          </a:p>
          <a:p>
            <a:endParaRPr lang="en-US" dirty="0">
              <a:solidFill>
                <a:schemeClr val="tx1"/>
              </a:solidFill>
            </a:endParaRPr>
          </a:p>
          <a:p>
            <a:r>
              <a:rPr lang="en-US" dirty="0">
                <a:solidFill>
                  <a:schemeClr val="tx1"/>
                </a:solidFill>
              </a:rPr>
              <a:t>3) Does everyone do phase unwrapping prior to time series analysis</a:t>
            </a:r>
            <a:r>
              <a:rPr lang="en-US" dirty="0" smtClean="0">
                <a:solidFill>
                  <a:schemeClr val="tx1"/>
                </a:solidFill>
              </a:rPr>
              <a:t>?</a:t>
            </a:r>
          </a:p>
          <a:p>
            <a:r>
              <a:rPr lang="en-US" dirty="0">
                <a:solidFill>
                  <a:schemeClr val="tx1"/>
                </a:solidFill>
              </a:rPr>
              <a:t>	</a:t>
            </a:r>
            <a:r>
              <a:rPr lang="en-US" b="1" dirty="0" smtClean="0">
                <a:solidFill>
                  <a:srgbClr val="FF0000"/>
                </a:solidFill>
              </a:rPr>
              <a:t>YES</a:t>
            </a:r>
            <a:endParaRPr lang="en-US" b="1" dirty="0">
              <a:solidFill>
                <a:srgbClr val="FF0000"/>
              </a:solidFill>
            </a:endParaRPr>
          </a:p>
          <a:p>
            <a:endParaRPr lang="en-US" dirty="0">
              <a:solidFill>
                <a:schemeClr val="tx1"/>
              </a:solidFill>
            </a:endParaRPr>
          </a:p>
          <a:p>
            <a:r>
              <a:rPr lang="en-US" dirty="0">
                <a:solidFill>
                  <a:schemeClr val="tx1"/>
                </a:solidFill>
              </a:rPr>
              <a:t>4) At what point in the processing does one move from radar to geographic coordinates?</a:t>
            </a:r>
          </a:p>
          <a:p>
            <a:r>
              <a:rPr lang="en-US" dirty="0" smtClean="0">
                <a:solidFill>
                  <a:schemeClr val="tx1"/>
                </a:solidFill>
              </a:rPr>
              <a:t>	</a:t>
            </a:r>
            <a:r>
              <a:rPr lang="en-US" b="1" dirty="0" smtClean="0">
                <a:solidFill>
                  <a:srgbClr val="FF0000"/>
                </a:solidFill>
              </a:rPr>
              <a:t>Most </a:t>
            </a:r>
            <a:r>
              <a:rPr lang="en-US" b="1" dirty="0">
                <a:solidFill>
                  <a:srgbClr val="FF0000"/>
                </a:solidFill>
              </a:rPr>
              <a:t>did the SBAS analysis in radar </a:t>
            </a:r>
            <a:r>
              <a:rPr lang="en-US" b="1" dirty="0" smtClean="0">
                <a:solidFill>
                  <a:srgbClr val="FF0000"/>
                </a:solidFill>
              </a:rPr>
              <a:t>but some in geographic.</a:t>
            </a:r>
            <a:endParaRPr lang="en-US" b="1" dirty="0" smtClean="0">
              <a:solidFill>
                <a:srgbClr val="FF0000"/>
              </a:solidFill>
            </a:endParaRPr>
          </a:p>
          <a:p>
            <a:endParaRPr lang="en-US" dirty="0">
              <a:solidFill>
                <a:schemeClr val="tx1"/>
              </a:solidFill>
            </a:endParaRPr>
          </a:p>
          <a:p>
            <a:r>
              <a:rPr lang="en-US" dirty="0">
                <a:solidFill>
                  <a:schemeClr val="tx1"/>
                </a:solidFill>
              </a:rPr>
              <a:t>5) Do the atmospheric models (e.g. ECMWF) improve the accuracy of the time series?  How much?  Under what circumstances?</a:t>
            </a:r>
          </a:p>
          <a:p>
            <a:r>
              <a:rPr lang="en-US" dirty="0" smtClean="0">
                <a:solidFill>
                  <a:schemeClr val="tx1"/>
                </a:solidFill>
              </a:rPr>
              <a:t>	</a:t>
            </a:r>
            <a:r>
              <a:rPr lang="en-US" b="1" dirty="0" smtClean="0">
                <a:solidFill>
                  <a:srgbClr val="FF0000"/>
                </a:solidFill>
              </a:rPr>
              <a:t>Most </a:t>
            </a:r>
            <a:r>
              <a:rPr lang="en-US" b="1" dirty="0">
                <a:solidFill>
                  <a:srgbClr val="FF0000"/>
                </a:solidFill>
              </a:rPr>
              <a:t>of the participants found that the ECMWF models made no improvement in their </a:t>
            </a:r>
            <a:r>
              <a:rPr lang="en-US" b="1" dirty="0" smtClean="0">
                <a:solidFill>
                  <a:srgbClr val="FF0000"/>
                </a:solidFill>
              </a:rPr>
              <a:t>analysis.  Models have low spatial resolution ~10 km.</a:t>
            </a:r>
            <a:endParaRPr lang="en-US" b="1" dirty="0">
              <a:solidFill>
                <a:srgbClr val="FF0000"/>
              </a:solidFill>
            </a:endParaRPr>
          </a:p>
          <a:p>
            <a:endParaRPr lang="en-US" dirty="0">
              <a:solidFill>
                <a:schemeClr val="tx1"/>
              </a:solidFill>
            </a:endParaRPr>
          </a:p>
          <a:p>
            <a:r>
              <a:rPr lang="en-US" dirty="0">
                <a:solidFill>
                  <a:schemeClr val="tx1"/>
                </a:solidFill>
              </a:rPr>
              <a:t>6) Is SBAS the best approach?  What about temporal templates?</a:t>
            </a:r>
          </a:p>
          <a:p>
            <a:r>
              <a:rPr lang="en-US" dirty="0" smtClean="0">
                <a:solidFill>
                  <a:schemeClr val="tx1"/>
                </a:solidFill>
              </a:rPr>
              <a:t>	</a:t>
            </a:r>
            <a:r>
              <a:rPr lang="en-US" b="1" dirty="0" smtClean="0">
                <a:solidFill>
                  <a:srgbClr val="FF0000"/>
                </a:solidFill>
              </a:rPr>
              <a:t>All </a:t>
            </a:r>
            <a:r>
              <a:rPr lang="en-US" b="1" dirty="0">
                <a:solidFill>
                  <a:srgbClr val="FF0000"/>
                </a:solidFill>
              </a:rPr>
              <a:t>participants used </a:t>
            </a:r>
            <a:r>
              <a:rPr lang="en-US" b="1" dirty="0" smtClean="0">
                <a:solidFill>
                  <a:srgbClr val="FF0000"/>
                </a:solidFill>
              </a:rPr>
              <a:t>SBAS.</a:t>
            </a:r>
          </a:p>
          <a:p>
            <a:endParaRPr lang="en-US" sz="1800" dirty="0">
              <a:solidFill>
                <a:schemeClr val="tx1"/>
              </a:solidFill>
            </a:endParaRPr>
          </a:p>
        </p:txBody>
      </p:sp>
    </p:spTree>
    <p:extLst>
      <p:ext uri="{BB962C8B-B14F-4D97-AF65-F5344CB8AC3E}">
        <p14:creationId xmlns:p14="http://schemas.microsoft.com/office/powerpoint/2010/main" val="190714271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1752600" y="685800"/>
            <a:ext cx="107442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smtClean="0">
                <a:solidFill>
                  <a:srgbClr val="C00000"/>
                </a:solidFill>
              </a:rPr>
              <a:t>InSAR</a:t>
            </a:r>
            <a:r>
              <a:rPr lang="en-US" sz="3600" dirty="0" smtClean="0">
                <a:solidFill>
                  <a:srgbClr val="C00000"/>
                </a:solidFill>
              </a:rPr>
              <a:t> (CGM) Best Practices</a:t>
            </a:r>
            <a:endParaRPr lang="en-US" sz="3600" dirty="0">
              <a:solidFill>
                <a:srgbClr val="C00000"/>
              </a:solidFill>
            </a:endParaRPr>
          </a:p>
        </p:txBody>
      </p:sp>
      <p:sp>
        <p:nvSpPr>
          <p:cNvPr id="5" name="TextBox 4"/>
          <p:cNvSpPr txBox="1"/>
          <p:nvPr/>
        </p:nvSpPr>
        <p:spPr>
          <a:xfrm>
            <a:off x="685800" y="1524000"/>
            <a:ext cx="13487400" cy="4985980"/>
          </a:xfrm>
          <a:prstGeom prst="rect">
            <a:avLst/>
          </a:prstGeom>
          <a:noFill/>
        </p:spPr>
        <p:txBody>
          <a:bodyPr wrap="square" rtlCol="0">
            <a:spAutoFit/>
          </a:bodyPr>
          <a:lstStyle/>
          <a:p>
            <a:r>
              <a:rPr lang="en-US" dirty="0" smtClean="0">
                <a:solidFill>
                  <a:schemeClr val="tx1"/>
                </a:solidFill>
              </a:rPr>
              <a:t>7</a:t>
            </a:r>
            <a:r>
              <a:rPr lang="en-US" dirty="0">
                <a:solidFill>
                  <a:schemeClr val="tx1"/>
                </a:solidFill>
              </a:rPr>
              <a:t>) What is the long-wavelength (i.e. &gt;100km) error in an </a:t>
            </a:r>
            <a:r>
              <a:rPr lang="en-US" dirty="0" err="1">
                <a:solidFill>
                  <a:schemeClr val="tx1"/>
                </a:solidFill>
              </a:rPr>
              <a:t>InSAR</a:t>
            </a:r>
            <a:r>
              <a:rPr lang="en-US" dirty="0">
                <a:solidFill>
                  <a:schemeClr val="tx1"/>
                </a:solidFill>
              </a:rPr>
              <a:t> only average velocity model?  </a:t>
            </a:r>
          </a:p>
          <a:p>
            <a:r>
              <a:rPr lang="en-US" b="1" dirty="0" smtClean="0">
                <a:solidFill>
                  <a:srgbClr val="FF0000"/>
                </a:solidFill>
              </a:rPr>
              <a:t>Many </a:t>
            </a:r>
            <a:r>
              <a:rPr lang="en-US" b="1" dirty="0">
                <a:solidFill>
                  <a:srgbClr val="FF0000"/>
                </a:solidFill>
              </a:rPr>
              <a:t>different methods were used to recover the long-wavelength </a:t>
            </a:r>
            <a:r>
              <a:rPr lang="en-US" b="1" dirty="0" smtClean="0">
                <a:solidFill>
                  <a:srgbClr val="FF0000"/>
                </a:solidFill>
              </a:rPr>
              <a:t>signal.</a:t>
            </a:r>
          </a:p>
          <a:p>
            <a:endParaRPr lang="en-US" dirty="0">
              <a:solidFill>
                <a:schemeClr val="tx1"/>
              </a:solidFill>
            </a:endParaRPr>
          </a:p>
          <a:p>
            <a:r>
              <a:rPr lang="en-US" dirty="0">
                <a:solidFill>
                  <a:schemeClr val="tx1"/>
                </a:solidFill>
              </a:rPr>
              <a:t>8) If GPS data (or a GPS-based model) are available, what is the best crossover length scale for combining the two data sets?</a:t>
            </a:r>
          </a:p>
          <a:p>
            <a:r>
              <a:rPr lang="en-US" b="1" dirty="0">
                <a:solidFill>
                  <a:srgbClr val="FF0000"/>
                </a:solidFill>
              </a:rPr>
              <a:t>This depends on the ultimate accuracy of the desired time-dependent velocity model.  </a:t>
            </a:r>
            <a:r>
              <a:rPr lang="en-US" b="1" dirty="0" smtClean="0">
                <a:solidFill>
                  <a:srgbClr val="FF0000"/>
                </a:solidFill>
              </a:rPr>
              <a:t>The </a:t>
            </a:r>
            <a:r>
              <a:rPr lang="en-US" b="1" dirty="0">
                <a:solidFill>
                  <a:srgbClr val="FF0000"/>
                </a:solidFill>
              </a:rPr>
              <a:t>optimal combination method continues to be an active area of research.</a:t>
            </a:r>
          </a:p>
          <a:p>
            <a:endParaRPr lang="en-US" b="1" dirty="0">
              <a:solidFill>
                <a:srgbClr val="FF0000"/>
              </a:solidFill>
            </a:endParaRPr>
          </a:p>
          <a:p>
            <a:r>
              <a:rPr lang="en-US" dirty="0">
                <a:solidFill>
                  <a:schemeClr val="tx1"/>
                </a:solidFill>
              </a:rPr>
              <a:t>9) What is the optimal length scale (~600 m?) for smoothing the </a:t>
            </a:r>
            <a:r>
              <a:rPr lang="en-US" dirty="0" err="1">
                <a:solidFill>
                  <a:schemeClr val="tx1"/>
                </a:solidFill>
              </a:rPr>
              <a:t>InSAR</a:t>
            </a:r>
            <a:r>
              <a:rPr lang="en-US" dirty="0">
                <a:solidFill>
                  <a:schemeClr val="tx1"/>
                </a:solidFill>
              </a:rPr>
              <a:t> velocity or time series model to compare with GPS point time series?</a:t>
            </a:r>
          </a:p>
          <a:p>
            <a:r>
              <a:rPr lang="en-US" b="1" dirty="0">
                <a:solidFill>
                  <a:srgbClr val="FF0000"/>
                </a:solidFill>
              </a:rPr>
              <a:t>The main issue in answering this question is that resolution means different things to different </a:t>
            </a:r>
            <a:r>
              <a:rPr lang="en-US" b="1" dirty="0" smtClean="0">
                <a:solidFill>
                  <a:srgbClr val="FF0000"/>
                </a:solidFill>
              </a:rPr>
              <a:t>people. The </a:t>
            </a:r>
            <a:r>
              <a:rPr lang="en-US" b="1" dirty="0">
                <a:solidFill>
                  <a:srgbClr val="FF0000"/>
                </a:solidFill>
              </a:rPr>
              <a:t>approaches that generated the best fit to GPS data used smoothing over ½ wavelength of ~500 m or more.  A lesser amount of smoothing is needed to recover the sharp signals associated with fault </a:t>
            </a:r>
            <a:r>
              <a:rPr lang="en-US" b="1" dirty="0" smtClean="0">
                <a:solidFill>
                  <a:srgbClr val="FF0000"/>
                </a:solidFill>
              </a:rPr>
              <a:t>creep.   </a:t>
            </a:r>
            <a:r>
              <a:rPr lang="en-US" b="1" dirty="0">
                <a:solidFill>
                  <a:srgbClr val="FF0000"/>
                </a:solidFill>
              </a:rPr>
              <a:t>A better question may involve the consideration of the “down-stream” users and the appropriate spatial resolution for their use, rather than the somewhat artificial construct of optimizing the fit to GPS.</a:t>
            </a:r>
          </a:p>
          <a:p>
            <a:endParaRPr lang="en-US" sz="1800" dirty="0">
              <a:solidFill>
                <a:schemeClr val="tx1"/>
              </a:solidFill>
            </a:endParaRPr>
          </a:p>
        </p:txBody>
      </p:sp>
    </p:spTree>
    <p:extLst>
      <p:ext uri="{BB962C8B-B14F-4D97-AF65-F5344CB8AC3E}">
        <p14:creationId xmlns:p14="http://schemas.microsoft.com/office/powerpoint/2010/main" val="16467751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1752600" y="685800"/>
            <a:ext cx="107442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smtClean="0">
                <a:solidFill>
                  <a:srgbClr val="C00000"/>
                </a:solidFill>
              </a:rPr>
              <a:t>InSAR</a:t>
            </a:r>
            <a:r>
              <a:rPr lang="en-US" sz="3600" dirty="0" smtClean="0">
                <a:solidFill>
                  <a:srgbClr val="C00000"/>
                </a:solidFill>
              </a:rPr>
              <a:t> (CGM) Best Practices</a:t>
            </a:r>
            <a:endParaRPr lang="en-US" sz="3600" dirty="0">
              <a:solidFill>
                <a:srgbClr val="C00000"/>
              </a:solidFill>
            </a:endParaRPr>
          </a:p>
        </p:txBody>
      </p:sp>
      <p:sp>
        <p:nvSpPr>
          <p:cNvPr id="5" name="TextBox 4"/>
          <p:cNvSpPr txBox="1"/>
          <p:nvPr/>
        </p:nvSpPr>
        <p:spPr>
          <a:xfrm>
            <a:off x="685800" y="1524000"/>
            <a:ext cx="13487400" cy="5293757"/>
          </a:xfrm>
          <a:prstGeom prst="rect">
            <a:avLst/>
          </a:prstGeom>
          <a:noFill/>
        </p:spPr>
        <p:txBody>
          <a:bodyPr wrap="square" rtlCol="0">
            <a:spAutoFit/>
          </a:bodyPr>
          <a:lstStyle/>
          <a:p>
            <a:endParaRPr lang="en-US" sz="1800" dirty="0">
              <a:solidFill>
                <a:schemeClr val="tx1"/>
              </a:solidFill>
            </a:endParaRPr>
          </a:p>
          <a:p>
            <a:r>
              <a:rPr lang="en-US" dirty="0">
                <a:solidFill>
                  <a:schemeClr val="tx1"/>
                </a:solidFill>
              </a:rPr>
              <a:t>10) The </a:t>
            </a:r>
            <a:r>
              <a:rPr lang="en-US" dirty="0" err="1">
                <a:solidFill>
                  <a:schemeClr val="tx1"/>
                </a:solidFill>
              </a:rPr>
              <a:t>InSAR</a:t>
            </a:r>
            <a:r>
              <a:rPr lang="en-US" dirty="0">
                <a:solidFill>
                  <a:schemeClr val="tx1"/>
                </a:solidFill>
              </a:rPr>
              <a:t>/GPS comparisons are worse when the vertical GPS component is included?  Why?  Will this improve with refined GPS data?</a:t>
            </a:r>
          </a:p>
          <a:p>
            <a:r>
              <a:rPr lang="en-US" b="1" dirty="0">
                <a:solidFill>
                  <a:srgbClr val="FF0000"/>
                </a:solidFill>
              </a:rPr>
              <a:t>Including the vertical GPS component sometimes increases the LOS misfit with the </a:t>
            </a:r>
            <a:r>
              <a:rPr lang="en-US" b="1" dirty="0" err="1">
                <a:solidFill>
                  <a:srgbClr val="FF0000"/>
                </a:solidFill>
              </a:rPr>
              <a:t>InSAR</a:t>
            </a:r>
            <a:r>
              <a:rPr lang="en-US" b="1" dirty="0">
                <a:solidFill>
                  <a:srgbClr val="FF0000"/>
                </a:solidFill>
              </a:rPr>
              <a:t> although it seems to depend on the quality of the GPS and whether the </a:t>
            </a:r>
            <a:r>
              <a:rPr lang="en-US" b="1" dirty="0" err="1">
                <a:solidFill>
                  <a:srgbClr val="FF0000"/>
                </a:solidFill>
              </a:rPr>
              <a:t>postseismic</a:t>
            </a:r>
            <a:r>
              <a:rPr lang="en-US" b="1" dirty="0">
                <a:solidFill>
                  <a:srgbClr val="FF0000"/>
                </a:solidFill>
              </a:rPr>
              <a:t> signals were removed from the GPS.  The </a:t>
            </a:r>
            <a:r>
              <a:rPr lang="en-US" b="1" dirty="0" err="1">
                <a:solidFill>
                  <a:srgbClr val="FF0000"/>
                </a:solidFill>
              </a:rPr>
              <a:t>InSAR</a:t>
            </a:r>
            <a:r>
              <a:rPr lang="en-US" b="1" dirty="0">
                <a:solidFill>
                  <a:srgbClr val="FF0000"/>
                </a:solidFill>
              </a:rPr>
              <a:t> researchers don’t always understand the “corrections” that go into the large variety of GPS products.</a:t>
            </a:r>
          </a:p>
          <a:p>
            <a:endParaRPr lang="en-US" dirty="0">
              <a:solidFill>
                <a:schemeClr val="tx1"/>
              </a:solidFill>
            </a:endParaRPr>
          </a:p>
          <a:p>
            <a:r>
              <a:rPr lang="en-US" dirty="0">
                <a:solidFill>
                  <a:schemeClr val="tx1"/>
                </a:solidFill>
              </a:rPr>
              <a:t>11) What is the best temporal smoothing to use? Will the temporal smoothing effect the estimate of the secular velocity? Or should it? </a:t>
            </a:r>
          </a:p>
          <a:p>
            <a:r>
              <a:rPr lang="en-US" b="1" dirty="0">
                <a:solidFill>
                  <a:srgbClr val="FF0000"/>
                </a:solidFill>
              </a:rPr>
              <a:t>There was no consensus on this issue.  It depends on the type of temporal signal under investigation (e.g., secular, annual, atmospheric, or co-seismic).</a:t>
            </a:r>
          </a:p>
          <a:p>
            <a:endParaRPr lang="en-US" dirty="0">
              <a:solidFill>
                <a:schemeClr val="tx1"/>
              </a:solidFill>
            </a:endParaRPr>
          </a:p>
          <a:p>
            <a:r>
              <a:rPr lang="en-US" dirty="0">
                <a:solidFill>
                  <a:schemeClr val="tx1"/>
                </a:solidFill>
              </a:rPr>
              <a:t>12) Given the phase measurements contain three major components: deformation, topographic error, and atmospheric error? Can we quantify the percentage of each component in the phase data in terms of RMS reduction? </a:t>
            </a:r>
          </a:p>
          <a:p>
            <a:r>
              <a:rPr lang="en-US" b="1" dirty="0">
                <a:solidFill>
                  <a:srgbClr val="FF0000"/>
                </a:solidFill>
              </a:rPr>
              <a:t>The two participants who answered this question both said that the percentage of each component could be estimated especially when ground-truth GPS data are available.</a:t>
            </a:r>
          </a:p>
          <a:p>
            <a:endParaRPr lang="en-US" dirty="0"/>
          </a:p>
        </p:txBody>
      </p:sp>
    </p:spTree>
    <p:extLst>
      <p:ext uri="{BB962C8B-B14F-4D97-AF65-F5344CB8AC3E}">
        <p14:creationId xmlns:p14="http://schemas.microsoft.com/office/powerpoint/2010/main" val="42004976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4" name="Date Placeholder 3"/>
          <p:cNvSpPr>
            <a:spLocks noGrp="1"/>
          </p:cNvSpPr>
          <p:nvPr>
            <p:ph type="dt" sz="half" idx="11"/>
          </p:nvPr>
        </p:nvSpPr>
        <p:spPr/>
        <p:txBody>
          <a:bodyPr/>
          <a:lstStyle/>
          <a:p>
            <a:pPr>
              <a:defRPr/>
            </a:pPr>
            <a:fld id="{65116EE7-EC14-B147-9DEF-CB7F2118C699}" type="datetime1">
              <a:rPr lang="en-US" smtClean="0"/>
              <a:pPr>
                <a:defRPr/>
              </a:pPr>
              <a:t>1/27/16</a:t>
            </a:fld>
            <a:endParaRPr lang="en-US" dirty="0"/>
          </a:p>
        </p:txBody>
      </p:sp>
      <p:sp>
        <p:nvSpPr>
          <p:cNvPr id="5" name="Slide Number Placeholder 4"/>
          <p:cNvSpPr>
            <a:spLocks noGrp="1"/>
          </p:cNvSpPr>
          <p:nvPr>
            <p:ph type="sldNum" sz="quarter" idx="12"/>
          </p:nvPr>
        </p:nvSpPr>
        <p:spPr/>
        <p:txBody>
          <a:bodyPr/>
          <a:lstStyle/>
          <a:p>
            <a:pPr>
              <a:defRPr/>
            </a:pPr>
            <a:fld id="{B955782E-F2CB-A447-9E81-AD1992CAF83D}" type="slidenum">
              <a:rPr lang="en-US" smtClean="0"/>
              <a:pPr>
                <a:defRPr/>
              </a:pPr>
              <a:t>13</a:t>
            </a:fld>
            <a:endParaRPr lang="en-US" sz="1700" dirty="0"/>
          </a:p>
        </p:txBody>
      </p:sp>
    </p:spTree>
    <p:extLst>
      <p:ext uri="{BB962C8B-B14F-4D97-AF65-F5344CB8AC3E}">
        <p14:creationId xmlns:p14="http://schemas.microsoft.com/office/powerpoint/2010/main" val="4033829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1828800"/>
            <a:ext cx="12420600" cy="1477328"/>
          </a:xfrm>
          <a:prstGeom prst="rect">
            <a:avLst/>
          </a:prstGeom>
          <a:noFill/>
        </p:spPr>
        <p:txBody>
          <a:bodyPr wrap="square" rtlCol="0">
            <a:spAutoFit/>
          </a:bodyPr>
          <a:lstStyle/>
          <a:p>
            <a:pPr marL="342900" indent="-342900">
              <a:spcAft>
                <a:spcPts val="600"/>
              </a:spcAft>
              <a:buFont typeface="Arial" pitchFamily="34" charset="0"/>
              <a:buChar char="•"/>
            </a:pPr>
            <a:r>
              <a:rPr lang="en-US" dirty="0" smtClean="0">
                <a:solidFill>
                  <a:schemeClr val="tx1"/>
                </a:solidFill>
              </a:rPr>
              <a:t>InSAR time series analysis  techniques using small-baseline (SBAS).</a:t>
            </a:r>
          </a:p>
          <a:p>
            <a:pPr marL="342900" indent="-342900">
              <a:spcAft>
                <a:spcPts val="600"/>
              </a:spcAft>
              <a:buFont typeface="Arial" pitchFamily="34" charset="0"/>
              <a:buChar char="•"/>
            </a:pPr>
            <a:r>
              <a:rPr lang="en-US" dirty="0" smtClean="0">
                <a:solidFill>
                  <a:schemeClr val="tx1"/>
                </a:solidFill>
              </a:rPr>
              <a:t>Recovered time-varying motion agrees well with GPS under certain assumptions (e.g., temporal/spatial smoothness).</a:t>
            </a:r>
          </a:p>
          <a:p>
            <a:pPr marL="342900" indent="-342900">
              <a:spcAft>
                <a:spcPts val="600"/>
              </a:spcAft>
              <a:buFont typeface="Arial" pitchFamily="34" charset="0"/>
              <a:buChar char="•"/>
            </a:pPr>
            <a:r>
              <a:rPr lang="en-US" dirty="0" smtClean="0">
                <a:solidFill>
                  <a:schemeClr val="tx1"/>
                </a:solidFill>
              </a:rPr>
              <a:t>Accuracy: ~5-10 mm displacement, ~1-2 mm/yr rate</a:t>
            </a:r>
          </a:p>
        </p:txBody>
      </p:sp>
      <p:pic>
        <p:nvPicPr>
          <p:cNvPr id="9" name="Picture 8" descr="Lanari04_2004gl021294-op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505200"/>
            <a:ext cx="5098575" cy="44724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0215" y="3585917"/>
            <a:ext cx="4560390" cy="400110"/>
          </a:xfrm>
          <a:prstGeom prst="rect">
            <a:avLst/>
          </a:prstGeom>
          <a:solidFill>
            <a:schemeClr val="bg1"/>
          </a:solidFill>
        </p:spPr>
        <p:txBody>
          <a:bodyPr wrap="square" rtlCol="0">
            <a:spAutoFit/>
          </a:bodyPr>
          <a:lstStyle/>
          <a:p>
            <a:r>
              <a:rPr lang="en-US" sz="2000" b="1" dirty="0" smtClean="0">
                <a:solidFill>
                  <a:srgbClr val="000000"/>
                </a:solidFill>
              </a:rPr>
              <a:t>Example:</a:t>
            </a:r>
            <a:r>
              <a:rPr lang="en-US" sz="2000" dirty="0" smtClean="0">
                <a:solidFill>
                  <a:srgbClr val="000000"/>
                </a:solidFill>
              </a:rPr>
              <a:t> L.A. Basin aquifer effects</a:t>
            </a:r>
            <a:endParaRPr lang="en-US" sz="2000" dirty="0">
              <a:solidFill>
                <a:srgbClr val="000000"/>
              </a:solidFill>
            </a:endParaRPr>
          </a:p>
        </p:txBody>
      </p:sp>
      <p:sp>
        <p:nvSpPr>
          <p:cNvPr id="11" name="TextBox 10"/>
          <p:cNvSpPr txBox="1"/>
          <p:nvPr/>
        </p:nvSpPr>
        <p:spPr>
          <a:xfrm>
            <a:off x="3429000" y="7620000"/>
            <a:ext cx="2630540" cy="400110"/>
          </a:xfrm>
          <a:prstGeom prst="rect">
            <a:avLst/>
          </a:prstGeom>
          <a:solidFill>
            <a:schemeClr val="bg1"/>
          </a:solidFill>
        </p:spPr>
        <p:txBody>
          <a:bodyPr wrap="square" rtlCol="0">
            <a:spAutoFit/>
          </a:bodyPr>
          <a:lstStyle/>
          <a:p>
            <a:pPr algn="ctr"/>
            <a:r>
              <a:rPr lang="en-US" dirty="0" smtClean="0">
                <a:solidFill>
                  <a:srgbClr val="000000"/>
                </a:solidFill>
              </a:rPr>
              <a:t>Lanari et al. (2004)</a:t>
            </a:r>
            <a:endParaRPr lang="en-US" dirty="0">
              <a:solidFill>
                <a:srgbClr val="000000"/>
              </a:solidFill>
            </a:endParaRP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040" r="-1134"/>
          <a:stretch/>
        </p:blipFill>
        <p:spPr bwMode="auto">
          <a:xfrm>
            <a:off x="7542812" y="3200400"/>
            <a:ext cx="4613729" cy="4633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762000" y="693003"/>
            <a:ext cx="10820400" cy="830997"/>
          </a:xfrm>
          <a:prstGeom prst="rect">
            <a:avLst/>
          </a:prstGeom>
          <a:noFill/>
        </p:spPr>
        <p:txBody>
          <a:bodyPr wrap="square" rtlCol="0">
            <a:spAutoFit/>
          </a:bodyPr>
          <a:lstStyle/>
          <a:p>
            <a:pPr marL="0" lvl="1"/>
            <a:r>
              <a:rPr lang="en-US" sz="2400" b="1" dirty="0" smtClean="0">
                <a:solidFill>
                  <a:srgbClr val="C00000"/>
                </a:solidFill>
              </a:rPr>
              <a:t>CGM </a:t>
            </a:r>
            <a:r>
              <a:rPr lang="en-US" sz="2400" b="1" dirty="0" smtClean="0">
                <a:solidFill>
                  <a:srgbClr val="A20B2B"/>
                </a:solidFill>
              </a:rPr>
              <a:t>development</a:t>
            </a:r>
            <a:r>
              <a:rPr lang="en-US" sz="2400" b="1" dirty="0" smtClean="0">
                <a:solidFill>
                  <a:srgbClr val="C00000"/>
                </a:solidFill>
              </a:rPr>
              <a:t>:</a:t>
            </a:r>
          </a:p>
          <a:p>
            <a:pPr marL="0" lvl="1"/>
            <a:r>
              <a:rPr lang="en-US" sz="2400" b="1" i="1" dirty="0" smtClean="0">
                <a:solidFill>
                  <a:srgbClr val="C00000"/>
                </a:solidFill>
              </a:rPr>
              <a:t>Best practices in development of InSAR time series</a:t>
            </a:r>
          </a:p>
        </p:txBody>
      </p:sp>
    </p:spTree>
    <p:extLst>
      <p:ext uri="{BB962C8B-B14F-4D97-AF65-F5344CB8AC3E}">
        <p14:creationId xmlns:p14="http://schemas.microsoft.com/office/powerpoint/2010/main" val="38210593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85800"/>
            <a:ext cx="11811000" cy="1200328"/>
          </a:xfrm>
          <a:prstGeom prst="rect">
            <a:avLst/>
          </a:prstGeom>
          <a:noFill/>
        </p:spPr>
        <p:txBody>
          <a:bodyPr wrap="square" rtlCol="0">
            <a:spAutoFit/>
          </a:bodyPr>
          <a:lstStyle/>
          <a:p>
            <a:pPr marL="0" lvl="1"/>
            <a:r>
              <a:rPr lang="en-US" sz="2400" b="1" dirty="0">
                <a:solidFill>
                  <a:srgbClr val="C00000"/>
                </a:solidFill>
              </a:rPr>
              <a:t>New geodetic data and analysis </a:t>
            </a:r>
            <a:r>
              <a:rPr lang="en-US" sz="2400" b="1" dirty="0" smtClean="0">
                <a:solidFill>
                  <a:srgbClr val="C00000"/>
                </a:solidFill>
              </a:rPr>
              <a:t>techniques for SCEC5:</a:t>
            </a:r>
          </a:p>
          <a:p>
            <a:pPr marL="0" lvl="1"/>
            <a:r>
              <a:rPr lang="en-US" sz="2400" i="1" dirty="0">
                <a:solidFill>
                  <a:srgbClr val="C00000"/>
                </a:solidFill>
              </a:rPr>
              <a:t>More frequent repeat passes, ascending and descending orbits, </a:t>
            </a:r>
            <a:r>
              <a:rPr lang="en-US" sz="2400" i="1" dirty="0" smtClean="0">
                <a:solidFill>
                  <a:srgbClr val="C00000"/>
                </a:solidFill>
              </a:rPr>
              <a:t>and better </a:t>
            </a:r>
            <a:r>
              <a:rPr lang="en-US" sz="2400" i="1" dirty="0">
                <a:solidFill>
                  <a:srgbClr val="C00000"/>
                </a:solidFill>
              </a:rPr>
              <a:t>baseline control on the </a:t>
            </a:r>
            <a:r>
              <a:rPr lang="en-US" sz="2400" i="1" dirty="0" smtClean="0">
                <a:solidFill>
                  <a:srgbClr val="C00000"/>
                </a:solidFill>
              </a:rPr>
              <a:t>horizon.</a:t>
            </a:r>
            <a:endParaRPr lang="en-US" sz="2400" i="1" dirty="0">
              <a:solidFill>
                <a:srgbClr val="C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86000"/>
            <a:ext cx="8191768" cy="5410200"/>
          </a:xfrm>
          <a:prstGeom prst="rect">
            <a:avLst/>
          </a:prstGeom>
        </p:spPr>
      </p:pic>
      <p:grpSp>
        <p:nvGrpSpPr>
          <p:cNvPr id="5" name="Group 4"/>
          <p:cNvGrpSpPr>
            <a:grpSpLocks noChangeAspect="1"/>
          </p:cNvGrpSpPr>
          <p:nvPr/>
        </p:nvGrpSpPr>
        <p:grpSpPr>
          <a:xfrm>
            <a:off x="9220200" y="2559978"/>
            <a:ext cx="5410200" cy="4665305"/>
            <a:chOff x="3241040" y="1645920"/>
            <a:chExt cx="6044277" cy="5212080"/>
          </a:xfrm>
        </p:grpSpPr>
        <p:pic>
          <p:nvPicPr>
            <p:cNvPr id="6" name="Picture 5" descr="S1A_IW_FRAMES.jpg"/>
            <p:cNvPicPr>
              <a:picLocks noChangeAspect="1"/>
            </p:cNvPicPr>
            <p:nvPr/>
          </p:nvPicPr>
          <p:blipFill rotWithShape="1">
            <a:blip r:embed="rId4">
              <a:extLst>
                <a:ext uri="{28A0092B-C50C-407E-A947-70E740481C1C}">
                  <a14:useLocalDpi xmlns:a14="http://schemas.microsoft.com/office/drawing/2010/main" val="0"/>
                </a:ext>
              </a:extLst>
            </a:blip>
            <a:srcRect t="12626" b="-1"/>
            <a:stretch/>
          </p:blipFill>
          <p:spPr>
            <a:xfrm>
              <a:off x="3241040" y="1645920"/>
              <a:ext cx="5902960" cy="5212080"/>
            </a:xfrm>
            <a:prstGeom prst="rect">
              <a:avLst/>
            </a:prstGeom>
          </p:spPr>
        </p:pic>
        <p:sp>
          <p:nvSpPr>
            <p:cNvPr id="7" name="TextBox 6"/>
            <p:cNvSpPr txBox="1"/>
            <p:nvPr/>
          </p:nvSpPr>
          <p:spPr>
            <a:xfrm>
              <a:off x="6731397" y="1680354"/>
              <a:ext cx="2553920" cy="1031545"/>
            </a:xfrm>
            <a:prstGeom prst="rect">
              <a:avLst/>
            </a:prstGeom>
            <a:solidFill>
              <a:srgbClr val="FFFFFF"/>
            </a:solidFill>
          </p:spPr>
          <p:txBody>
            <a:bodyPr wrap="square" rtlCol="0">
              <a:spAutoFit/>
            </a:bodyPr>
            <a:lstStyle/>
            <a:p>
              <a:r>
                <a:rPr lang="en-US" sz="1800" dirty="0" smtClean="0">
                  <a:solidFill>
                    <a:srgbClr val="000000"/>
                  </a:solidFill>
                </a:rPr>
                <a:t>Sentinel-1A SAF coverage – currently 35 repeats/frame </a:t>
              </a:r>
              <a:endParaRPr lang="en-US" sz="1800" dirty="0">
                <a:solidFill>
                  <a:srgbClr val="000000"/>
                </a:solidFill>
              </a:endParaRPr>
            </a:p>
          </p:txBody>
        </p:sp>
      </p:grpSp>
    </p:spTree>
    <p:extLst>
      <p:ext uri="{BB962C8B-B14F-4D97-AF65-F5344CB8AC3E}">
        <p14:creationId xmlns:p14="http://schemas.microsoft.com/office/powerpoint/2010/main" val="3821059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2590800" y="685800"/>
            <a:ext cx="89916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rgbClr val="C00000"/>
                </a:solidFill>
              </a:rPr>
              <a:t>The Community Geodetic Model (CGM)</a:t>
            </a:r>
            <a:endParaRPr lang="en-US" sz="3600" dirty="0">
              <a:solidFill>
                <a:srgbClr val="C00000"/>
              </a:solidFill>
            </a:endParaRPr>
          </a:p>
        </p:txBody>
      </p:sp>
      <p:sp>
        <p:nvSpPr>
          <p:cNvPr id="9" name="TextBox 8"/>
          <p:cNvSpPr txBox="1"/>
          <p:nvPr/>
        </p:nvSpPr>
        <p:spPr>
          <a:xfrm>
            <a:off x="914400" y="1524000"/>
            <a:ext cx="13258800" cy="5841599"/>
          </a:xfrm>
          <a:prstGeom prst="rect">
            <a:avLst/>
          </a:prstGeom>
          <a:noFill/>
        </p:spPr>
        <p:txBody>
          <a:bodyPr wrap="square" rtlCol="0">
            <a:spAutoFit/>
          </a:bodyPr>
          <a:lstStyle/>
          <a:p>
            <a:pPr>
              <a:lnSpc>
                <a:spcPct val="120000"/>
              </a:lnSpc>
            </a:pPr>
            <a:r>
              <a:rPr lang="en-US" sz="2400" dirty="0" smtClean="0">
                <a:solidFill>
                  <a:srgbClr val="000000"/>
                </a:solidFill>
              </a:rPr>
              <a:t>SCEC4 Achieved:</a:t>
            </a:r>
          </a:p>
          <a:p>
            <a:pPr marL="342900" indent="-342900">
              <a:lnSpc>
                <a:spcPct val="120000"/>
              </a:lnSpc>
              <a:buFont typeface="Arial"/>
              <a:buChar char="•"/>
            </a:pPr>
            <a:r>
              <a:rPr lang="en-US" sz="2400" dirty="0" smtClean="0">
                <a:solidFill>
                  <a:srgbClr val="000000"/>
                </a:solidFill>
              </a:rPr>
              <a:t>increased GPS station density from new campaign acquisitions and compilations</a:t>
            </a:r>
          </a:p>
          <a:p>
            <a:pPr marL="342900" indent="-342900">
              <a:lnSpc>
                <a:spcPct val="120000"/>
              </a:lnSpc>
              <a:buFont typeface="Arial"/>
              <a:buChar char="•"/>
            </a:pPr>
            <a:r>
              <a:rPr lang="en-US" sz="2400" dirty="0" smtClean="0">
                <a:solidFill>
                  <a:srgbClr val="000000"/>
                </a:solidFill>
              </a:rPr>
              <a:t>processed all CGPS and campaign GPS in a consistent way for improved vertical accuracy</a:t>
            </a:r>
          </a:p>
          <a:p>
            <a:pPr marL="342900" indent="-342900">
              <a:lnSpc>
                <a:spcPct val="120000"/>
              </a:lnSpc>
              <a:buFont typeface="Arial"/>
              <a:buChar char="•"/>
            </a:pPr>
            <a:r>
              <a:rPr lang="en-US" sz="2400" dirty="0" smtClean="0">
                <a:solidFill>
                  <a:srgbClr val="000000"/>
                </a:solidFill>
              </a:rPr>
              <a:t>contributed averaged block model to UCERF3 and CSM</a:t>
            </a:r>
          </a:p>
          <a:p>
            <a:pPr marL="342900" indent="-342900">
              <a:lnSpc>
                <a:spcPct val="120000"/>
              </a:lnSpc>
              <a:buFont typeface="Arial"/>
              <a:buChar char="•"/>
            </a:pPr>
            <a:r>
              <a:rPr lang="en-US" sz="2400" dirty="0" smtClean="0">
                <a:solidFill>
                  <a:srgbClr val="000000"/>
                </a:solidFill>
              </a:rPr>
              <a:t>integrated GPS and InSAR for secular model at 500 m resolution</a:t>
            </a:r>
          </a:p>
          <a:p>
            <a:pPr marL="342900" indent="-342900">
              <a:lnSpc>
                <a:spcPct val="120000"/>
              </a:lnSpc>
              <a:buFont typeface="Arial"/>
              <a:buChar char="•"/>
            </a:pPr>
            <a:r>
              <a:rPr lang="en-US" sz="2400" dirty="0" smtClean="0">
                <a:solidFill>
                  <a:srgbClr val="000000"/>
                </a:solidFill>
              </a:rPr>
              <a:t>developed best </a:t>
            </a:r>
            <a:r>
              <a:rPr lang="en-US" sz="2400" dirty="0">
                <a:solidFill>
                  <a:srgbClr val="000000"/>
                </a:solidFill>
              </a:rPr>
              <a:t>p</a:t>
            </a:r>
            <a:r>
              <a:rPr lang="en-US" sz="2400" dirty="0" smtClean="0">
                <a:solidFill>
                  <a:srgbClr val="000000"/>
                </a:solidFill>
              </a:rPr>
              <a:t>ractices for InSAR time series</a:t>
            </a:r>
          </a:p>
          <a:p>
            <a:pPr marL="342900" indent="-342900">
              <a:lnSpc>
                <a:spcPct val="120000"/>
              </a:lnSpc>
              <a:buFont typeface="Arial"/>
              <a:buChar char="•"/>
            </a:pPr>
            <a:endParaRPr lang="en-US" sz="2400" dirty="0" smtClean="0">
              <a:solidFill>
                <a:srgbClr val="000000"/>
              </a:solidFill>
            </a:endParaRPr>
          </a:p>
          <a:p>
            <a:pPr>
              <a:lnSpc>
                <a:spcPct val="120000"/>
              </a:lnSpc>
            </a:pPr>
            <a:r>
              <a:rPr lang="en-US" sz="2400" dirty="0" smtClean="0">
                <a:solidFill>
                  <a:srgbClr val="000000"/>
                </a:solidFill>
              </a:rPr>
              <a:t>SCEC5 Proposed: </a:t>
            </a:r>
          </a:p>
          <a:p>
            <a:pPr marL="342900" indent="-342900">
              <a:lnSpc>
                <a:spcPct val="120000"/>
              </a:lnSpc>
              <a:buFont typeface="Arial"/>
              <a:buChar char="•"/>
            </a:pPr>
            <a:r>
              <a:rPr lang="en-US" sz="2400" dirty="0" smtClean="0">
                <a:solidFill>
                  <a:srgbClr val="000000"/>
                </a:solidFill>
              </a:rPr>
              <a:t>focus on time series for recovery of postseismic, transient, and hydrologic signals</a:t>
            </a:r>
            <a:endParaRPr lang="en-US" sz="2400" u="sng" dirty="0">
              <a:solidFill>
                <a:srgbClr val="000000"/>
              </a:solidFill>
            </a:endParaRPr>
          </a:p>
          <a:p>
            <a:pPr marL="342900" indent="-342900">
              <a:lnSpc>
                <a:spcPct val="120000"/>
              </a:lnSpc>
              <a:buFont typeface="Arial"/>
              <a:buChar char="•"/>
            </a:pPr>
            <a:r>
              <a:rPr lang="en-US" sz="2400" dirty="0" smtClean="0">
                <a:solidFill>
                  <a:srgbClr val="000000"/>
                </a:solidFill>
              </a:rPr>
              <a:t>increase vertical precision of multi-decade GPS time series</a:t>
            </a:r>
          </a:p>
          <a:p>
            <a:pPr marL="342900" indent="-342900">
              <a:lnSpc>
                <a:spcPct val="120000"/>
              </a:lnSpc>
              <a:buFont typeface="Arial"/>
              <a:buChar char="•"/>
            </a:pPr>
            <a:r>
              <a:rPr lang="en-US" sz="2400" dirty="0" smtClean="0">
                <a:solidFill>
                  <a:srgbClr val="000000"/>
                </a:solidFill>
              </a:rPr>
              <a:t>construct InSAR time series for recovery of seasonal signals at 1 km resolution from multiple look directions</a:t>
            </a:r>
          </a:p>
          <a:p>
            <a:pPr marL="342900" indent="-342900">
              <a:lnSpc>
                <a:spcPct val="120000"/>
              </a:lnSpc>
              <a:buFont typeface="Arial"/>
              <a:buChar char="•"/>
            </a:pPr>
            <a:r>
              <a:rPr lang="en-US" sz="2400" dirty="0" smtClean="0">
                <a:solidFill>
                  <a:srgbClr val="000000"/>
                </a:solidFill>
              </a:rPr>
              <a:t>deliver combined GPS/InSAR strain rate maps for CSM development</a:t>
            </a:r>
          </a:p>
        </p:txBody>
      </p:sp>
    </p:spTree>
    <p:extLst>
      <p:ext uri="{BB962C8B-B14F-4D97-AF65-F5344CB8AC3E}">
        <p14:creationId xmlns:p14="http://schemas.microsoft.com/office/powerpoint/2010/main" val="154162088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1752600" y="685800"/>
            <a:ext cx="107442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smtClean="0">
                <a:solidFill>
                  <a:srgbClr val="C00000"/>
                </a:solidFill>
              </a:rPr>
              <a:t>InSAR</a:t>
            </a:r>
            <a:r>
              <a:rPr lang="en-US" sz="3600" dirty="0" smtClean="0">
                <a:solidFill>
                  <a:srgbClr val="C00000"/>
                </a:solidFill>
              </a:rPr>
              <a:t> (CGM) Exercise - 2014</a:t>
            </a:r>
            <a:endParaRPr lang="en-US" sz="3600" dirty="0">
              <a:solidFill>
                <a:srgbClr val="C00000"/>
              </a:solidFill>
            </a:endParaRPr>
          </a:p>
        </p:txBody>
      </p:sp>
      <p:sp>
        <p:nvSpPr>
          <p:cNvPr id="8" name="TextBox 7"/>
          <p:cNvSpPr txBox="1"/>
          <p:nvPr/>
        </p:nvSpPr>
        <p:spPr>
          <a:xfrm>
            <a:off x="12192000" y="7620000"/>
            <a:ext cx="2238012" cy="400110"/>
          </a:xfrm>
          <a:prstGeom prst="rect">
            <a:avLst/>
          </a:prstGeom>
          <a:noFill/>
        </p:spPr>
        <p:txBody>
          <a:bodyPr wrap="none" rtlCol="0">
            <a:spAutoFit/>
          </a:bodyPr>
          <a:lstStyle/>
          <a:p>
            <a:r>
              <a:rPr lang="en-US" dirty="0">
                <a:solidFill>
                  <a:schemeClr val="tx1"/>
                </a:solidFill>
              </a:rPr>
              <a:t>January  </a:t>
            </a:r>
            <a:r>
              <a:rPr lang="en-US" dirty="0" smtClean="0">
                <a:solidFill>
                  <a:schemeClr val="tx1"/>
                </a:solidFill>
              </a:rPr>
              <a:t>28, 2016</a:t>
            </a:r>
            <a:endParaRPr lang="en-US" dirty="0">
              <a:solidFill>
                <a:schemeClr val="tx1"/>
              </a:solidFill>
            </a:endParaRPr>
          </a:p>
        </p:txBody>
      </p:sp>
      <p:sp>
        <p:nvSpPr>
          <p:cNvPr id="2" name="TextBox 1"/>
          <p:cNvSpPr txBox="1"/>
          <p:nvPr/>
        </p:nvSpPr>
        <p:spPr>
          <a:xfrm>
            <a:off x="914400" y="2286000"/>
            <a:ext cx="4648200" cy="2739211"/>
          </a:xfrm>
          <a:prstGeom prst="rect">
            <a:avLst/>
          </a:prstGeom>
          <a:noFill/>
        </p:spPr>
        <p:txBody>
          <a:bodyPr wrap="square" rtlCol="0">
            <a:spAutoFit/>
          </a:bodyPr>
          <a:lstStyle/>
          <a:p>
            <a:r>
              <a:rPr lang="en-US" sz="2800" dirty="0" smtClean="0">
                <a:solidFill>
                  <a:srgbClr val="000000"/>
                </a:solidFill>
              </a:rPr>
              <a:t>Scott Baker</a:t>
            </a:r>
          </a:p>
          <a:p>
            <a:r>
              <a:rPr lang="en-US" sz="2800" dirty="0" smtClean="0">
                <a:solidFill>
                  <a:srgbClr val="000000"/>
                </a:solidFill>
              </a:rPr>
              <a:t>Data Set</a:t>
            </a:r>
          </a:p>
          <a:p>
            <a:r>
              <a:rPr lang="en-US" sz="2800" dirty="0" err="1" smtClean="0">
                <a:solidFill>
                  <a:srgbClr val="000000"/>
                </a:solidFill>
              </a:rPr>
              <a:t>Envisat</a:t>
            </a:r>
            <a:r>
              <a:rPr lang="en-US" sz="2800" dirty="0">
                <a:solidFill>
                  <a:srgbClr val="000000"/>
                </a:solidFill>
              </a:rPr>
              <a:t> – T399 F2907-</a:t>
            </a:r>
            <a:r>
              <a:rPr lang="en-US" sz="2800" dirty="0" smtClean="0">
                <a:solidFill>
                  <a:srgbClr val="000000"/>
                </a:solidFill>
              </a:rPr>
              <a:t>2925</a:t>
            </a:r>
          </a:p>
          <a:p>
            <a:r>
              <a:rPr lang="en-US" sz="2800" dirty="0" smtClean="0">
                <a:solidFill>
                  <a:srgbClr val="000000"/>
                </a:solidFill>
              </a:rPr>
              <a:t>47 </a:t>
            </a:r>
            <a:r>
              <a:rPr lang="en-US" sz="2800" dirty="0">
                <a:solidFill>
                  <a:srgbClr val="000000"/>
                </a:solidFill>
              </a:rPr>
              <a:t>a</a:t>
            </a:r>
            <a:r>
              <a:rPr lang="en-US" sz="2800" dirty="0" smtClean="0">
                <a:solidFill>
                  <a:srgbClr val="000000"/>
                </a:solidFill>
              </a:rPr>
              <a:t>cquisitions</a:t>
            </a:r>
          </a:p>
          <a:p>
            <a:endParaRPr lang="en-US" dirty="0" smtClean="0">
              <a:solidFill>
                <a:srgbClr val="000000"/>
              </a:solidFill>
            </a:endParaRPr>
          </a:p>
          <a:p>
            <a:endParaRPr lang="en-US" dirty="0" smtClean="0">
              <a:solidFill>
                <a:srgbClr val="000000"/>
              </a:solidFill>
            </a:endParaRPr>
          </a:p>
          <a:p>
            <a:endParaRPr lang="en-US" dirty="0">
              <a:solidFill>
                <a:srgbClr val="000000"/>
              </a:solidFill>
            </a:endParaRPr>
          </a:p>
        </p:txBody>
      </p:sp>
      <p:pic>
        <p:nvPicPr>
          <p:cNvPr id="3" name="Picture 2"/>
          <p:cNvPicPr>
            <a:picLocks noChangeAspect="1"/>
          </p:cNvPicPr>
          <p:nvPr/>
        </p:nvPicPr>
        <p:blipFill>
          <a:blip r:embed="rId3"/>
          <a:stretch>
            <a:fillRect/>
          </a:stretch>
        </p:blipFill>
        <p:spPr>
          <a:xfrm>
            <a:off x="9650018" y="1561831"/>
            <a:ext cx="4827982" cy="3619769"/>
          </a:xfrm>
          <a:prstGeom prst="rect">
            <a:avLst/>
          </a:prstGeom>
        </p:spPr>
      </p:pic>
      <p:pic>
        <p:nvPicPr>
          <p:cNvPr id="9" name="Picture 8"/>
          <p:cNvPicPr>
            <a:picLocks noChangeAspect="1"/>
          </p:cNvPicPr>
          <p:nvPr/>
        </p:nvPicPr>
        <p:blipFill>
          <a:blip r:embed="rId4"/>
          <a:stretch>
            <a:fillRect/>
          </a:stretch>
        </p:blipFill>
        <p:spPr>
          <a:xfrm>
            <a:off x="5867400" y="1905000"/>
            <a:ext cx="3694199" cy="3048000"/>
          </a:xfrm>
          <a:prstGeom prst="rect">
            <a:avLst/>
          </a:prstGeom>
        </p:spPr>
      </p:pic>
      <p:sp>
        <p:nvSpPr>
          <p:cNvPr id="10" name="TextBox 9"/>
          <p:cNvSpPr txBox="1"/>
          <p:nvPr/>
        </p:nvSpPr>
        <p:spPr>
          <a:xfrm>
            <a:off x="1066800" y="4419600"/>
            <a:ext cx="2845776" cy="3293209"/>
          </a:xfrm>
          <a:prstGeom prst="rect">
            <a:avLst/>
          </a:prstGeom>
          <a:noFill/>
        </p:spPr>
        <p:txBody>
          <a:bodyPr wrap="none" rtlCol="0">
            <a:spAutoFit/>
          </a:bodyPr>
          <a:lstStyle/>
          <a:p>
            <a:r>
              <a:rPr lang="en-US" sz="2800" dirty="0" smtClean="0">
                <a:solidFill>
                  <a:srgbClr val="000000"/>
                </a:solidFill>
              </a:rPr>
              <a:t>Participants</a:t>
            </a:r>
            <a:r>
              <a:rPr lang="en-US" dirty="0" smtClean="0">
                <a:solidFill>
                  <a:srgbClr val="000000"/>
                </a:solidFill>
              </a:rPr>
              <a:t>:</a:t>
            </a:r>
          </a:p>
          <a:p>
            <a:r>
              <a:rPr lang="en-US" dirty="0">
                <a:solidFill>
                  <a:srgbClr val="000000"/>
                </a:solidFill>
              </a:rPr>
              <a:t>Ekaterina </a:t>
            </a:r>
            <a:r>
              <a:rPr lang="en-US" dirty="0" err="1" smtClean="0">
                <a:solidFill>
                  <a:srgbClr val="000000"/>
                </a:solidFill>
              </a:rPr>
              <a:t>Tymofyeyeva</a:t>
            </a:r>
            <a:r>
              <a:rPr lang="en-US" dirty="0" smtClean="0">
                <a:solidFill>
                  <a:srgbClr val="000000"/>
                </a:solidFill>
              </a:rPr>
              <a:t> </a:t>
            </a:r>
          </a:p>
          <a:p>
            <a:r>
              <a:rPr lang="en-US" dirty="0" smtClean="0">
                <a:solidFill>
                  <a:srgbClr val="000000"/>
                </a:solidFill>
              </a:rPr>
              <a:t>Chris Johnson</a:t>
            </a:r>
          </a:p>
          <a:p>
            <a:r>
              <a:rPr lang="en-US" dirty="0" smtClean="0">
                <a:solidFill>
                  <a:srgbClr val="000000"/>
                </a:solidFill>
              </a:rPr>
              <a:t>Estelle </a:t>
            </a:r>
            <a:r>
              <a:rPr lang="en-US" dirty="0" err="1" smtClean="0">
                <a:solidFill>
                  <a:srgbClr val="000000"/>
                </a:solidFill>
              </a:rPr>
              <a:t>Chaussard</a:t>
            </a:r>
            <a:endParaRPr lang="en-US" dirty="0">
              <a:solidFill>
                <a:srgbClr val="000000"/>
              </a:solidFill>
            </a:endParaRPr>
          </a:p>
          <a:p>
            <a:r>
              <a:rPr lang="en-US" dirty="0" smtClean="0">
                <a:solidFill>
                  <a:srgbClr val="000000"/>
                </a:solidFill>
              </a:rPr>
              <a:t>Zhen Liu</a:t>
            </a:r>
          </a:p>
          <a:p>
            <a:r>
              <a:rPr lang="en-US" dirty="0">
                <a:solidFill>
                  <a:srgbClr val="000000"/>
                </a:solidFill>
              </a:rPr>
              <a:t>Brian </a:t>
            </a:r>
            <a:r>
              <a:rPr lang="en-US" dirty="0" smtClean="0">
                <a:solidFill>
                  <a:srgbClr val="000000"/>
                </a:solidFill>
              </a:rPr>
              <a:t>Riel</a:t>
            </a:r>
            <a:endParaRPr lang="en-US" dirty="0">
              <a:solidFill>
                <a:srgbClr val="000000"/>
              </a:solidFill>
            </a:endParaRPr>
          </a:p>
          <a:p>
            <a:r>
              <a:rPr lang="en-US" dirty="0" err="1">
                <a:solidFill>
                  <a:srgbClr val="000000"/>
                </a:solidFill>
              </a:rPr>
              <a:t>Manoochehr</a:t>
            </a:r>
            <a:r>
              <a:rPr lang="en-US" dirty="0">
                <a:solidFill>
                  <a:srgbClr val="000000"/>
                </a:solidFill>
              </a:rPr>
              <a:t> </a:t>
            </a:r>
            <a:r>
              <a:rPr lang="en-US" dirty="0" err="1" smtClean="0">
                <a:solidFill>
                  <a:srgbClr val="000000"/>
                </a:solidFill>
              </a:rPr>
              <a:t>Shirzaei</a:t>
            </a:r>
            <a:r>
              <a:rPr lang="en-US" dirty="0" smtClean="0">
                <a:solidFill>
                  <a:srgbClr val="000000"/>
                </a:solidFill>
              </a:rPr>
              <a:t> </a:t>
            </a:r>
            <a:endParaRPr lang="en-US" dirty="0">
              <a:solidFill>
                <a:srgbClr val="000000"/>
              </a:solidFill>
            </a:endParaRPr>
          </a:p>
          <a:p>
            <a:r>
              <a:rPr lang="en-US" dirty="0" err="1" smtClean="0">
                <a:solidFill>
                  <a:srgbClr val="000000"/>
                </a:solidFill>
              </a:rPr>
              <a:t>Xiaopeng</a:t>
            </a:r>
            <a:r>
              <a:rPr lang="en-US" dirty="0" smtClean="0">
                <a:solidFill>
                  <a:srgbClr val="000000"/>
                </a:solidFill>
              </a:rPr>
              <a:t> Tong</a:t>
            </a:r>
            <a:endParaRPr lang="en-US" dirty="0">
              <a:solidFill>
                <a:srgbClr val="000000"/>
              </a:solidFill>
            </a:endParaRPr>
          </a:p>
          <a:p>
            <a:r>
              <a:rPr lang="en-US" dirty="0" smtClean="0">
                <a:solidFill>
                  <a:srgbClr val="000000"/>
                </a:solidFill>
              </a:rPr>
              <a:t>Rowena </a:t>
            </a:r>
            <a:r>
              <a:rPr lang="en-US" dirty="0" err="1" smtClean="0">
                <a:solidFill>
                  <a:srgbClr val="000000"/>
                </a:solidFill>
              </a:rPr>
              <a:t>Lohman</a:t>
            </a:r>
            <a:endParaRPr lang="en-US" dirty="0" smtClean="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216853527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1752600" y="685800"/>
            <a:ext cx="107442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smtClean="0">
                <a:solidFill>
                  <a:srgbClr val="C00000"/>
                </a:solidFill>
              </a:rPr>
              <a:t>InSAR</a:t>
            </a:r>
            <a:r>
              <a:rPr lang="en-US" sz="3600" dirty="0" smtClean="0">
                <a:solidFill>
                  <a:srgbClr val="C00000"/>
                </a:solidFill>
              </a:rPr>
              <a:t> (CGM) Highlights - 2014</a:t>
            </a:r>
            <a:endParaRPr lang="en-US" sz="3600" dirty="0">
              <a:solidFill>
                <a:srgbClr val="C00000"/>
              </a:solidFill>
            </a:endParaRPr>
          </a:p>
        </p:txBody>
      </p:sp>
      <p:sp>
        <p:nvSpPr>
          <p:cNvPr id="8" name="TextBox 7"/>
          <p:cNvSpPr txBox="1"/>
          <p:nvPr/>
        </p:nvSpPr>
        <p:spPr>
          <a:xfrm>
            <a:off x="12192000" y="7620000"/>
            <a:ext cx="2238012" cy="400110"/>
          </a:xfrm>
          <a:prstGeom prst="rect">
            <a:avLst/>
          </a:prstGeom>
          <a:noFill/>
        </p:spPr>
        <p:txBody>
          <a:bodyPr wrap="none" rtlCol="0">
            <a:spAutoFit/>
          </a:bodyPr>
          <a:lstStyle/>
          <a:p>
            <a:r>
              <a:rPr lang="en-US" dirty="0">
                <a:solidFill>
                  <a:schemeClr val="tx1"/>
                </a:solidFill>
              </a:rPr>
              <a:t>January  </a:t>
            </a:r>
            <a:r>
              <a:rPr lang="en-US" dirty="0" smtClean="0">
                <a:solidFill>
                  <a:schemeClr val="tx1"/>
                </a:solidFill>
              </a:rPr>
              <a:t>28, 2016</a:t>
            </a:r>
            <a:endParaRPr lang="en-US" dirty="0">
              <a:solidFill>
                <a:schemeClr val="tx1"/>
              </a:solidFill>
            </a:endParaRPr>
          </a:p>
        </p:txBody>
      </p:sp>
      <p:pic>
        <p:nvPicPr>
          <p:cNvPr id="3" name="Picture 2"/>
          <p:cNvPicPr>
            <a:picLocks noChangeAspect="1"/>
          </p:cNvPicPr>
          <p:nvPr/>
        </p:nvPicPr>
        <p:blipFill>
          <a:blip r:embed="rId3"/>
          <a:stretch>
            <a:fillRect/>
          </a:stretch>
        </p:blipFill>
        <p:spPr>
          <a:xfrm>
            <a:off x="52262" y="1600200"/>
            <a:ext cx="7262938" cy="5749137"/>
          </a:xfrm>
          <a:prstGeom prst="rect">
            <a:avLst/>
          </a:prstGeom>
        </p:spPr>
      </p:pic>
      <p:pic>
        <p:nvPicPr>
          <p:cNvPr id="5" name="Picture 4"/>
          <p:cNvPicPr>
            <a:picLocks noChangeAspect="1"/>
          </p:cNvPicPr>
          <p:nvPr/>
        </p:nvPicPr>
        <p:blipFill>
          <a:blip r:embed="rId4"/>
          <a:stretch>
            <a:fillRect/>
          </a:stretch>
        </p:blipFill>
        <p:spPr>
          <a:xfrm>
            <a:off x="7461578" y="2286000"/>
            <a:ext cx="7168822" cy="5116144"/>
          </a:xfrm>
          <a:prstGeom prst="rect">
            <a:avLst/>
          </a:prstGeom>
        </p:spPr>
      </p:pic>
      <p:sp>
        <p:nvSpPr>
          <p:cNvPr id="6" name="TextBox 5"/>
          <p:cNvSpPr txBox="1"/>
          <p:nvPr/>
        </p:nvSpPr>
        <p:spPr>
          <a:xfrm>
            <a:off x="8305800" y="1447800"/>
            <a:ext cx="4495800" cy="830997"/>
          </a:xfrm>
          <a:prstGeom prst="rect">
            <a:avLst/>
          </a:prstGeom>
          <a:noFill/>
        </p:spPr>
        <p:txBody>
          <a:bodyPr wrap="square" rtlCol="0">
            <a:spAutoFit/>
          </a:bodyPr>
          <a:lstStyle/>
          <a:p>
            <a:r>
              <a:rPr lang="en-US" sz="2800" dirty="0" err="1">
                <a:solidFill>
                  <a:srgbClr val="000000"/>
                </a:solidFill>
              </a:rPr>
              <a:t>Tymofyeyeva</a:t>
            </a:r>
            <a:r>
              <a:rPr lang="en-US" sz="2800" dirty="0">
                <a:solidFill>
                  <a:srgbClr val="000000"/>
                </a:solidFill>
              </a:rPr>
              <a:t> / </a:t>
            </a:r>
            <a:r>
              <a:rPr lang="en-US" sz="2800" dirty="0" err="1">
                <a:solidFill>
                  <a:srgbClr val="000000"/>
                </a:solidFill>
              </a:rPr>
              <a:t>Fialko</a:t>
            </a:r>
            <a:r>
              <a:rPr lang="en-US" sz="2800" dirty="0">
                <a:solidFill>
                  <a:srgbClr val="000000"/>
                </a:solidFill>
              </a:rPr>
              <a:t> </a:t>
            </a:r>
          </a:p>
          <a:p>
            <a:endParaRPr lang="en-US" dirty="0"/>
          </a:p>
        </p:txBody>
      </p:sp>
    </p:spTree>
    <p:extLst>
      <p:ext uri="{BB962C8B-B14F-4D97-AF65-F5344CB8AC3E}">
        <p14:creationId xmlns:p14="http://schemas.microsoft.com/office/powerpoint/2010/main" val="167583235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1752600" y="685800"/>
            <a:ext cx="107442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smtClean="0">
                <a:solidFill>
                  <a:srgbClr val="C00000"/>
                </a:solidFill>
              </a:rPr>
              <a:t>InSAR</a:t>
            </a:r>
            <a:r>
              <a:rPr lang="en-US" sz="3600" dirty="0" smtClean="0">
                <a:solidFill>
                  <a:srgbClr val="C00000"/>
                </a:solidFill>
              </a:rPr>
              <a:t> (CGM) Highlights - 2014</a:t>
            </a:r>
            <a:endParaRPr lang="en-US" sz="3600" dirty="0">
              <a:solidFill>
                <a:srgbClr val="C00000"/>
              </a:solidFill>
            </a:endParaRPr>
          </a:p>
        </p:txBody>
      </p:sp>
      <p:pic>
        <p:nvPicPr>
          <p:cNvPr id="5" name="Picture 4" descr="LA_GPS_vel_GPS.png"/>
          <p:cNvPicPr>
            <a:picLocks noChangeAspect="1"/>
          </p:cNvPicPr>
          <p:nvPr/>
        </p:nvPicPr>
        <p:blipFill rotWithShape="1">
          <a:blip r:embed="rId3">
            <a:extLst>
              <a:ext uri="{28A0092B-C50C-407E-A947-70E740481C1C}">
                <a14:useLocalDpi xmlns:a14="http://schemas.microsoft.com/office/drawing/2010/main" val="0"/>
              </a:ext>
            </a:extLst>
          </a:blip>
          <a:srcRect l="4932" t="6062" r="44703" b="10355"/>
          <a:stretch/>
        </p:blipFill>
        <p:spPr>
          <a:xfrm>
            <a:off x="4800600" y="1295400"/>
            <a:ext cx="5732990" cy="6723328"/>
          </a:xfrm>
          <a:prstGeom prst="rect">
            <a:avLst/>
          </a:prstGeom>
        </p:spPr>
      </p:pic>
      <p:pic>
        <p:nvPicPr>
          <p:cNvPr id="6" name="Picture 5" descr="InSARvsGPS_south.png"/>
          <p:cNvPicPr>
            <a:picLocks noChangeAspect="1"/>
          </p:cNvPicPr>
          <p:nvPr/>
        </p:nvPicPr>
        <p:blipFill rotWithShape="1">
          <a:blip r:embed="rId4">
            <a:extLst>
              <a:ext uri="{28A0092B-C50C-407E-A947-70E740481C1C}">
                <a14:useLocalDpi xmlns:a14="http://schemas.microsoft.com/office/drawing/2010/main" val="0"/>
              </a:ext>
            </a:extLst>
          </a:blip>
          <a:srcRect l="3975" t="8004" r="8510"/>
          <a:stretch/>
        </p:blipFill>
        <p:spPr>
          <a:xfrm>
            <a:off x="9685244" y="1295400"/>
            <a:ext cx="4366181" cy="3442354"/>
          </a:xfrm>
          <a:prstGeom prst="rect">
            <a:avLst/>
          </a:prstGeom>
          <a:ln>
            <a:solidFill>
              <a:schemeClr val="tx1"/>
            </a:solidFill>
          </a:ln>
        </p:spPr>
      </p:pic>
      <p:sp>
        <p:nvSpPr>
          <p:cNvPr id="7" name="TextBox 6"/>
          <p:cNvSpPr txBox="1"/>
          <p:nvPr/>
        </p:nvSpPr>
        <p:spPr>
          <a:xfrm>
            <a:off x="10210800" y="1524000"/>
            <a:ext cx="2019300" cy="584776"/>
          </a:xfrm>
          <a:prstGeom prst="rect">
            <a:avLst/>
          </a:prstGeom>
          <a:noFill/>
        </p:spPr>
        <p:txBody>
          <a:bodyPr wrap="square" rtlCol="0">
            <a:spAutoFit/>
          </a:bodyPr>
          <a:lstStyle/>
          <a:p>
            <a:r>
              <a:rPr lang="en-US" sz="1600" dirty="0" smtClean="0">
                <a:solidFill>
                  <a:srgbClr val="000000"/>
                </a:solidFill>
              </a:rPr>
              <a:t>AAD = 1.6 mm/</a:t>
            </a:r>
            <a:r>
              <a:rPr lang="en-US" sz="1600" dirty="0" err="1" smtClean="0">
                <a:solidFill>
                  <a:srgbClr val="000000"/>
                </a:solidFill>
              </a:rPr>
              <a:t>yr</a:t>
            </a:r>
            <a:endParaRPr lang="en-US" sz="1600" dirty="0" smtClean="0">
              <a:solidFill>
                <a:srgbClr val="000000"/>
              </a:solidFill>
            </a:endParaRPr>
          </a:p>
          <a:p>
            <a:r>
              <a:rPr lang="en-US" sz="1600" dirty="0" err="1" smtClean="0">
                <a:solidFill>
                  <a:srgbClr val="000000"/>
                </a:solidFill>
              </a:rPr>
              <a:t>Corr</a:t>
            </a:r>
            <a:r>
              <a:rPr lang="en-US" sz="1600" dirty="0" smtClean="0">
                <a:solidFill>
                  <a:srgbClr val="000000"/>
                </a:solidFill>
              </a:rPr>
              <a:t> = 0.83 </a:t>
            </a:r>
          </a:p>
        </p:txBody>
      </p:sp>
      <p:sp>
        <p:nvSpPr>
          <p:cNvPr id="2" name="TextBox 1"/>
          <p:cNvSpPr txBox="1"/>
          <p:nvPr/>
        </p:nvSpPr>
        <p:spPr>
          <a:xfrm>
            <a:off x="457200" y="2133600"/>
            <a:ext cx="3596733" cy="5139869"/>
          </a:xfrm>
          <a:prstGeom prst="rect">
            <a:avLst/>
          </a:prstGeom>
          <a:noFill/>
        </p:spPr>
        <p:txBody>
          <a:bodyPr wrap="none" rtlCol="0">
            <a:spAutoFit/>
          </a:bodyPr>
          <a:lstStyle/>
          <a:p>
            <a:r>
              <a:rPr lang="en-US" sz="2800" dirty="0" smtClean="0">
                <a:solidFill>
                  <a:srgbClr val="000000"/>
                </a:solidFill>
              </a:rPr>
              <a:t>Estelle </a:t>
            </a:r>
            <a:r>
              <a:rPr lang="en-US" sz="2800" dirty="0" err="1" smtClean="0">
                <a:solidFill>
                  <a:srgbClr val="000000"/>
                </a:solidFill>
              </a:rPr>
              <a:t>Chaussard</a:t>
            </a:r>
            <a:endParaRPr lang="en-US" sz="2800" dirty="0" smtClean="0">
              <a:solidFill>
                <a:srgbClr val="000000"/>
              </a:solidFill>
            </a:endParaRPr>
          </a:p>
          <a:p>
            <a:r>
              <a:rPr lang="en-US" sz="2800" dirty="0">
                <a:solidFill>
                  <a:srgbClr val="000000"/>
                </a:solidFill>
              </a:rPr>
              <a:t>Chris </a:t>
            </a:r>
            <a:r>
              <a:rPr lang="en-US" sz="2800" dirty="0" smtClean="0">
                <a:solidFill>
                  <a:srgbClr val="000000"/>
                </a:solidFill>
              </a:rPr>
              <a:t>Johnson</a:t>
            </a:r>
          </a:p>
          <a:p>
            <a:endParaRPr lang="en-US" sz="2800" dirty="0">
              <a:solidFill>
                <a:srgbClr val="000000"/>
              </a:solidFill>
            </a:endParaRPr>
          </a:p>
          <a:p>
            <a:r>
              <a:rPr lang="en-US" sz="2800" dirty="0" smtClean="0">
                <a:solidFill>
                  <a:srgbClr val="000000"/>
                </a:solidFill>
              </a:rPr>
              <a:t>Good </a:t>
            </a:r>
            <a:r>
              <a:rPr lang="en-US" sz="2800" dirty="0">
                <a:solidFill>
                  <a:srgbClr val="000000"/>
                </a:solidFill>
              </a:rPr>
              <a:t>a</a:t>
            </a:r>
            <a:r>
              <a:rPr lang="en-US" sz="2800" dirty="0" smtClean="0">
                <a:solidFill>
                  <a:srgbClr val="000000"/>
                </a:solidFill>
              </a:rPr>
              <a:t>greement for</a:t>
            </a:r>
          </a:p>
          <a:p>
            <a:r>
              <a:rPr lang="en-US" sz="2800" dirty="0" smtClean="0">
                <a:solidFill>
                  <a:srgbClr val="000000"/>
                </a:solidFill>
              </a:rPr>
              <a:t> LOS velocity</a:t>
            </a:r>
          </a:p>
          <a:p>
            <a:endParaRPr lang="en-US" sz="2800" dirty="0">
              <a:solidFill>
                <a:srgbClr val="000000"/>
              </a:solidFill>
            </a:endParaRPr>
          </a:p>
          <a:p>
            <a:r>
              <a:rPr lang="en-US" sz="2800" dirty="0" smtClean="0">
                <a:solidFill>
                  <a:srgbClr val="000000"/>
                </a:solidFill>
              </a:rPr>
              <a:t>Mixed results for time </a:t>
            </a:r>
          </a:p>
          <a:p>
            <a:r>
              <a:rPr lang="en-US" sz="2800" dirty="0" smtClean="0">
                <a:solidFill>
                  <a:srgbClr val="000000"/>
                </a:solidFill>
              </a:rPr>
              <a:t>series comparison</a:t>
            </a:r>
          </a:p>
          <a:p>
            <a:endParaRPr lang="en-US" sz="2800" dirty="0">
              <a:solidFill>
                <a:srgbClr val="000000"/>
              </a:solidFill>
            </a:endParaRPr>
          </a:p>
          <a:p>
            <a:endParaRPr lang="en-US" dirty="0" smtClean="0"/>
          </a:p>
          <a:p>
            <a:endParaRPr lang="en-US" sz="2800" dirty="0">
              <a:solidFill>
                <a:srgbClr val="000000"/>
              </a:solidFill>
            </a:endParaRPr>
          </a:p>
          <a:p>
            <a:endParaRPr lang="en-US" sz="2800" dirty="0">
              <a:solidFill>
                <a:srgbClr val="000000"/>
              </a:solidFill>
            </a:endParaRPr>
          </a:p>
        </p:txBody>
      </p:sp>
    </p:spTree>
    <p:extLst>
      <p:ext uri="{BB962C8B-B14F-4D97-AF65-F5344CB8AC3E}">
        <p14:creationId xmlns:p14="http://schemas.microsoft.com/office/powerpoint/2010/main" val="19460889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12655694" cy="813434"/>
          </a:xfrm>
        </p:spPr>
        <p:txBody>
          <a:bodyPr>
            <a:normAutofit/>
          </a:bodyPr>
          <a:lstStyle/>
          <a:p>
            <a:pPr algn="l"/>
            <a:r>
              <a:rPr lang="en-US" sz="3400" dirty="0">
                <a:solidFill>
                  <a:srgbClr val="000000"/>
                </a:solidFill>
              </a:rPr>
              <a:t>Correction of </a:t>
            </a:r>
            <a:r>
              <a:rPr lang="en-US" sz="3400" dirty="0" err="1" smtClean="0">
                <a:solidFill>
                  <a:srgbClr val="000000"/>
                </a:solidFill>
              </a:rPr>
              <a:t>Envisat</a:t>
            </a:r>
            <a:r>
              <a:rPr lang="en-US" sz="3400" dirty="0" smtClean="0">
                <a:solidFill>
                  <a:srgbClr val="000000"/>
                </a:solidFill>
              </a:rPr>
              <a:t> Local Oscillator Drift </a:t>
            </a:r>
            <a:endParaRPr lang="en-US" sz="3400" dirty="0">
              <a:solidFill>
                <a:srgbClr val="000000"/>
              </a:solidFill>
            </a:endParaRPr>
          </a:p>
        </p:txBody>
      </p:sp>
      <p:sp>
        <p:nvSpPr>
          <p:cNvPr id="5" name="TextBox 4"/>
          <p:cNvSpPr txBox="1"/>
          <p:nvPr/>
        </p:nvSpPr>
        <p:spPr>
          <a:xfrm>
            <a:off x="855841" y="1932862"/>
            <a:ext cx="1147576" cy="439674"/>
          </a:xfrm>
          <a:prstGeom prst="rect">
            <a:avLst/>
          </a:prstGeom>
          <a:noFill/>
        </p:spPr>
        <p:txBody>
          <a:bodyPr wrap="none" lIns="130622" tIns="65311" rIns="130622" bIns="65311" rtlCol="0">
            <a:spAutoFit/>
          </a:bodyPr>
          <a:lstStyle/>
          <a:p>
            <a:r>
              <a:rPr lang="en-US" dirty="0" smtClean="0">
                <a:solidFill>
                  <a:srgbClr val="000000"/>
                </a:solidFill>
              </a:rPr>
              <a:t>Original</a:t>
            </a:r>
            <a:endParaRPr lang="en-US" dirty="0">
              <a:solidFill>
                <a:srgbClr val="000000"/>
              </a:solidFill>
            </a:endParaRPr>
          </a:p>
        </p:txBody>
      </p:sp>
      <p:sp>
        <p:nvSpPr>
          <p:cNvPr id="7" name="TextBox 6"/>
          <p:cNvSpPr txBox="1"/>
          <p:nvPr/>
        </p:nvSpPr>
        <p:spPr>
          <a:xfrm>
            <a:off x="3952861" y="1932862"/>
            <a:ext cx="2002803" cy="439674"/>
          </a:xfrm>
          <a:prstGeom prst="rect">
            <a:avLst/>
          </a:prstGeom>
          <a:noFill/>
        </p:spPr>
        <p:txBody>
          <a:bodyPr wrap="none" lIns="130622" tIns="65311" rIns="130622" bIns="65311" rtlCol="0">
            <a:spAutoFit/>
          </a:bodyPr>
          <a:lstStyle/>
          <a:p>
            <a:r>
              <a:rPr lang="en-US" dirty="0" smtClean="0">
                <a:solidFill>
                  <a:srgbClr val="000000"/>
                </a:solidFill>
              </a:rPr>
              <a:t>Emp. corrected</a:t>
            </a:r>
            <a:endParaRPr lang="en-US" dirty="0">
              <a:solidFill>
                <a:srgbClr val="000000"/>
              </a:solidFill>
            </a:endParaRPr>
          </a:p>
        </p:txBody>
      </p:sp>
      <p:sp>
        <p:nvSpPr>
          <p:cNvPr id="9" name="TextBox 8"/>
          <p:cNvSpPr txBox="1"/>
          <p:nvPr/>
        </p:nvSpPr>
        <p:spPr>
          <a:xfrm>
            <a:off x="7186387" y="1932862"/>
            <a:ext cx="2102740" cy="439674"/>
          </a:xfrm>
          <a:prstGeom prst="rect">
            <a:avLst/>
          </a:prstGeom>
          <a:noFill/>
        </p:spPr>
        <p:txBody>
          <a:bodyPr wrap="none" lIns="130622" tIns="65311" rIns="130622" bIns="65311" rtlCol="0">
            <a:spAutoFit/>
          </a:bodyPr>
          <a:lstStyle/>
          <a:p>
            <a:r>
              <a:rPr lang="en-US" dirty="0" smtClean="0">
                <a:solidFill>
                  <a:srgbClr val="000000"/>
                </a:solidFill>
              </a:rPr>
              <a:t>Model corrected</a:t>
            </a:r>
            <a:endParaRPr lang="en-US" dirty="0">
              <a:solidFill>
                <a:srgbClr val="000000"/>
              </a:solidFill>
            </a:endParaRPr>
          </a:p>
        </p:txBody>
      </p:sp>
      <p:pic>
        <p:nvPicPr>
          <p:cNvPr id="3" name="Picture 2" descr="d399env_2frame_nocor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65" y="2560322"/>
            <a:ext cx="3330634" cy="4820396"/>
          </a:xfrm>
          <a:prstGeom prst="rect">
            <a:avLst/>
          </a:prstGeom>
        </p:spPr>
      </p:pic>
      <p:pic>
        <p:nvPicPr>
          <p:cNvPr id="10" name="Picture 9" descr="d399env_2frame_lodcor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9342" y="2582266"/>
            <a:ext cx="3257486" cy="4798452"/>
          </a:xfrm>
          <a:prstGeom prst="rect">
            <a:avLst/>
          </a:prstGeom>
        </p:spPr>
      </p:pic>
      <p:pic>
        <p:nvPicPr>
          <p:cNvPr id="11" name="Picture 10" descr="d399env_2frame_modelcor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6388" y="2582266"/>
            <a:ext cx="3301374" cy="4813081"/>
          </a:xfrm>
          <a:prstGeom prst="rect">
            <a:avLst/>
          </a:prstGeom>
        </p:spPr>
      </p:pic>
      <p:pic>
        <p:nvPicPr>
          <p:cNvPr id="12" name="Picture 11" descr="d399env_2frame_lodcorr-modelcor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0329" y="2560322"/>
            <a:ext cx="3291621" cy="4813081"/>
          </a:xfrm>
          <a:prstGeom prst="rect">
            <a:avLst/>
          </a:prstGeom>
        </p:spPr>
      </p:pic>
      <p:sp>
        <p:nvSpPr>
          <p:cNvPr id="13" name="TextBox 12"/>
          <p:cNvSpPr txBox="1"/>
          <p:nvPr/>
        </p:nvSpPr>
        <p:spPr>
          <a:xfrm>
            <a:off x="10800328" y="1932862"/>
            <a:ext cx="2944016" cy="439674"/>
          </a:xfrm>
          <a:prstGeom prst="rect">
            <a:avLst/>
          </a:prstGeom>
          <a:noFill/>
        </p:spPr>
        <p:txBody>
          <a:bodyPr wrap="none" lIns="130622" tIns="65311" rIns="130622" bIns="65311" rtlCol="0">
            <a:spAutoFit/>
          </a:bodyPr>
          <a:lstStyle/>
          <a:p>
            <a:r>
              <a:rPr lang="en-US" dirty="0" smtClean="0">
                <a:solidFill>
                  <a:srgbClr val="000000"/>
                </a:solidFill>
              </a:rPr>
              <a:t>Diff. of emp.-model </a:t>
            </a:r>
            <a:r>
              <a:rPr lang="en-US" dirty="0" err="1" smtClean="0">
                <a:solidFill>
                  <a:srgbClr val="000000"/>
                </a:solidFill>
              </a:rPr>
              <a:t>corr</a:t>
            </a:r>
            <a:endParaRPr lang="en-US" dirty="0">
              <a:solidFill>
                <a:srgbClr val="000000"/>
              </a:solidFill>
            </a:endParaRPr>
          </a:p>
        </p:txBody>
      </p:sp>
      <p:pic>
        <p:nvPicPr>
          <p:cNvPr id="4" name="Picture 3" descr="colorba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5841" y="7490147"/>
            <a:ext cx="1950786" cy="534028"/>
          </a:xfrm>
          <a:prstGeom prst="rect">
            <a:avLst/>
          </a:prstGeom>
        </p:spPr>
      </p:pic>
      <p:sp>
        <p:nvSpPr>
          <p:cNvPr id="6" name="TextBox 5"/>
          <p:cNvSpPr txBox="1"/>
          <p:nvPr/>
        </p:nvSpPr>
        <p:spPr>
          <a:xfrm>
            <a:off x="9982200" y="1219200"/>
            <a:ext cx="1582034" cy="523220"/>
          </a:xfrm>
          <a:prstGeom prst="rect">
            <a:avLst/>
          </a:prstGeom>
          <a:noFill/>
        </p:spPr>
        <p:txBody>
          <a:bodyPr wrap="none" rtlCol="0">
            <a:spAutoFit/>
          </a:bodyPr>
          <a:lstStyle/>
          <a:p>
            <a:r>
              <a:rPr lang="en-US" sz="2800" dirty="0" smtClean="0">
                <a:solidFill>
                  <a:srgbClr val="000000"/>
                </a:solidFill>
              </a:rPr>
              <a:t>Zhen Liu</a:t>
            </a:r>
            <a:endParaRPr lang="en-US" sz="2800" dirty="0">
              <a:solidFill>
                <a:srgbClr val="000000"/>
              </a:solidFill>
            </a:endParaRPr>
          </a:p>
        </p:txBody>
      </p:sp>
    </p:spTree>
    <p:extLst>
      <p:ext uri="{BB962C8B-B14F-4D97-AF65-F5344CB8AC3E}">
        <p14:creationId xmlns:p14="http://schemas.microsoft.com/office/powerpoint/2010/main" val="22756204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1752600" y="685800"/>
            <a:ext cx="107442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smtClean="0">
                <a:solidFill>
                  <a:srgbClr val="C00000"/>
                </a:solidFill>
              </a:rPr>
              <a:t>InSAR</a:t>
            </a:r>
            <a:r>
              <a:rPr lang="en-US" sz="3600" dirty="0" smtClean="0">
                <a:solidFill>
                  <a:srgbClr val="C00000"/>
                </a:solidFill>
              </a:rPr>
              <a:t> (CGM) Highlights - 2014</a:t>
            </a:r>
            <a:endParaRPr lang="en-US" sz="3600" dirty="0">
              <a:solidFill>
                <a:srgbClr val="C00000"/>
              </a:solidFill>
            </a:endParaRPr>
          </a:p>
        </p:txBody>
      </p:sp>
      <p:sp>
        <p:nvSpPr>
          <p:cNvPr id="3" name="TextBox 2"/>
          <p:cNvSpPr txBox="1"/>
          <p:nvPr/>
        </p:nvSpPr>
        <p:spPr>
          <a:xfrm>
            <a:off x="609600" y="2133600"/>
            <a:ext cx="1741232" cy="954107"/>
          </a:xfrm>
          <a:prstGeom prst="rect">
            <a:avLst/>
          </a:prstGeom>
          <a:noFill/>
        </p:spPr>
        <p:txBody>
          <a:bodyPr wrap="none" rtlCol="0">
            <a:spAutoFit/>
          </a:bodyPr>
          <a:lstStyle/>
          <a:p>
            <a:r>
              <a:rPr lang="en-US" sz="2800" dirty="0" smtClean="0">
                <a:solidFill>
                  <a:srgbClr val="000000"/>
                </a:solidFill>
              </a:rPr>
              <a:t>Brian Riel</a:t>
            </a:r>
          </a:p>
          <a:p>
            <a:endParaRPr lang="en-US" sz="2800" dirty="0">
              <a:solidFill>
                <a:srgbClr val="000000"/>
              </a:solidFill>
            </a:endParaRPr>
          </a:p>
        </p:txBody>
      </p:sp>
      <p:pic>
        <p:nvPicPr>
          <p:cNvPr id="6" name="Picture 5"/>
          <p:cNvPicPr>
            <a:picLocks noChangeAspect="1"/>
          </p:cNvPicPr>
          <p:nvPr/>
        </p:nvPicPr>
        <p:blipFill>
          <a:blip r:embed="rId3"/>
          <a:stretch>
            <a:fillRect/>
          </a:stretch>
        </p:blipFill>
        <p:spPr>
          <a:xfrm>
            <a:off x="3810000" y="1363849"/>
            <a:ext cx="10820400" cy="6864907"/>
          </a:xfrm>
          <a:prstGeom prst="rect">
            <a:avLst/>
          </a:prstGeom>
        </p:spPr>
      </p:pic>
    </p:spTree>
    <p:extLst>
      <p:ext uri="{BB962C8B-B14F-4D97-AF65-F5344CB8AC3E}">
        <p14:creationId xmlns:p14="http://schemas.microsoft.com/office/powerpoint/2010/main" val="16758323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1752600" y="685800"/>
            <a:ext cx="107442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smtClean="0">
                <a:solidFill>
                  <a:srgbClr val="C00000"/>
                </a:solidFill>
              </a:rPr>
              <a:t>InSAR</a:t>
            </a:r>
            <a:r>
              <a:rPr lang="en-US" sz="3600" dirty="0" smtClean="0">
                <a:solidFill>
                  <a:srgbClr val="C00000"/>
                </a:solidFill>
              </a:rPr>
              <a:t> (CGM) Highlights - 2014</a:t>
            </a:r>
            <a:endParaRPr lang="en-US" sz="3600" dirty="0">
              <a:solidFill>
                <a:srgbClr val="C00000"/>
              </a:solidFill>
            </a:endParaRPr>
          </a:p>
        </p:txBody>
      </p:sp>
      <p:sp>
        <p:nvSpPr>
          <p:cNvPr id="8" name="TextBox 7"/>
          <p:cNvSpPr txBox="1"/>
          <p:nvPr/>
        </p:nvSpPr>
        <p:spPr>
          <a:xfrm>
            <a:off x="12192000" y="7620000"/>
            <a:ext cx="2238012" cy="400110"/>
          </a:xfrm>
          <a:prstGeom prst="rect">
            <a:avLst/>
          </a:prstGeom>
          <a:noFill/>
        </p:spPr>
        <p:txBody>
          <a:bodyPr wrap="none" rtlCol="0">
            <a:spAutoFit/>
          </a:bodyPr>
          <a:lstStyle/>
          <a:p>
            <a:r>
              <a:rPr lang="en-US" dirty="0">
                <a:solidFill>
                  <a:schemeClr val="tx1"/>
                </a:solidFill>
              </a:rPr>
              <a:t>January  </a:t>
            </a:r>
            <a:r>
              <a:rPr lang="en-US" dirty="0" smtClean="0">
                <a:solidFill>
                  <a:schemeClr val="tx1"/>
                </a:solidFill>
              </a:rPr>
              <a:t>28, 2016</a:t>
            </a:r>
            <a:endParaRPr lang="en-US" dirty="0">
              <a:solidFill>
                <a:schemeClr val="tx1"/>
              </a:solidFill>
            </a:endParaRPr>
          </a:p>
        </p:txBody>
      </p:sp>
      <p:sp>
        <p:nvSpPr>
          <p:cNvPr id="5" name="Title 2"/>
          <p:cNvSpPr txBox="1">
            <a:spLocks/>
          </p:cNvSpPr>
          <p:nvPr/>
        </p:nvSpPr>
        <p:spPr bwMode="auto">
          <a:xfrm>
            <a:off x="304800" y="2743200"/>
            <a:ext cx="32004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b="1" i="1">
                <a:solidFill>
                  <a:schemeClr val="bg2"/>
                </a:solidFill>
                <a:latin typeface="Times"/>
                <a:ea typeface="ＭＳ Ｐゴシック" pitchFamily="-65" charset="-128"/>
                <a:cs typeface="Times"/>
              </a:defRPr>
            </a:lvl1pPr>
            <a:lvl2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5pPr>
            <a:lvl6pPr marL="653110" algn="ctr" rtl="0" eaLnBrk="0" fontAlgn="base" hangingPunct="0">
              <a:spcBef>
                <a:spcPct val="0"/>
              </a:spcBef>
              <a:spcAft>
                <a:spcPct val="0"/>
              </a:spcAft>
              <a:defRPr sz="5100" b="1">
                <a:solidFill>
                  <a:schemeClr val="bg2"/>
                </a:solidFill>
                <a:latin typeface="Arial" pitchFamily="-65" charset="0"/>
              </a:defRPr>
            </a:lvl6pPr>
            <a:lvl7pPr marL="1306220" algn="ctr" rtl="0" eaLnBrk="0" fontAlgn="base" hangingPunct="0">
              <a:spcBef>
                <a:spcPct val="0"/>
              </a:spcBef>
              <a:spcAft>
                <a:spcPct val="0"/>
              </a:spcAft>
              <a:defRPr sz="5100" b="1">
                <a:solidFill>
                  <a:schemeClr val="bg2"/>
                </a:solidFill>
                <a:latin typeface="Arial" pitchFamily="-65" charset="0"/>
              </a:defRPr>
            </a:lvl7pPr>
            <a:lvl8pPr marL="1959331" algn="ctr" rtl="0" eaLnBrk="0" fontAlgn="base" hangingPunct="0">
              <a:spcBef>
                <a:spcPct val="0"/>
              </a:spcBef>
              <a:spcAft>
                <a:spcPct val="0"/>
              </a:spcAft>
              <a:defRPr sz="5100" b="1">
                <a:solidFill>
                  <a:schemeClr val="bg2"/>
                </a:solidFill>
                <a:latin typeface="Arial" pitchFamily="-65" charset="0"/>
              </a:defRPr>
            </a:lvl8pPr>
            <a:lvl9pPr marL="2612441" algn="ctr" rtl="0" eaLnBrk="0" fontAlgn="base" hangingPunct="0">
              <a:spcBef>
                <a:spcPct val="0"/>
              </a:spcBef>
              <a:spcAft>
                <a:spcPct val="0"/>
              </a:spcAft>
              <a:defRPr sz="5100" b="1">
                <a:solidFill>
                  <a:schemeClr val="bg2"/>
                </a:solidFill>
                <a:latin typeface="Arial" pitchFamily="-65" charset="0"/>
              </a:defRPr>
            </a:lvl9pPr>
          </a:lstStyle>
          <a:p>
            <a:r>
              <a:rPr lang="en-US" sz="2400" b="0" i="0" kern="1200" dirty="0" smtClean="0">
                <a:solidFill>
                  <a:srgbClr val="000000"/>
                </a:solidFill>
              </a:rPr>
              <a:t>DEM Error (m)</a:t>
            </a:r>
            <a:endParaRPr lang="en-US" sz="2400" b="0" i="0" kern="1200" dirty="0">
              <a:solidFill>
                <a:srgbClr val="000000"/>
              </a:solidFill>
            </a:endParaRPr>
          </a:p>
        </p:txBody>
      </p:sp>
      <p:pic>
        <p:nvPicPr>
          <p:cNvPr id="6" name="Picture 2" descr="C:\Personal\Confrences_Presentations\Conference\SCEC_annual_2014\presentation\topoerro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036" t="18182" r="27875" b="20266"/>
          <a:stretch/>
        </p:blipFill>
        <p:spPr bwMode="auto">
          <a:xfrm>
            <a:off x="0" y="3293056"/>
            <a:ext cx="3717557" cy="49365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085101" y="6312862"/>
            <a:ext cx="184666" cy="400110"/>
          </a:xfrm>
          <a:prstGeom prst="rect">
            <a:avLst/>
          </a:prstGeom>
          <a:noFill/>
        </p:spPr>
        <p:txBody>
          <a:bodyPr wrap="none" rtlCol="0">
            <a:spAutoFit/>
          </a:bodyPr>
          <a:lstStyle/>
          <a:p>
            <a:endParaRPr lang="en-US" dirty="0"/>
          </a:p>
        </p:txBody>
      </p:sp>
      <p:sp>
        <p:nvSpPr>
          <p:cNvPr id="7" name="Title 2"/>
          <p:cNvSpPr txBox="1">
            <a:spLocks/>
          </p:cNvSpPr>
          <p:nvPr/>
        </p:nvSpPr>
        <p:spPr bwMode="auto">
          <a:xfrm>
            <a:off x="3505200" y="2667000"/>
            <a:ext cx="38100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b="1" i="1">
                <a:solidFill>
                  <a:schemeClr val="bg2"/>
                </a:solidFill>
                <a:latin typeface="Times"/>
                <a:ea typeface="ＭＳ Ｐゴシック" pitchFamily="-65" charset="-128"/>
                <a:cs typeface="Times"/>
              </a:defRPr>
            </a:lvl1pPr>
            <a:lvl2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5pPr>
            <a:lvl6pPr marL="653110" algn="ctr" rtl="0" eaLnBrk="0" fontAlgn="base" hangingPunct="0">
              <a:spcBef>
                <a:spcPct val="0"/>
              </a:spcBef>
              <a:spcAft>
                <a:spcPct val="0"/>
              </a:spcAft>
              <a:defRPr sz="5100" b="1">
                <a:solidFill>
                  <a:schemeClr val="bg2"/>
                </a:solidFill>
                <a:latin typeface="Arial" pitchFamily="-65" charset="0"/>
              </a:defRPr>
            </a:lvl6pPr>
            <a:lvl7pPr marL="1306220" algn="ctr" rtl="0" eaLnBrk="0" fontAlgn="base" hangingPunct="0">
              <a:spcBef>
                <a:spcPct val="0"/>
              </a:spcBef>
              <a:spcAft>
                <a:spcPct val="0"/>
              </a:spcAft>
              <a:defRPr sz="5100" b="1">
                <a:solidFill>
                  <a:schemeClr val="bg2"/>
                </a:solidFill>
                <a:latin typeface="Arial" pitchFamily="-65" charset="0"/>
              </a:defRPr>
            </a:lvl7pPr>
            <a:lvl8pPr marL="1959331" algn="ctr" rtl="0" eaLnBrk="0" fontAlgn="base" hangingPunct="0">
              <a:spcBef>
                <a:spcPct val="0"/>
              </a:spcBef>
              <a:spcAft>
                <a:spcPct val="0"/>
              </a:spcAft>
              <a:defRPr sz="5100" b="1">
                <a:solidFill>
                  <a:schemeClr val="bg2"/>
                </a:solidFill>
                <a:latin typeface="Arial" pitchFamily="-65" charset="0"/>
              </a:defRPr>
            </a:lvl8pPr>
            <a:lvl9pPr marL="2612441" algn="ctr" rtl="0" eaLnBrk="0" fontAlgn="base" hangingPunct="0">
              <a:spcBef>
                <a:spcPct val="0"/>
              </a:spcBef>
              <a:spcAft>
                <a:spcPct val="0"/>
              </a:spcAft>
              <a:defRPr sz="5100" b="1">
                <a:solidFill>
                  <a:schemeClr val="bg2"/>
                </a:solidFill>
                <a:latin typeface="Arial" pitchFamily="-65" charset="0"/>
              </a:defRPr>
            </a:lvl9pPr>
          </a:lstStyle>
          <a:p>
            <a:r>
              <a:rPr lang="en-US" sz="2400" b="0" i="0" kern="1200" dirty="0" smtClean="0">
                <a:solidFill>
                  <a:srgbClr val="000000"/>
                </a:solidFill>
              </a:rPr>
              <a:t>ATM Error (Rad)</a:t>
            </a:r>
            <a:endParaRPr lang="en-US" sz="2400" b="0" i="0" kern="1200" dirty="0">
              <a:solidFill>
                <a:srgbClr val="000000"/>
              </a:solidFill>
            </a:endParaRPr>
          </a:p>
        </p:txBody>
      </p:sp>
      <p:pic>
        <p:nvPicPr>
          <p:cNvPr id="9" name="Picture 2" descr="C:\Personal\Confrences_Presentations\Conference\SCEC_annual_2014\presentation\atmerro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637" t="17992" r="28676" b="21212"/>
          <a:stretch/>
        </p:blipFill>
        <p:spPr bwMode="auto">
          <a:xfrm>
            <a:off x="3581400" y="3200400"/>
            <a:ext cx="3594602" cy="4892084"/>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2"/>
          <p:cNvSpPr txBox="1">
            <a:spLocks/>
          </p:cNvSpPr>
          <p:nvPr/>
        </p:nvSpPr>
        <p:spPr bwMode="auto">
          <a:xfrm>
            <a:off x="7010400" y="2667000"/>
            <a:ext cx="40386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b="1" i="1">
                <a:solidFill>
                  <a:schemeClr val="bg2"/>
                </a:solidFill>
                <a:latin typeface="Times"/>
                <a:ea typeface="ＭＳ Ｐゴシック" pitchFamily="-65" charset="-128"/>
                <a:cs typeface="Times"/>
              </a:defRPr>
            </a:lvl1pPr>
            <a:lvl2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5pPr>
            <a:lvl6pPr marL="653110" algn="ctr" rtl="0" eaLnBrk="0" fontAlgn="base" hangingPunct="0">
              <a:spcBef>
                <a:spcPct val="0"/>
              </a:spcBef>
              <a:spcAft>
                <a:spcPct val="0"/>
              </a:spcAft>
              <a:defRPr sz="5100" b="1">
                <a:solidFill>
                  <a:schemeClr val="bg2"/>
                </a:solidFill>
                <a:latin typeface="Arial" pitchFamily="-65" charset="0"/>
              </a:defRPr>
            </a:lvl6pPr>
            <a:lvl7pPr marL="1306220" algn="ctr" rtl="0" eaLnBrk="0" fontAlgn="base" hangingPunct="0">
              <a:spcBef>
                <a:spcPct val="0"/>
              </a:spcBef>
              <a:spcAft>
                <a:spcPct val="0"/>
              </a:spcAft>
              <a:defRPr sz="5100" b="1">
                <a:solidFill>
                  <a:schemeClr val="bg2"/>
                </a:solidFill>
                <a:latin typeface="Arial" pitchFamily="-65" charset="0"/>
              </a:defRPr>
            </a:lvl7pPr>
            <a:lvl8pPr marL="1959331" algn="ctr" rtl="0" eaLnBrk="0" fontAlgn="base" hangingPunct="0">
              <a:spcBef>
                <a:spcPct val="0"/>
              </a:spcBef>
              <a:spcAft>
                <a:spcPct val="0"/>
              </a:spcAft>
              <a:defRPr sz="5100" b="1">
                <a:solidFill>
                  <a:schemeClr val="bg2"/>
                </a:solidFill>
                <a:latin typeface="Arial" pitchFamily="-65" charset="0"/>
              </a:defRPr>
            </a:lvl8pPr>
            <a:lvl9pPr marL="2612441" algn="ctr" rtl="0" eaLnBrk="0" fontAlgn="base" hangingPunct="0">
              <a:spcBef>
                <a:spcPct val="0"/>
              </a:spcBef>
              <a:spcAft>
                <a:spcPct val="0"/>
              </a:spcAft>
              <a:defRPr sz="5100" b="1">
                <a:solidFill>
                  <a:schemeClr val="bg2"/>
                </a:solidFill>
                <a:latin typeface="Arial" pitchFamily="-65" charset="0"/>
              </a:defRPr>
            </a:lvl9pPr>
          </a:lstStyle>
          <a:p>
            <a:r>
              <a:rPr lang="en-US" sz="2400" b="0" i="0" kern="1200" dirty="0" smtClean="0">
                <a:solidFill>
                  <a:srgbClr val="000000"/>
                </a:solidFill>
              </a:rPr>
              <a:t>Orbital Error (Rad)</a:t>
            </a:r>
            <a:endParaRPr lang="en-US" sz="2400" b="0" i="0" kern="1200" dirty="0">
              <a:solidFill>
                <a:srgbClr val="000000"/>
              </a:solidFill>
            </a:endParaRPr>
          </a:p>
        </p:txBody>
      </p:sp>
      <p:pic>
        <p:nvPicPr>
          <p:cNvPr id="11" name="Picture 2" descr="C:\Personal\Confrences_Presentations\Conference\SCEC_annual_2014\presentation\orberro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1372" t="18560" r="29412" b="20454"/>
          <a:stretch/>
        </p:blipFill>
        <p:spPr bwMode="auto">
          <a:xfrm>
            <a:off x="7162800" y="3322227"/>
            <a:ext cx="3476378" cy="4907373"/>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p:cNvSpPr txBox="1">
            <a:spLocks/>
          </p:cNvSpPr>
          <p:nvPr/>
        </p:nvSpPr>
        <p:spPr bwMode="auto">
          <a:xfrm>
            <a:off x="10668000" y="2590800"/>
            <a:ext cx="3733800" cy="6921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b="1" i="1">
                <a:solidFill>
                  <a:schemeClr val="bg2"/>
                </a:solidFill>
                <a:latin typeface="Times"/>
                <a:ea typeface="ＭＳ Ｐゴシック" pitchFamily="-65" charset="-128"/>
                <a:cs typeface="Times"/>
              </a:defRPr>
            </a:lvl1pPr>
            <a:lvl2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5100" b="1">
                <a:solidFill>
                  <a:schemeClr val="bg2"/>
                </a:solidFill>
                <a:latin typeface="Arial" pitchFamily="-65" charset="0"/>
                <a:ea typeface="ＭＳ Ｐゴシック" pitchFamily="-65" charset="-128"/>
                <a:cs typeface="ＭＳ Ｐゴシック" pitchFamily="-65" charset="-128"/>
              </a:defRPr>
            </a:lvl5pPr>
            <a:lvl6pPr marL="653110" algn="ctr" rtl="0" eaLnBrk="0" fontAlgn="base" hangingPunct="0">
              <a:spcBef>
                <a:spcPct val="0"/>
              </a:spcBef>
              <a:spcAft>
                <a:spcPct val="0"/>
              </a:spcAft>
              <a:defRPr sz="5100" b="1">
                <a:solidFill>
                  <a:schemeClr val="bg2"/>
                </a:solidFill>
                <a:latin typeface="Arial" pitchFamily="-65" charset="0"/>
              </a:defRPr>
            </a:lvl6pPr>
            <a:lvl7pPr marL="1306220" algn="ctr" rtl="0" eaLnBrk="0" fontAlgn="base" hangingPunct="0">
              <a:spcBef>
                <a:spcPct val="0"/>
              </a:spcBef>
              <a:spcAft>
                <a:spcPct val="0"/>
              </a:spcAft>
              <a:defRPr sz="5100" b="1">
                <a:solidFill>
                  <a:schemeClr val="bg2"/>
                </a:solidFill>
                <a:latin typeface="Arial" pitchFamily="-65" charset="0"/>
              </a:defRPr>
            </a:lvl7pPr>
            <a:lvl8pPr marL="1959331" algn="ctr" rtl="0" eaLnBrk="0" fontAlgn="base" hangingPunct="0">
              <a:spcBef>
                <a:spcPct val="0"/>
              </a:spcBef>
              <a:spcAft>
                <a:spcPct val="0"/>
              </a:spcAft>
              <a:defRPr sz="5100" b="1">
                <a:solidFill>
                  <a:schemeClr val="bg2"/>
                </a:solidFill>
                <a:latin typeface="Arial" pitchFamily="-65" charset="0"/>
              </a:defRPr>
            </a:lvl8pPr>
            <a:lvl9pPr marL="2612441" algn="ctr" rtl="0" eaLnBrk="0" fontAlgn="base" hangingPunct="0">
              <a:spcBef>
                <a:spcPct val="0"/>
              </a:spcBef>
              <a:spcAft>
                <a:spcPct val="0"/>
              </a:spcAft>
              <a:defRPr sz="5100" b="1">
                <a:solidFill>
                  <a:schemeClr val="bg2"/>
                </a:solidFill>
                <a:latin typeface="Arial" pitchFamily="-65" charset="0"/>
              </a:defRPr>
            </a:lvl9pPr>
          </a:lstStyle>
          <a:p>
            <a:r>
              <a:rPr lang="en-US" sz="2400" b="0" i="0" kern="1200" dirty="0" smtClean="0">
                <a:solidFill>
                  <a:srgbClr val="000000"/>
                </a:solidFill>
              </a:rPr>
              <a:t>LOS Linear Velocity (cm/</a:t>
            </a:r>
            <a:r>
              <a:rPr lang="en-US" sz="2400" b="0" i="0" kern="1200" dirty="0" err="1" smtClean="0">
                <a:solidFill>
                  <a:srgbClr val="000000"/>
                </a:solidFill>
              </a:rPr>
              <a:t>yr</a:t>
            </a:r>
            <a:r>
              <a:rPr lang="en-US" sz="2400" b="0" i="0" kern="1200" dirty="0" smtClean="0">
                <a:solidFill>
                  <a:srgbClr val="000000"/>
                </a:solidFill>
              </a:rPr>
              <a:t>)</a:t>
            </a:r>
            <a:endParaRPr lang="en-US" sz="2400" b="0" i="0" kern="1200" dirty="0">
              <a:solidFill>
                <a:srgbClr val="000000"/>
              </a:solidFill>
            </a:endParaRPr>
          </a:p>
        </p:txBody>
      </p:sp>
      <p:pic>
        <p:nvPicPr>
          <p:cNvPr id="13" name="Picture 2" descr="C:\Personal\Confrences_Presentations\Conference\SCEC_annual_2014\presentation\mvel.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451" r="27451"/>
          <a:stretch/>
        </p:blipFill>
        <p:spPr bwMode="auto">
          <a:xfrm>
            <a:off x="10515600" y="3112285"/>
            <a:ext cx="3777365" cy="51173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85800" y="1752600"/>
            <a:ext cx="3242394" cy="523220"/>
          </a:xfrm>
          <a:prstGeom prst="rect">
            <a:avLst/>
          </a:prstGeom>
        </p:spPr>
        <p:txBody>
          <a:bodyPr wrap="none">
            <a:spAutoFit/>
          </a:bodyPr>
          <a:lstStyle/>
          <a:p>
            <a:r>
              <a:rPr lang="en-US" altLang="en-US" sz="2800" dirty="0" smtClean="0">
                <a:solidFill>
                  <a:srgbClr val="000000"/>
                </a:solidFill>
                <a:latin typeface="Calibri" pitchFamily="34" charset="0"/>
                <a:ea typeface="Calibri" pitchFamily="34" charset="0"/>
                <a:cs typeface="Times New Roman" pitchFamily="18" charset="0"/>
              </a:rPr>
              <a:t>Shirzaei &amp; </a:t>
            </a:r>
            <a:r>
              <a:rPr lang="en-US" altLang="en-US" sz="2800" dirty="0" err="1" smtClean="0">
                <a:solidFill>
                  <a:srgbClr val="000000"/>
                </a:solidFill>
                <a:latin typeface="Calibri" pitchFamily="34" charset="0"/>
                <a:ea typeface="Calibri" pitchFamily="34" charset="0"/>
                <a:cs typeface="Times New Roman" pitchFamily="18" charset="0"/>
              </a:rPr>
              <a:t>Burgmann</a:t>
            </a:r>
            <a:endParaRPr lang="en-US" sz="2800" dirty="0">
              <a:solidFill>
                <a:srgbClr val="000000"/>
              </a:solidFill>
            </a:endParaRPr>
          </a:p>
        </p:txBody>
      </p:sp>
      <p:sp>
        <p:nvSpPr>
          <p:cNvPr id="15" name="Rectangle 14"/>
          <p:cNvSpPr/>
          <p:nvPr/>
        </p:nvSpPr>
        <p:spPr>
          <a:xfrm>
            <a:off x="10896600" y="3733800"/>
            <a:ext cx="3185487" cy="369332"/>
          </a:xfrm>
          <a:prstGeom prst="rect">
            <a:avLst/>
          </a:prstGeom>
        </p:spPr>
        <p:txBody>
          <a:bodyPr wrap="none">
            <a:spAutoFit/>
          </a:bodyPr>
          <a:lstStyle/>
          <a:p>
            <a:r>
              <a:rPr lang="en-US" altLang="en-US" sz="1800" dirty="0" smtClean="0">
                <a:solidFill>
                  <a:srgbClr val="000000"/>
                </a:solidFill>
                <a:latin typeface="Calibri" pitchFamily="34" charset="0"/>
                <a:ea typeface="Calibri" pitchFamily="34" charset="0"/>
                <a:cs typeface="Times New Roman" pitchFamily="18" charset="0"/>
              </a:rPr>
              <a:t>Shirzaei &amp; </a:t>
            </a:r>
            <a:r>
              <a:rPr lang="en-US" altLang="en-US" sz="1800" dirty="0" err="1" smtClean="0">
                <a:solidFill>
                  <a:srgbClr val="000000"/>
                </a:solidFill>
                <a:latin typeface="Calibri" pitchFamily="34" charset="0"/>
                <a:ea typeface="Calibri" pitchFamily="34" charset="0"/>
                <a:cs typeface="Times New Roman" pitchFamily="18" charset="0"/>
              </a:rPr>
              <a:t>Burgmann</a:t>
            </a:r>
            <a:r>
              <a:rPr lang="en-US" altLang="en-US" sz="1800" dirty="0" smtClean="0">
                <a:solidFill>
                  <a:srgbClr val="000000"/>
                </a:solidFill>
                <a:latin typeface="Calibri" pitchFamily="34" charset="0"/>
                <a:ea typeface="Calibri" pitchFamily="34" charset="0"/>
                <a:cs typeface="Times New Roman" pitchFamily="18" charset="0"/>
              </a:rPr>
              <a:t>, 2013, JGR</a:t>
            </a:r>
            <a:endParaRPr lang="en-US" sz="1800" dirty="0">
              <a:solidFill>
                <a:srgbClr val="000000"/>
              </a:solidFill>
            </a:endParaRPr>
          </a:p>
        </p:txBody>
      </p:sp>
    </p:spTree>
    <p:extLst>
      <p:ext uri="{BB962C8B-B14F-4D97-AF65-F5344CB8AC3E}">
        <p14:creationId xmlns:p14="http://schemas.microsoft.com/office/powerpoint/2010/main" val="16758323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114800" y="-1219200"/>
            <a:ext cx="11082020" cy="9653405"/>
            <a:chOff x="54404" y="-1270396"/>
            <a:chExt cx="9919329" cy="8640600"/>
          </a:xfrm>
        </p:grpSpPr>
        <p:pic>
          <p:nvPicPr>
            <p:cNvPr id="7" name="Picture 6" descr="vel_final.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6905" y="-1270396"/>
              <a:ext cx="6676828" cy="8640600"/>
            </a:xfrm>
            <a:prstGeom prst="rect">
              <a:avLst/>
            </a:prstGeom>
          </p:spPr>
        </p:pic>
        <p:sp>
          <p:nvSpPr>
            <p:cNvPr id="9" name="TextBox 8"/>
            <p:cNvSpPr txBox="1"/>
            <p:nvPr/>
          </p:nvSpPr>
          <p:spPr>
            <a:xfrm>
              <a:off x="3937001" y="5946588"/>
              <a:ext cx="1981156" cy="707886"/>
            </a:xfrm>
            <a:prstGeom prst="rect">
              <a:avLst/>
            </a:prstGeom>
            <a:noFill/>
          </p:spPr>
          <p:txBody>
            <a:bodyPr wrap="none" rtlCol="0">
              <a:spAutoFit/>
            </a:bodyPr>
            <a:lstStyle/>
            <a:p>
              <a:r>
                <a:rPr lang="en-US" dirty="0" smtClean="0">
                  <a:solidFill>
                    <a:srgbClr val="000000"/>
                  </a:solidFill>
                </a:rPr>
                <a:t>Range increase</a:t>
              </a:r>
            </a:p>
            <a:p>
              <a:r>
                <a:rPr lang="en-US" dirty="0" smtClean="0">
                  <a:solidFill>
                    <a:srgbClr val="000000"/>
                  </a:solidFill>
                </a:rPr>
                <a:t>(Subsidence)</a:t>
              </a:r>
              <a:endParaRPr lang="en-US" dirty="0">
                <a:solidFill>
                  <a:srgbClr val="000000"/>
                </a:solidFill>
              </a:endParaRPr>
            </a:p>
          </p:txBody>
        </p:sp>
        <p:pic>
          <p:nvPicPr>
            <p:cNvPr id="10" name="Picture 9" descr="Screen Shot 2014-08-27 at 1.23.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 y="661151"/>
              <a:ext cx="2126293" cy="2173941"/>
            </a:xfrm>
            <a:prstGeom prst="rect">
              <a:avLst/>
            </a:prstGeom>
          </p:spPr>
        </p:pic>
        <p:pic>
          <p:nvPicPr>
            <p:cNvPr id="11" name="Picture 10" descr="Screen Shot 2014-08-27 at 1.24.4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402" y="2952670"/>
              <a:ext cx="2126293" cy="2188569"/>
            </a:xfrm>
            <a:prstGeom prst="rect">
              <a:avLst/>
            </a:prstGeom>
          </p:spPr>
        </p:pic>
        <p:pic>
          <p:nvPicPr>
            <p:cNvPr id="12" name="Picture 11" descr="Screen Shot 2014-08-27 at 1.25.5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402" y="5244355"/>
              <a:ext cx="2126891" cy="1613645"/>
            </a:xfrm>
            <a:prstGeom prst="rect">
              <a:avLst/>
            </a:prstGeom>
          </p:spPr>
        </p:pic>
        <p:sp>
          <p:nvSpPr>
            <p:cNvPr id="13" name="TextBox 12"/>
            <p:cNvSpPr txBox="1"/>
            <p:nvPr/>
          </p:nvSpPr>
          <p:spPr>
            <a:xfrm>
              <a:off x="2253293" y="661151"/>
              <a:ext cx="1196003" cy="307777"/>
            </a:xfrm>
            <a:prstGeom prst="rect">
              <a:avLst/>
            </a:prstGeom>
            <a:noFill/>
          </p:spPr>
          <p:txBody>
            <a:bodyPr wrap="none" rtlCol="0">
              <a:spAutoFit/>
            </a:bodyPr>
            <a:lstStyle/>
            <a:p>
              <a:r>
                <a:rPr lang="en-US" sz="1400" i="1" dirty="0" smtClean="0">
                  <a:solidFill>
                    <a:srgbClr val="000000"/>
                  </a:solidFill>
                </a:rPr>
                <a:t>Hector Mine</a:t>
              </a:r>
              <a:endParaRPr lang="en-US" sz="1400" i="1" dirty="0">
                <a:solidFill>
                  <a:srgbClr val="000000"/>
                </a:solidFill>
              </a:endParaRPr>
            </a:p>
          </p:txBody>
        </p:sp>
        <p:sp>
          <p:nvSpPr>
            <p:cNvPr id="14" name="TextBox 13"/>
            <p:cNvSpPr txBox="1"/>
            <p:nvPr/>
          </p:nvSpPr>
          <p:spPr>
            <a:xfrm>
              <a:off x="2252695" y="3689264"/>
              <a:ext cx="1615388" cy="307777"/>
            </a:xfrm>
            <a:prstGeom prst="rect">
              <a:avLst/>
            </a:prstGeom>
            <a:noFill/>
          </p:spPr>
          <p:txBody>
            <a:bodyPr wrap="none" rtlCol="0">
              <a:spAutoFit/>
            </a:bodyPr>
            <a:lstStyle/>
            <a:p>
              <a:r>
                <a:rPr lang="en-US" sz="1400" i="1" dirty="0" smtClean="0">
                  <a:solidFill>
                    <a:srgbClr val="000000"/>
                  </a:solidFill>
                </a:rPr>
                <a:t>San Jacinto Fault</a:t>
              </a:r>
              <a:endParaRPr lang="en-US" sz="1400" i="1" dirty="0">
                <a:solidFill>
                  <a:srgbClr val="000000"/>
                </a:solidFill>
              </a:endParaRPr>
            </a:p>
          </p:txBody>
        </p:sp>
        <p:sp>
          <p:nvSpPr>
            <p:cNvPr id="15" name="TextBox 14"/>
            <p:cNvSpPr txBox="1"/>
            <p:nvPr/>
          </p:nvSpPr>
          <p:spPr>
            <a:xfrm>
              <a:off x="2253293" y="5512548"/>
              <a:ext cx="1522447" cy="307777"/>
            </a:xfrm>
            <a:prstGeom prst="rect">
              <a:avLst/>
            </a:prstGeom>
            <a:noFill/>
          </p:spPr>
          <p:txBody>
            <a:bodyPr wrap="square" rtlCol="0">
              <a:spAutoFit/>
            </a:bodyPr>
            <a:lstStyle/>
            <a:p>
              <a:r>
                <a:rPr lang="en-US" sz="1400" i="1" dirty="0" smtClean="0">
                  <a:solidFill>
                    <a:srgbClr val="000000"/>
                  </a:solidFill>
                </a:rPr>
                <a:t>Pinto Mt Fault</a:t>
              </a:r>
              <a:endParaRPr lang="en-US" sz="1400" i="1" dirty="0">
                <a:solidFill>
                  <a:srgbClr val="000000"/>
                </a:solidFill>
              </a:endParaRPr>
            </a:p>
          </p:txBody>
        </p:sp>
        <p:cxnSp>
          <p:nvCxnSpPr>
            <p:cNvPr id="16" name="Straight Arrow Connector 15"/>
            <p:cNvCxnSpPr>
              <a:stCxn id="10" idx="3"/>
            </p:cNvCxnSpPr>
            <p:nvPr/>
          </p:nvCxnSpPr>
          <p:spPr>
            <a:xfrm flipV="1">
              <a:off x="2253293" y="1740656"/>
              <a:ext cx="5770119" cy="7466"/>
            </a:xfrm>
            <a:prstGeom prst="straightConnector1">
              <a:avLst/>
            </a:prstGeom>
            <a:ln w="9525" cmpd="sng">
              <a:solidFill>
                <a:srgbClr val="000000"/>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253293" y="3033059"/>
              <a:ext cx="3230119" cy="440019"/>
            </a:xfrm>
            <a:prstGeom prst="straightConnector1">
              <a:avLst/>
            </a:prstGeom>
            <a:ln w="9525" cmpd="sng">
              <a:solidFill>
                <a:srgbClr val="000000"/>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253293" y="3033059"/>
              <a:ext cx="5501178" cy="2479489"/>
            </a:xfrm>
            <a:prstGeom prst="straightConnector1">
              <a:avLst/>
            </a:prstGeom>
            <a:ln w="9525" cmpd="sng">
              <a:solidFill>
                <a:srgbClr val="000000"/>
              </a:solidFill>
              <a:prstDash val="dash"/>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4404" y="61416"/>
              <a:ext cx="4711546" cy="461665"/>
            </a:xfrm>
            <a:prstGeom prst="rect">
              <a:avLst/>
            </a:prstGeom>
            <a:noFill/>
          </p:spPr>
          <p:txBody>
            <a:bodyPr wrap="none" rtlCol="0">
              <a:spAutoFit/>
            </a:bodyPr>
            <a:lstStyle/>
            <a:p>
              <a:r>
                <a:rPr lang="en-US" sz="2400" b="1" dirty="0" smtClean="0">
                  <a:solidFill>
                    <a:srgbClr val="000000"/>
                  </a:solidFill>
                </a:rPr>
                <a:t>Mean velocity from </a:t>
              </a:r>
              <a:r>
                <a:rPr lang="en-US" sz="2400" b="1" dirty="0" err="1" smtClean="0">
                  <a:solidFill>
                    <a:srgbClr val="000000"/>
                  </a:solidFill>
                </a:rPr>
                <a:t>InSAR</a:t>
              </a:r>
              <a:r>
                <a:rPr lang="en-US" sz="2400" b="1" dirty="0" smtClean="0">
                  <a:solidFill>
                    <a:srgbClr val="000000"/>
                  </a:solidFill>
                </a:rPr>
                <a:t> only</a:t>
              </a:r>
              <a:endParaRPr lang="en-US" sz="2400" b="1" dirty="0">
                <a:solidFill>
                  <a:srgbClr val="000000"/>
                </a:solidFill>
              </a:endParaRPr>
            </a:p>
          </p:txBody>
        </p:sp>
        <p:sp>
          <p:nvSpPr>
            <p:cNvPr id="20" name="5-Point Star 19"/>
            <p:cNvSpPr/>
            <p:nvPr/>
          </p:nvSpPr>
          <p:spPr>
            <a:xfrm>
              <a:off x="1116853" y="1538951"/>
              <a:ext cx="201705" cy="201705"/>
            </a:xfrm>
            <a:prstGeom prst="star5">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1" name="5-Point Star 20"/>
            <p:cNvSpPr/>
            <p:nvPr/>
          </p:nvSpPr>
          <p:spPr>
            <a:xfrm>
              <a:off x="1217705" y="3997041"/>
              <a:ext cx="201705" cy="201705"/>
            </a:xfrm>
            <a:prstGeom prst="star5">
              <a:avLst/>
            </a:prstGeom>
            <a:solidFill>
              <a:srgbClr val="FFFF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22" name="5-Point Star 21"/>
            <p:cNvSpPr/>
            <p:nvPr/>
          </p:nvSpPr>
          <p:spPr>
            <a:xfrm>
              <a:off x="1168400" y="5830793"/>
              <a:ext cx="201705" cy="201705"/>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pSp>
      <p:sp>
        <p:nvSpPr>
          <p:cNvPr id="2" name="TextBox 1"/>
          <p:cNvSpPr txBox="1"/>
          <p:nvPr/>
        </p:nvSpPr>
        <p:spPr>
          <a:xfrm>
            <a:off x="990600" y="1524000"/>
            <a:ext cx="1074533" cy="584776"/>
          </a:xfrm>
          <a:prstGeom prst="rect">
            <a:avLst/>
          </a:prstGeom>
          <a:noFill/>
        </p:spPr>
        <p:txBody>
          <a:bodyPr wrap="none" rtlCol="0">
            <a:spAutoFit/>
          </a:bodyPr>
          <a:lstStyle/>
          <a:p>
            <a:r>
              <a:rPr lang="en-US" sz="3200" dirty="0" smtClean="0">
                <a:solidFill>
                  <a:srgbClr val="000000"/>
                </a:solidFill>
              </a:rPr>
              <a:t>Tong</a:t>
            </a:r>
            <a:endParaRPr lang="en-US" sz="3200" dirty="0">
              <a:solidFill>
                <a:srgbClr val="000000"/>
              </a:solidFill>
            </a:endParaRPr>
          </a:p>
        </p:txBody>
      </p:sp>
    </p:spTree>
    <p:extLst>
      <p:ext uri="{BB962C8B-B14F-4D97-AF65-F5344CB8AC3E}">
        <p14:creationId xmlns:p14="http://schemas.microsoft.com/office/powerpoint/2010/main" val="167583235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8"/>
          <p:cNvSpPr txBox="1">
            <a:spLocks/>
          </p:cNvSpPr>
          <p:nvPr/>
        </p:nvSpPr>
        <p:spPr>
          <a:xfrm>
            <a:off x="1905000" y="381000"/>
            <a:ext cx="10744200" cy="1028374"/>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err="1" smtClean="0">
                <a:solidFill>
                  <a:srgbClr val="C00000"/>
                </a:solidFill>
              </a:rPr>
              <a:t>InSAR</a:t>
            </a:r>
            <a:r>
              <a:rPr lang="en-US" sz="3600" dirty="0" smtClean="0">
                <a:solidFill>
                  <a:srgbClr val="C00000"/>
                </a:solidFill>
              </a:rPr>
              <a:t> (CGM) Comparisons</a:t>
            </a:r>
            <a:endParaRPr lang="en-US" sz="3600" dirty="0">
              <a:solidFill>
                <a:srgbClr val="C00000"/>
              </a:solidFill>
            </a:endParaRPr>
          </a:p>
        </p:txBody>
      </p:sp>
      <p:grpSp>
        <p:nvGrpSpPr>
          <p:cNvPr id="11" name="Group 10"/>
          <p:cNvGrpSpPr/>
          <p:nvPr/>
        </p:nvGrpSpPr>
        <p:grpSpPr>
          <a:xfrm>
            <a:off x="5029200" y="1027671"/>
            <a:ext cx="9144000" cy="7049529"/>
            <a:chOff x="0" y="-48840"/>
            <a:chExt cx="9144000" cy="7049529"/>
          </a:xfrm>
        </p:grpSpPr>
        <p:pic>
          <p:nvPicPr>
            <p:cNvPr id="12" name="Picture 11" descr="filtcomp2.png"/>
            <p:cNvPicPr>
              <a:picLocks noChangeAspect="1"/>
            </p:cNvPicPr>
            <p:nvPr/>
          </p:nvPicPr>
          <p:blipFill rotWithShape="1">
            <a:blip r:embed="rId3">
              <a:extLst>
                <a:ext uri="{28A0092B-C50C-407E-A947-70E740481C1C}">
                  <a14:useLocalDpi xmlns:a14="http://schemas.microsoft.com/office/drawing/2010/main" val="0"/>
                </a:ext>
              </a:extLst>
            </a:blip>
            <a:srcRect t="21240" b="26589"/>
            <a:stretch/>
          </p:blipFill>
          <p:spPr>
            <a:xfrm>
              <a:off x="0" y="3418823"/>
              <a:ext cx="9144000" cy="3581866"/>
            </a:xfrm>
            <a:prstGeom prst="rect">
              <a:avLst/>
            </a:prstGeom>
          </p:spPr>
        </p:pic>
        <p:pic>
          <p:nvPicPr>
            <p:cNvPr id="13" name="Picture 12" descr="filtcomp1.png"/>
            <p:cNvPicPr>
              <a:picLocks noChangeAspect="1"/>
            </p:cNvPicPr>
            <p:nvPr/>
          </p:nvPicPr>
          <p:blipFill rotWithShape="1">
            <a:blip r:embed="rId4">
              <a:extLst>
                <a:ext uri="{28A0092B-C50C-407E-A947-70E740481C1C}">
                  <a14:useLocalDpi xmlns:a14="http://schemas.microsoft.com/office/drawing/2010/main" val="0"/>
                </a:ext>
              </a:extLst>
            </a:blip>
            <a:srcRect t="19759" b="26885"/>
            <a:stretch/>
          </p:blipFill>
          <p:spPr>
            <a:xfrm>
              <a:off x="0" y="-48840"/>
              <a:ext cx="9144000" cy="3663271"/>
            </a:xfrm>
            <a:prstGeom prst="rect">
              <a:avLst/>
            </a:prstGeom>
          </p:spPr>
        </p:pic>
      </p:grpSp>
      <p:sp>
        <p:nvSpPr>
          <p:cNvPr id="5" name="TextBox 4"/>
          <p:cNvSpPr txBox="1"/>
          <p:nvPr/>
        </p:nvSpPr>
        <p:spPr>
          <a:xfrm>
            <a:off x="1143000" y="1981200"/>
            <a:ext cx="1667644" cy="584776"/>
          </a:xfrm>
          <a:prstGeom prst="rect">
            <a:avLst/>
          </a:prstGeom>
          <a:noFill/>
        </p:spPr>
        <p:txBody>
          <a:bodyPr wrap="none" rtlCol="0">
            <a:spAutoFit/>
          </a:bodyPr>
          <a:lstStyle/>
          <a:p>
            <a:r>
              <a:rPr lang="en-US" sz="3200" dirty="0" err="1" smtClean="0">
                <a:solidFill>
                  <a:srgbClr val="000000"/>
                </a:solidFill>
              </a:rPr>
              <a:t>Lohman</a:t>
            </a:r>
            <a:endParaRPr lang="en-US" sz="3200" dirty="0">
              <a:solidFill>
                <a:srgbClr val="000000"/>
              </a:solidFill>
            </a:endParaRPr>
          </a:p>
        </p:txBody>
      </p:sp>
    </p:spTree>
    <p:extLst>
      <p:ext uri="{BB962C8B-B14F-4D97-AF65-F5344CB8AC3E}">
        <p14:creationId xmlns:p14="http://schemas.microsoft.com/office/powerpoint/2010/main" val="110358267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CEC.new.banner">
  <a:themeElements>
    <a:clrScheme name="Custom 1">
      <a:dk1>
        <a:srgbClr val="000000"/>
      </a:dk1>
      <a:lt1>
        <a:srgbClr val="FFFFFF"/>
      </a:lt1>
      <a:dk2>
        <a:srgbClr val="000000"/>
      </a:dk2>
      <a:lt2>
        <a:srgbClr val="000000"/>
      </a:lt2>
      <a:accent1>
        <a:srgbClr val="FFFFFF"/>
      </a:accent1>
      <a:accent2>
        <a:srgbClr val="0000FF"/>
      </a:accent2>
      <a:accent3>
        <a:srgbClr val="FFFFFF"/>
      </a:accent3>
      <a:accent4>
        <a:srgbClr val="000000"/>
      </a:accent4>
      <a:accent5>
        <a:srgbClr val="FFFFFF"/>
      </a:accent5>
      <a:accent6>
        <a:srgbClr val="0000E7"/>
      </a:accent6>
      <a:hlink>
        <a:srgbClr val="070009"/>
      </a:hlink>
      <a:folHlink>
        <a:srgbClr val="0000FF"/>
      </a:folHlink>
    </a:clrScheme>
    <a:fontScheme name="SCEC.new.bann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400" b="0" i="0" u="none" strike="noStrike" cap="none" normalizeH="0" baseline="0">
            <a:ln>
              <a:noFill/>
            </a:ln>
            <a:solidFill>
              <a:schemeClr val="bg1"/>
            </a:solidFill>
            <a:effectLst/>
            <a:latin typeface="Arial"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400" b="0" i="0" u="none" strike="noStrike" cap="none" normalizeH="0" baseline="0">
            <a:ln>
              <a:noFill/>
            </a:ln>
            <a:solidFill>
              <a:schemeClr val="bg1"/>
            </a:solidFill>
            <a:effectLst/>
            <a:latin typeface="Arial" pitchFamily="-65" charset="0"/>
          </a:defRPr>
        </a:defPPr>
      </a:lstStyle>
    </a:lnDef>
  </a:objectDefaults>
  <a:extraClrSchemeLst>
    <a:extraClrScheme>
      <a:clrScheme name="SCEC.new.banner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CEC.new.banne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CEC.new.banner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CEC.new.banner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CEC.new.banne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CEC.new.banne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CEC.new.banne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HD:AAA Documents Folder:SCEC:Presentations:SCEC.new.banner.ppt</Template>
  <TotalTime>98601</TotalTime>
  <Words>1707</Words>
  <Application>Microsoft Macintosh PowerPoint</Application>
  <PresentationFormat>Custom</PresentationFormat>
  <Paragraphs>186</Paragraphs>
  <Slides>16</Slides>
  <Notes>15</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SCEC.new.banner</vt:lpstr>
      <vt:lpstr>PowerPoint Presentation</vt:lpstr>
      <vt:lpstr>PowerPoint Presentation</vt:lpstr>
      <vt:lpstr>PowerPoint Presentation</vt:lpstr>
      <vt:lpstr>PowerPoint Presentation</vt:lpstr>
      <vt:lpstr>Correction of Envisat Local Oscillator Drift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lpstr>PowerPoint Presentation</vt:lpstr>
      <vt:lpstr>PowerPoint Presentation</vt:lpstr>
    </vt:vector>
  </TitlesOfParts>
  <Company>ʁ耀_Ψ㼬뿿킀׫倜_</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the SCEC Community Modeling Environment: Cyberinfrastructure for Earthquake Science</dc:title>
  <dc:creator>Thomas Jordan</dc:creator>
  <cp:lastModifiedBy>Microsoft Office User</cp:lastModifiedBy>
  <cp:revision>1694</cp:revision>
  <cp:lastPrinted>2013-06-02T00:34:14Z</cp:lastPrinted>
  <dcterms:created xsi:type="dcterms:W3CDTF">2011-06-06T22:02:39Z</dcterms:created>
  <dcterms:modified xsi:type="dcterms:W3CDTF">2016-01-27T21:28:46Z</dcterms:modified>
</cp:coreProperties>
</file>