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tif" ContentType="image/t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92" r:id="rId2"/>
    <p:sldId id="264" r:id="rId3"/>
    <p:sldId id="258" r:id="rId4"/>
    <p:sldId id="257" r:id="rId5"/>
    <p:sldId id="260" r:id="rId6"/>
    <p:sldId id="259" r:id="rId7"/>
    <p:sldId id="261" r:id="rId8"/>
    <p:sldId id="266" r:id="rId9"/>
    <p:sldId id="265" r:id="rId10"/>
    <p:sldId id="267" r:id="rId11"/>
    <p:sldId id="293" r:id="rId12"/>
    <p:sldId id="294" r:id="rId13"/>
    <p:sldId id="295" r:id="rId14"/>
    <p:sldId id="296" r:id="rId15"/>
    <p:sldId id="297" r:id="rId16"/>
    <p:sldId id="269" r:id="rId17"/>
    <p:sldId id="304" r:id="rId18"/>
    <p:sldId id="302" r:id="rId19"/>
    <p:sldId id="273" r:id="rId20"/>
    <p:sldId id="306" r:id="rId21"/>
    <p:sldId id="308" r:id="rId22"/>
    <p:sldId id="307" r:id="rId23"/>
    <p:sldId id="272" r:id="rId24"/>
    <p:sldId id="305" r:id="rId25"/>
    <p:sldId id="309" r:id="rId26"/>
    <p:sldId id="284" r:id="rId27"/>
    <p:sldId id="310" r:id="rId28"/>
    <p:sldId id="287" r:id="rId29"/>
    <p:sldId id="286" r:id="rId30"/>
    <p:sldId id="288" r:id="rId31"/>
    <p:sldId id="289" r:id="rId32"/>
    <p:sldId id="300" r:id="rId33"/>
    <p:sldId id="301" r:id="rId34"/>
    <p:sldId id="311" r:id="rId35"/>
    <p:sldId id="312" r:id="rId36"/>
    <p:sldId id="31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746" autoAdjust="0"/>
  </p:normalViewPr>
  <p:slideViewPr>
    <p:cSldViewPr snapToGrid="0" snapToObjects="1">
      <p:cViewPr varScale="1">
        <p:scale>
          <a:sx n="178" d="100"/>
          <a:sy n="178" d="100"/>
        </p:scale>
        <p:origin x="-120" y="-3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67BA2A-580F-1649-9922-C50DB8F771FB}" type="datetimeFigureOut">
              <a:rPr lang="en-US" smtClean="0"/>
              <a:t>9/10/15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B1C69D-FF16-8843-9CCA-F1EC3ABD2851}" type="slidenum">
              <a:rPr lang="en-US" smtClean="0"/>
              <a:t>‹#›</a:t>
            </a:fld>
            <a:endParaRPr lang="en-US"/>
          </a:p>
        </p:txBody>
      </p:sp>
    </p:spTree>
    <p:extLst>
      <p:ext uri="{BB962C8B-B14F-4D97-AF65-F5344CB8AC3E}">
        <p14:creationId xmlns:p14="http://schemas.microsoft.com/office/powerpoint/2010/main" val="21908811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charset="-128"/>
              <a:cs typeface="ＭＳ Ｐゴシック" charset="-128"/>
            </a:endParaRPr>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5CF348-8949-6449-9E36-CD54C5F6CBDC}" type="slidenum">
              <a:rPr lang="en-US" smtClean="0">
                <a:ea typeface="ＭＳ Ｐゴシック" pitchFamily="-84" charset="-128"/>
                <a:cs typeface="ＭＳ Ｐゴシック" pitchFamily="-84" charset="-128"/>
              </a:rPr>
              <a:pPr fontAlgn="base">
                <a:spcBef>
                  <a:spcPct val="0"/>
                </a:spcBef>
                <a:spcAft>
                  <a:spcPct val="0"/>
                </a:spcAft>
                <a:defRPr/>
              </a:pPr>
              <a:t>5</a:t>
            </a:fld>
            <a:endParaRPr lang="en-US" smtClean="0">
              <a:ea typeface="ＭＳ Ｐゴシック" pitchFamily="-84" charset="-128"/>
              <a:cs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err="1" smtClean="0">
                <a:latin typeface="Calibri" charset="0"/>
                <a:ea typeface="ＭＳ Ｐゴシック" charset="0"/>
                <a:cs typeface="ＭＳ Ｐゴシック" charset="0"/>
              </a:rPr>
              <a:t>InSAR</a:t>
            </a:r>
            <a:r>
              <a:rPr lang="en-US" dirty="0" smtClean="0">
                <a:latin typeface="Calibri" charset="0"/>
                <a:ea typeface="ＭＳ Ｐゴシック" charset="0"/>
                <a:cs typeface="ＭＳ Ｐゴシック" charset="0"/>
              </a:rPr>
              <a:t> time series is difficult with current ERS, ENVISAT, and ALOS-1 data because of two things.  1) The</a:t>
            </a:r>
            <a:r>
              <a:rPr lang="en-US" baseline="0" dirty="0" smtClean="0">
                <a:latin typeface="Calibri" charset="0"/>
                <a:ea typeface="ＭＳ Ｐゴシック" charset="0"/>
                <a:cs typeface="ＭＳ Ｐゴシック" charset="0"/>
              </a:rPr>
              <a:t> cadence of acquisitions is irregular and frequency two low.  2) The baselines are not well controlled so one cannot make massively redundant </a:t>
            </a:r>
            <a:r>
              <a:rPr lang="en-US" baseline="0" dirty="0" err="1" smtClean="0">
                <a:latin typeface="Calibri" charset="0"/>
                <a:ea typeface="ＭＳ Ｐゴシック" charset="0"/>
                <a:cs typeface="ＭＳ Ｐゴシック" charset="0"/>
              </a:rPr>
              <a:t>interferograms</a:t>
            </a:r>
            <a:r>
              <a:rPr lang="en-US" baseline="0" dirty="0" smtClean="0">
                <a:latin typeface="Calibri" charset="0"/>
                <a:ea typeface="ＭＳ Ｐゴシック" charset="0"/>
                <a:cs typeface="ＭＳ Ｐゴシック" charset="0"/>
              </a:rPr>
              <a:t> for atmospheric correction.</a:t>
            </a:r>
            <a:endParaRPr lang="en-US" dirty="0">
              <a:latin typeface="Calibri" charset="0"/>
              <a:ea typeface="ＭＳ Ｐゴシック" charset="0"/>
              <a:cs typeface="ＭＳ Ｐゴシック"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E4B5DEE-1065-7948-BEE4-6461C683F739}" type="slidenum">
              <a:rPr lang="en-US" sz="1200"/>
              <a:pPr/>
              <a:t>23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satellites</a:t>
            </a:r>
            <a:r>
              <a:rPr lang="en-US" baseline="0" dirty="0" smtClean="0"/>
              <a:t> have </a:t>
            </a:r>
            <a:r>
              <a:rPr lang="en-US" baseline="0" dirty="0" err="1" smtClean="0"/>
              <a:t>neem</a:t>
            </a:r>
            <a:r>
              <a:rPr lang="en-US" baseline="0" dirty="0" smtClean="0"/>
              <a:t> collecting data for more than a year now.  The future is bright.  We should be able to do regular time series.</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24</a:t>
            </a:fld>
            <a:endParaRPr lang="en-US"/>
          </a:p>
        </p:txBody>
      </p:sp>
    </p:spTree>
    <p:extLst>
      <p:ext uri="{BB962C8B-B14F-4D97-AF65-F5344CB8AC3E}">
        <p14:creationId xmlns:p14="http://schemas.microsoft.com/office/powerpoint/2010/main" val="2863403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a:t>
            </a:r>
            <a:r>
              <a:rPr lang="en-US" baseline="0" dirty="0" smtClean="0"/>
              <a:t> characteristics of new missions.</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25</a:t>
            </a:fld>
            <a:endParaRPr lang="en-US"/>
          </a:p>
        </p:txBody>
      </p:sp>
    </p:spTree>
    <p:extLst>
      <p:ext uri="{BB962C8B-B14F-4D97-AF65-F5344CB8AC3E}">
        <p14:creationId xmlns:p14="http://schemas.microsoft.com/office/powerpoint/2010/main" val="77695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egnaposto immagine diapositiva 1"/>
          <p:cNvSpPr>
            <a:spLocks noGrp="1" noRot="1" noChangeAspect="1" noTextEdit="1"/>
          </p:cNvSpPr>
          <p:nvPr>
            <p:ph type="sldImg"/>
          </p:nvPr>
        </p:nvSpPr>
        <p:spPr bwMode="auto">
          <a:xfrm>
            <a:off x="925719" y="685838"/>
            <a:ext cx="5006564" cy="3429182"/>
          </a:xfrm>
          <a:noFill/>
          <a:ln>
            <a:solidFill>
              <a:srgbClr val="000000"/>
            </a:solidFill>
            <a:miter lim="800000"/>
            <a:headEnd/>
            <a:tailEnd/>
          </a:ln>
        </p:spPr>
      </p:sp>
      <p:sp>
        <p:nvSpPr>
          <p:cNvPr id="20480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err="1" smtClean="0"/>
              <a:t>When</a:t>
            </a:r>
            <a:r>
              <a:rPr lang="it-IT" dirty="0" smtClean="0"/>
              <a:t> S1b </a:t>
            </a:r>
            <a:r>
              <a:rPr lang="it-IT" dirty="0" err="1" smtClean="0"/>
              <a:t>is</a:t>
            </a:r>
            <a:r>
              <a:rPr lang="it-IT" dirty="0" smtClean="0"/>
              <a:t> </a:t>
            </a:r>
            <a:r>
              <a:rPr lang="it-IT" dirty="0" err="1" smtClean="0"/>
              <a:t>launched</a:t>
            </a:r>
            <a:r>
              <a:rPr lang="it-IT" dirty="0" smtClean="0"/>
              <a:t> in 2016 the </a:t>
            </a:r>
            <a:r>
              <a:rPr lang="it-IT" dirty="0" err="1" smtClean="0"/>
              <a:t>acquisition</a:t>
            </a:r>
            <a:r>
              <a:rPr lang="it-IT" dirty="0" smtClean="0"/>
              <a:t> rate </a:t>
            </a:r>
            <a:r>
              <a:rPr lang="it-IT" dirty="0" err="1" smtClean="0"/>
              <a:t>will</a:t>
            </a:r>
            <a:r>
              <a:rPr lang="it-IT" dirty="0" smtClean="0"/>
              <a:t> double!!</a:t>
            </a:r>
            <a:endParaRPr lang="it-IT" dirty="0" smtClean="0"/>
          </a:p>
        </p:txBody>
      </p:sp>
      <p:sp>
        <p:nvSpPr>
          <p:cNvPr id="204803" name="Segnaposto numero diapositiva 3"/>
          <p:cNvSpPr txBox="1">
            <a:spLocks noGrp="1"/>
          </p:cNvSpPr>
          <p:nvPr/>
        </p:nvSpPr>
        <p:spPr bwMode="auto">
          <a:xfrm>
            <a:off x="3884614" y="8685213"/>
            <a:ext cx="2971800" cy="457200"/>
          </a:xfrm>
          <a:prstGeom prst="rect">
            <a:avLst/>
          </a:prstGeom>
          <a:noFill/>
          <a:ln w="9525">
            <a:noFill/>
            <a:miter lim="800000"/>
            <a:headEnd/>
            <a:tailEnd/>
          </a:ln>
        </p:spPr>
        <p:txBody>
          <a:bodyPr anchor="b"/>
          <a:lstStyle/>
          <a:p>
            <a:pPr algn="r"/>
            <a:fld id="{9DD691E9-9273-44C5-BA46-3A713C7544F4}" type="slidenum">
              <a:rPr lang="it-IT" sz="1200">
                <a:latin typeface="Calibri" pitchFamily="34" charset="0"/>
              </a:rPr>
              <a:pPr algn="r"/>
              <a:t>26</a:t>
            </a:fld>
            <a:endParaRPr lang="it-IT" sz="1200">
              <a:latin typeface="Calibri" pitchFamily="34" charset="0"/>
            </a:endParaRPr>
          </a:p>
        </p:txBody>
      </p:sp>
    </p:spTree>
    <p:extLst>
      <p:ext uri="{BB962C8B-B14F-4D97-AF65-F5344CB8AC3E}">
        <p14:creationId xmlns:p14="http://schemas.microsoft.com/office/powerpoint/2010/main" val="63353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 Andreas coverage should be every 12 days bit is actually 24 days.</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27</a:t>
            </a:fld>
            <a:endParaRPr lang="en-US"/>
          </a:p>
        </p:txBody>
      </p:sp>
    </p:spTree>
    <p:extLst>
      <p:ext uri="{BB962C8B-B14F-4D97-AF65-F5344CB8AC3E}">
        <p14:creationId xmlns:p14="http://schemas.microsoft.com/office/powerpoint/2010/main" val="173764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of the Sentinel-1a data are collected in wide-swath mode.  Note the </a:t>
            </a:r>
            <a:r>
              <a:rPr lang="en-US" baseline="0" dirty="0" err="1" smtClean="0"/>
              <a:t>interferogram</a:t>
            </a:r>
            <a:r>
              <a:rPr lang="en-US" baseline="0" dirty="0" smtClean="0"/>
              <a:t> of the LA basin.  This was constructed using the free and open software from the Sentinel-1 Toolbox.</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28</a:t>
            </a:fld>
            <a:endParaRPr lang="en-US"/>
          </a:p>
        </p:txBody>
      </p:sp>
    </p:spTree>
    <p:extLst>
      <p:ext uri="{BB962C8B-B14F-4D97-AF65-F5344CB8AC3E}">
        <p14:creationId xmlns:p14="http://schemas.microsoft.com/office/powerpoint/2010/main" val="3378108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a:t>
            </a:r>
            <a:r>
              <a:rPr lang="en-US" baseline="0" dirty="0" smtClean="0"/>
              <a:t> descending tracks ALOS-2 operates in this wide swath mode.  Each </a:t>
            </a:r>
            <a:r>
              <a:rPr lang="en-US" baseline="0" dirty="0" err="1" smtClean="0"/>
              <a:t>interferogram</a:t>
            </a:r>
            <a:r>
              <a:rPr lang="en-US" baseline="0" dirty="0" smtClean="0"/>
              <a:t> here is 9 times larger than the old ALOS-2 </a:t>
            </a:r>
            <a:r>
              <a:rPr lang="en-US" baseline="0" dirty="0" err="1" smtClean="0"/>
              <a:t>interferogram</a:t>
            </a:r>
            <a:r>
              <a:rPr lang="en-US" baseline="0" dirty="0" smtClean="0"/>
              <a:t>.  The community will order these data </a:t>
            </a:r>
            <a:r>
              <a:rPr lang="en-US" baseline="0" dirty="0" err="1" smtClean="0"/>
              <a:t>bacause</a:t>
            </a:r>
            <a:r>
              <a:rPr lang="en-US" baseline="0" dirty="0" smtClean="0"/>
              <a:t> it takes only 15 scenes to cover the SAF and each PI has only 50 (or 100) scenes/yr. UNAVCO is organizing the ordering.</a:t>
            </a:r>
          </a:p>
          <a:p>
            <a:endParaRPr lang="en-US" baseline="0" dirty="0" smtClean="0"/>
          </a:p>
          <a:p>
            <a:r>
              <a:rPr lang="en-US" baseline="0" dirty="0" smtClean="0"/>
              <a:t>We don’t understand the large trends in these L-band </a:t>
            </a:r>
            <a:r>
              <a:rPr lang="en-US" baseline="0" dirty="0" err="1" smtClean="0"/>
              <a:t>interferograms</a:t>
            </a:r>
            <a:r>
              <a:rPr lang="en-US" baseline="0" dirty="0" smtClean="0"/>
              <a:t>.  Could be ionosphere and/or orbit error.</a:t>
            </a:r>
          </a:p>
          <a:p>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29</a:t>
            </a:fld>
            <a:endParaRPr lang="en-US"/>
          </a:p>
        </p:txBody>
      </p:sp>
    </p:spTree>
    <p:extLst>
      <p:ext uri="{BB962C8B-B14F-4D97-AF65-F5344CB8AC3E}">
        <p14:creationId xmlns:p14="http://schemas.microsoft.com/office/powerpoint/2010/main" val="358281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was computed by Tim Wright and is based on a 12-day acquisition interval and a “red” spectrum atmospheric model.  </a:t>
            </a:r>
          </a:p>
          <a:p>
            <a:r>
              <a:rPr lang="en-US" baseline="0" dirty="0" smtClean="0"/>
              <a:t>The accuracy is measured between two points over a length scale.  </a:t>
            </a:r>
            <a:r>
              <a:rPr lang="en-US" baseline="0" dirty="0" err="1" smtClean="0"/>
              <a:t>InSAR</a:t>
            </a:r>
            <a:r>
              <a:rPr lang="en-US" baseline="0" dirty="0" smtClean="0"/>
              <a:t> is very precise over short length scales and not precise over long length scales.</a:t>
            </a:r>
          </a:p>
          <a:p>
            <a:r>
              <a:rPr lang="en-US" baseline="0" dirty="0" smtClean="0"/>
              <a:t>We have better than 20 km CGPS spacing in California so we can rely on the GPS over longer length scales.   A combined GPS/</a:t>
            </a:r>
            <a:r>
              <a:rPr lang="en-US" baseline="0" dirty="0" err="1" smtClean="0"/>
              <a:t>InSAR</a:t>
            </a:r>
            <a:r>
              <a:rPr lang="en-US" baseline="0" dirty="0" smtClean="0"/>
              <a:t> velocity map</a:t>
            </a:r>
          </a:p>
          <a:p>
            <a:r>
              <a:rPr lang="en-US" baseline="0" dirty="0" smtClean="0"/>
              <a:t>will be accurate to 1 mm/</a:t>
            </a:r>
            <a:r>
              <a:rPr lang="en-US" baseline="0" dirty="0" err="1" smtClean="0"/>
              <a:t>yr</a:t>
            </a:r>
            <a:r>
              <a:rPr lang="en-US" baseline="0" dirty="0" smtClean="0"/>
              <a:t> in just 3 years.</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31</a:t>
            </a:fld>
            <a:endParaRPr lang="en-US"/>
          </a:p>
        </p:txBody>
      </p:sp>
    </p:spTree>
    <p:extLst>
      <p:ext uri="{BB962C8B-B14F-4D97-AF65-F5344CB8AC3E}">
        <p14:creationId xmlns:p14="http://schemas.microsoft.com/office/powerpoint/2010/main" val="400023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can do even better with these regular and short baseline acquisitions because with redundant </a:t>
            </a:r>
            <a:r>
              <a:rPr lang="en-US" dirty="0" err="1" smtClean="0"/>
              <a:t>interferograms</a:t>
            </a:r>
            <a:r>
              <a:rPr lang="en-US" baseline="0" dirty="0" smtClean="0"/>
              <a:t> one can estimate and remove the atmospheric/</a:t>
            </a:r>
            <a:r>
              <a:rPr lang="en-US" baseline="0" dirty="0" err="1" smtClean="0"/>
              <a:t>ionospheric</a:t>
            </a:r>
            <a:r>
              <a:rPr lang="en-US" baseline="0" dirty="0" smtClean="0"/>
              <a:t> error from each SAR image.</a:t>
            </a:r>
          </a:p>
          <a:p>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32</a:t>
            </a:fld>
            <a:endParaRPr lang="en-US"/>
          </a:p>
        </p:txBody>
      </p:sp>
    </p:spTree>
    <p:extLst>
      <p:ext uri="{BB962C8B-B14F-4D97-AF65-F5344CB8AC3E}">
        <p14:creationId xmlns:p14="http://schemas.microsoft.com/office/powerpoint/2010/main" val="3359633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where synthetic SAR images are corrupted by atmospheric errors.  Then one tries to estimate and correct the atmospheric error in each image using the redundancy.</a:t>
            </a:r>
          </a:p>
          <a:p>
            <a:r>
              <a:rPr lang="en-US" baseline="0" dirty="0" smtClean="0"/>
              <a:t>(left) is regular and frequent sampling and the recovery is excellent</a:t>
            </a:r>
          </a:p>
          <a:p>
            <a:r>
              <a:rPr lang="en-US" baseline="0" dirty="0" smtClean="0"/>
              <a:t>(right) is sparse and less frequent sampling and the recovery is poor.</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33</a:t>
            </a:fld>
            <a:endParaRPr lang="en-US"/>
          </a:p>
        </p:txBody>
      </p:sp>
    </p:spTree>
    <p:extLst>
      <p:ext uri="{BB962C8B-B14F-4D97-AF65-F5344CB8AC3E}">
        <p14:creationId xmlns:p14="http://schemas.microsoft.com/office/powerpoint/2010/main" val="316772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92A9B0-6F50-564D-A853-D8BE12B180B4}" type="slidenum">
              <a:rPr lang="en-US" smtClean="0"/>
              <a:pPr/>
              <a:t>6</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extra slides showing that if there is a large earthquake in CA, it will be observed by the new </a:t>
            </a:r>
            <a:r>
              <a:rPr lang="en-US" dirty="0" err="1" smtClean="0"/>
              <a:t>InSAR</a:t>
            </a:r>
            <a:r>
              <a:rPr lang="en-US" dirty="0" smtClean="0"/>
              <a:t> satellites even in the mountains and snow-covered areas.</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34</a:t>
            </a:fld>
            <a:endParaRPr lang="en-US"/>
          </a:p>
        </p:txBody>
      </p:sp>
    </p:spTree>
    <p:extLst>
      <p:ext uri="{BB962C8B-B14F-4D97-AF65-F5344CB8AC3E}">
        <p14:creationId xmlns:p14="http://schemas.microsoft.com/office/powerpoint/2010/main" val="1469799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Moreover at L-band, phase unwrapping is</a:t>
            </a:r>
            <a:r>
              <a:rPr lang="en-US" baseline="0" dirty="0" smtClean="0"/>
              <a:t> easy.</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35</a:t>
            </a:fld>
            <a:endParaRPr lang="en-US"/>
          </a:p>
        </p:txBody>
      </p:sp>
    </p:spTree>
    <p:extLst>
      <p:ext uri="{BB962C8B-B14F-4D97-AF65-F5344CB8AC3E}">
        <p14:creationId xmlns:p14="http://schemas.microsoft.com/office/powerpoint/2010/main" val="557722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baseline and burst overlap control of ALOS-2.  Baselines are generally less than 100 m and commonly less than 50 m.</a:t>
            </a:r>
          </a:p>
          <a:p>
            <a:r>
              <a:rPr lang="en-US" dirty="0" smtClean="0"/>
              <a:t>The burst overlap</a:t>
            </a:r>
            <a:r>
              <a:rPr lang="en-US" baseline="0" dirty="0" smtClean="0"/>
              <a:t> is adequate but not perfect (yet0.</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36</a:t>
            </a:fld>
            <a:endParaRPr lang="en-US"/>
          </a:p>
        </p:txBody>
      </p:sp>
    </p:spTree>
    <p:extLst>
      <p:ext uri="{BB962C8B-B14F-4D97-AF65-F5344CB8AC3E}">
        <p14:creationId xmlns:p14="http://schemas.microsoft.com/office/powerpoint/2010/main" val="1000654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Mention more about this figure comparison, why it’s same or different?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4F7B44A-6E4E-4645-B043-2391BBA599F9}" type="slidenum">
              <a:rPr lang="en-US" sz="1200">
                <a:latin typeface="Times" charset="0"/>
              </a:rPr>
              <a:pPr eaLnBrk="1" hangingPunct="1"/>
              <a:t>10</a:t>
            </a:fld>
            <a:endParaRPr lang="en-US" sz="120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Xiaopeng</a:t>
            </a:r>
            <a:r>
              <a:rPr lang="en-US" dirty="0" smtClean="0"/>
              <a:t> and</a:t>
            </a:r>
            <a:r>
              <a:rPr lang="en-US" baseline="0" dirty="0" smtClean="0"/>
              <a:t> Eric are working on this slide</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16</a:t>
            </a:fld>
            <a:endParaRPr lang="en-US"/>
          </a:p>
        </p:txBody>
      </p:sp>
    </p:spTree>
    <p:extLst>
      <p:ext uri="{BB962C8B-B14F-4D97-AF65-F5344CB8AC3E}">
        <p14:creationId xmlns:p14="http://schemas.microsoft.com/office/powerpoint/2010/main" val="341106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section on time series is very incomplete</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17</a:t>
            </a:fld>
            <a:endParaRPr lang="en-US"/>
          </a:p>
        </p:txBody>
      </p:sp>
    </p:spTree>
    <p:extLst>
      <p:ext uri="{BB962C8B-B14F-4D97-AF65-F5344CB8AC3E}">
        <p14:creationId xmlns:p14="http://schemas.microsoft.com/office/powerpoint/2010/main" val="3997907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anchor="b"/>
          <a:lstStyle/>
          <a:p>
            <a:pPr algn="r"/>
            <a:fld id="{F998E6A1-324F-4D0B-9564-465E526A5BE7}" type="slidenum">
              <a:rPr lang="it-IT" sz="1200"/>
              <a:pPr algn="r"/>
              <a:t>18</a:t>
            </a:fld>
            <a:endParaRPr lang="it-IT" sz="1200"/>
          </a:p>
        </p:txBody>
      </p:sp>
      <p:sp>
        <p:nvSpPr>
          <p:cNvPr id="153603" name="Rectangle 2"/>
          <p:cNvSpPr>
            <a:spLocks noGrp="1" noRot="1" noChangeAspect="1" noChangeArrowheads="1" noTextEdit="1"/>
          </p:cNvSpPr>
          <p:nvPr>
            <p:ph type="sldImg"/>
          </p:nvPr>
        </p:nvSpPr>
        <p:spPr bwMode="auto">
          <a:xfrm>
            <a:off x="927320" y="685837"/>
            <a:ext cx="5003361" cy="3427720"/>
          </a:xfrm>
          <a:solidFill>
            <a:srgbClr val="FFFFFF"/>
          </a:solidFill>
          <a:ln>
            <a:solidFill>
              <a:srgbClr val="000000"/>
            </a:solidFill>
            <a:miter lim="800000"/>
            <a:headEnd/>
            <a:tailEnd/>
          </a:ln>
        </p:spPr>
      </p:sp>
      <p:sp>
        <p:nvSpPr>
          <p:cNvPr id="153604" name="Rectangle 3"/>
          <p:cNvSpPr>
            <a:spLocks noGrp="1" noChangeArrowheads="1"/>
          </p:cNvSpPr>
          <p:nvPr>
            <p:ph type="body" idx="1"/>
          </p:nvPr>
        </p:nvSpPr>
        <p:spPr bwMode="auto">
          <a:xfrm>
            <a:off x="914400" y="4346575"/>
            <a:ext cx="5030788" cy="4113213"/>
          </a:xfrm>
          <a:noFill/>
        </p:spPr>
        <p:txBody>
          <a:bodyPr wrap="none" numCol="1" anchor="ctr" anchorCtr="0" compatLnSpc="1">
            <a:prstTxWarp prst="textNoShape">
              <a:avLst/>
            </a:prstTxWarp>
          </a:bodyPr>
          <a:lstStyle/>
          <a:p>
            <a:pPr>
              <a:spcBef>
                <a:spcPct val="0"/>
              </a:spcBef>
            </a:pPr>
            <a:r>
              <a:rPr lang="it-IT" dirty="0" smtClean="0"/>
              <a:t>Slide from Lanari</a:t>
            </a:r>
            <a:endParaRPr lang="it-IT" dirty="0" smtClean="0"/>
          </a:p>
        </p:txBody>
      </p:sp>
    </p:spTree>
    <p:extLst>
      <p:ext uri="{BB962C8B-B14F-4D97-AF65-F5344CB8AC3E}">
        <p14:creationId xmlns:p14="http://schemas.microsoft.com/office/powerpoint/2010/main" val="414465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really successful </a:t>
            </a:r>
            <a:r>
              <a:rPr lang="en-US" baseline="0" dirty="0" err="1" smtClean="0"/>
              <a:t>InSAR</a:t>
            </a:r>
            <a:r>
              <a:rPr lang="en-US" baseline="0" dirty="0" smtClean="0"/>
              <a:t> time series analysis and comparison with CGPS.</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19</a:t>
            </a:fld>
            <a:endParaRPr lang="en-US"/>
          </a:p>
        </p:txBody>
      </p:sp>
    </p:spTree>
    <p:extLst>
      <p:ext uri="{BB962C8B-B14F-4D97-AF65-F5344CB8AC3E}">
        <p14:creationId xmlns:p14="http://schemas.microsoft.com/office/powerpoint/2010/main" val="204837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workshop focused on reviewing results from various data comparisons that the GPS and InSAR groups have carried out as well as discussing next steps needed to produce a consensus GPS time series dataset, derived quantities from GPS (like secular rates, seasonal, and earthquake-related terms), and InSAR LOS velocities.  We also talked about follow-on work for SCEC5 and writing 1 – 2 publications summarizing the </a:t>
            </a:r>
            <a:r>
              <a:rPr lang="en-US" baseline="0" smtClean="0"/>
              <a:t>CGM effort and results.</a:t>
            </a:r>
            <a:endParaRPr lang="en-US"/>
          </a:p>
        </p:txBody>
      </p:sp>
      <p:sp>
        <p:nvSpPr>
          <p:cNvPr id="4" name="Slide Number Placeholder 3"/>
          <p:cNvSpPr>
            <a:spLocks noGrp="1"/>
          </p:cNvSpPr>
          <p:nvPr>
            <p:ph type="sldNum" sz="quarter" idx="10"/>
          </p:nvPr>
        </p:nvSpPr>
        <p:spPr/>
        <p:txBody>
          <a:bodyPr/>
          <a:lstStyle/>
          <a:p>
            <a:fld id="{26FD1F7A-B388-954A-893F-981B178F3C83}" type="slidenum">
              <a:rPr lang="en-US" smtClean="0"/>
              <a:t>21</a:t>
            </a:fld>
            <a:endParaRPr lang="en-US"/>
          </a:p>
        </p:txBody>
      </p:sp>
    </p:spTree>
    <p:extLst>
      <p:ext uri="{BB962C8B-B14F-4D97-AF65-F5344CB8AC3E}">
        <p14:creationId xmlns:p14="http://schemas.microsoft.com/office/powerpoint/2010/main" val="295500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summarizing</a:t>
            </a:r>
            <a:r>
              <a:rPr lang="en-US" baseline="0" dirty="0" smtClean="0"/>
              <a:t> answers from 2014 Workshop Participants</a:t>
            </a:r>
            <a:endParaRPr lang="en-US" dirty="0"/>
          </a:p>
        </p:txBody>
      </p:sp>
      <p:sp>
        <p:nvSpPr>
          <p:cNvPr id="4" name="Slide Number Placeholder 3"/>
          <p:cNvSpPr>
            <a:spLocks noGrp="1"/>
          </p:cNvSpPr>
          <p:nvPr>
            <p:ph type="sldNum" sz="quarter" idx="10"/>
          </p:nvPr>
        </p:nvSpPr>
        <p:spPr/>
        <p:txBody>
          <a:bodyPr/>
          <a:lstStyle/>
          <a:p>
            <a:fld id="{61B1C69D-FF16-8843-9CCA-F1EC3ABD2851}" type="slidenum">
              <a:rPr lang="en-US" smtClean="0"/>
              <a:t>22</a:t>
            </a:fld>
            <a:endParaRPr lang="en-US"/>
          </a:p>
        </p:txBody>
      </p:sp>
    </p:spTree>
    <p:extLst>
      <p:ext uri="{BB962C8B-B14F-4D97-AF65-F5344CB8AC3E}">
        <p14:creationId xmlns:p14="http://schemas.microsoft.com/office/powerpoint/2010/main" val="321500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12D27A-E2FF-7E42-B857-7E03363006DE}" type="datetimeFigureOut">
              <a:rPr lang="en-US" smtClean="0"/>
              <a:t>9/10/15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55940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2D27A-E2FF-7E42-B857-7E03363006DE}" type="datetimeFigureOut">
              <a:rPr lang="en-US" smtClean="0"/>
              <a:t>9/10/15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1688064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2D27A-E2FF-7E42-B857-7E03363006DE}" type="datetimeFigureOut">
              <a:rPr lang="en-US" smtClean="0"/>
              <a:t>9/10/15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3471511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5600"/>
              <a:t>Title Text</a:t>
            </a:r>
          </a:p>
        </p:txBody>
      </p:sp>
      <p:sp>
        <p:nvSpPr>
          <p:cNvPr id="22" name="Shape 22"/>
          <p:cNvSpPr>
            <a:spLocks noGrp="1"/>
          </p:cNvSpPr>
          <p:nvPr>
            <p:ph type="body" idx="1"/>
          </p:nvPr>
        </p:nvSpPr>
        <p:spPr>
          <a:xfrm>
            <a:off x="669726" y="1830586"/>
            <a:ext cx="3750469" cy="4420195"/>
          </a:xfrm>
          <a:prstGeom prst="rect">
            <a:avLst/>
          </a:prstGeom>
        </p:spPr>
        <p:txBody>
          <a:bodyPr/>
          <a:lstStyle>
            <a:lvl1pPr marL="241093" indent="-241093">
              <a:spcBef>
                <a:spcPts val="2250"/>
              </a:spcBef>
              <a:defRPr sz="2000"/>
            </a:lvl1pPr>
            <a:lvl2pPr marL="482186" indent="-241093">
              <a:spcBef>
                <a:spcPts val="2250"/>
              </a:spcBef>
              <a:defRPr sz="2000"/>
            </a:lvl2pPr>
            <a:lvl3pPr marL="723279" indent="-241093">
              <a:spcBef>
                <a:spcPts val="2250"/>
              </a:spcBef>
              <a:defRPr sz="2000"/>
            </a:lvl3pPr>
            <a:lvl4pPr marL="964372" indent="-241093">
              <a:spcBef>
                <a:spcPts val="2250"/>
              </a:spcBef>
              <a:defRPr sz="2000"/>
            </a:lvl4pPr>
            <a:lvl5pPr marL="1205465" indent="-241093">
              <a:spcBef>
                <a:spcPts val="2250"/>
              </a:spcBef>
              <a:defRPr sz="2000"/>
            </a:lvl5pPr>
          </a:lstStyle>
          <a:p>
            <a:pPr lvl="0">
              <a:defRPr sz="1800"/>
            </a:pPr>
            <a:r>
              <a:rPr sz="2000"/>
              <a:t>Body Level One</a:t>
            </a:r>
          </a:p>
          <a:p>
            <a:pPr lvl="1">
              <a:defRPr sz="1800"/>
            </a:pPr>
            <a:r>
              <a:rPr sz="2000"/>
              <a:t>Body Level Two</a:t>
            </a:r>
          </a:p>
          <a:p>
            <a:pPr lvl="2">
              <a:defRPr sz="1800"/>
            </a:pPr>
            <a:r>
              <a:rPr sz="2000"/>
              <a:t>Body Level Three</a:t>
            </a:r>
          </a:p>
          <a:p>
            <a:pPr lvl="3">
              <a:defRPr sz="1800"/>
            </a:pPr>
            <a:r>
              <a:rPr sz="2000"/>
              <a:t>Body Level Four</a:t>
            </a:r>
          </a:p>
          <a:p>
            <a:pPr lvl="4">
              <a:defRPr sz="1800"/>
            </a:pPr>
            <a:r>
              <a:rPr sz="2000"/>
              <a:t>Body Level Five</a:t>
            </a:r>
          </a:p>
        </p:txBody>
      </p:sp>
    </p:spTree>
    <p:extLst>
      <p:ext uri="{BB962C8B-B14F-4D97-AF65-F5344CB8AC3E}">
        <p14:creationId xmlns:p14="http://schemas.microsoft.com/office/powerpoint/2010/main" val="98034532"/>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268141"/>
            <a:ext cx="7358063" cy="2321719"/>
          </a:xfrm>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1896344293"/>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12D27A-E2FF-7E42-B857-7E03363006DE}" type="datetimeFigureOut">
              <a:rPr lang="en-US" smtClean="0"/>
              <a:t>9/10/15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2557476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12D27A-E2FF-7E42-B857-7E03363006DE}" type="datetimeFigureOut">
              <a:rPr lang="en-US" smtClean="0"/>
              <a:t>9/10/15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231514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12D27A-E2FF-7E42-B857-7E03363006DE}" type="datetimeFigureOut">
              <a:rPr lang="en-US" smtClean="0"/>
              <a:t>9/10/15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184489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12D27A-E2FF-7E42-B857-7E03363006DE}" type="datetimeFigureOut">
              <a:rPr lang="en-US" smtClean="0"/>
              <a:t>9/10/15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1895920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12D27A-E2FF-7E42-B857-7E03363006DE}" type="datetimeFigureOut">
              <a:rPr lang="en-US" smtClean="0"/>
              <a:t>9/10/15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165332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2D27A-E2FF-7E42-B857-7E03363006DE}" type="datetimeFigureOut">
              <a:rPr lang="en-US" smtClean="0"/>
              <a:t>9/10/15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324337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2D27A-E2FF-7E42-B857-7E03363006DE}" type="datetimeFigureOut">
              <a:rPr lang="en-US" smtClean="0"/>
              <a:t>9/10/15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3578242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12D27A-E2FF-7E42-B857-7E03363006DE}" type="datetimeFigureOut">
              <a:rPr lang="en-US" smtClean="0"/>
              <a:t>9/10/15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F6CCE-B9D0-714D-B1A3-477FE8EA5ABB}" type="slidenum">
              <a:rPr lang="en-US" smtClean="0"/>
              <a:t>‹#›</a:t>
            </a:fld>
            <a:endParaRPr lang="en-US"/>
          </a:p>
        </p:txBody>
      </p:sp>
    </p:spTree>
    <p:extLst>
      <p:ext uri="{BB962C8B-B14F-4D97-AF65-F5344CB8AC3E}">
        <p14:creationId xmlns:p14="http://schemas.microsoft.com/office/powerpoint/2010/main" val="37171360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2D27A-E2FF-7E42-B857-7E03363006DE}" type="datetimeFigureOut">
              <a:rPr lang="en-US" smtClean="0"/>
              <a:t>9/10/15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F6CCE-B9D0-714D-B1A3-477FE8EA5ABB}" type="slidenum">
              <a:rPr lang="en-US" smtClean="0"/>
              <a:t>‹#›</a:t>
            </a:fld>
            <a:endParaRPr lang="en-US"/>
          </a:p>
        </p:txBody>
      </p:sp>
    </p:spTree>
    <p:extLst>
      <p:ext uri="{BB962C8B-B14F-4D97-AF65-F5344CB8AC3E}">
        <p14:creationId xmlns:p14="http://schemas.microsoft.com/office/powerpoint/2010/main" val="150149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emf"/></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package" Target="../embeddings/Microsoft_Word_Document1.docx"/><Relationship Id="rId5" Type="http://schemas.openxmlformats.org/officeDocument/2006/relationships/image" Target="../media/image3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52"/>
            <a:ext cx="8229600" cy="1143000"/>
          </a:xfrm>
        </p:spPr>
        <p:txBody>
          <a:bodyPr>
            <a:noAutofit/>
          </a:bodyPr>
          <a:lstStyle/>
          <a:p>
            <a:r>
              <a:rPr lang="en-US" sz="2800" b="1" dirty="0" smtClean="0"/>
              <a:t>OUTLINE</a:t>
            </a:r>
            <a:endParaRPr lang="en-US" sz="2800" b="1" dirty="0"/>
          </a:p>
        </p:txBody>
      </p:sp>
      <p:sp>
        <p:nvSpPr>
          <p:cNvPr id="3" name="Content Placeholder 2"/>
          <p:cNvSpPr>
            <a:spLocks noGrp="1"/>
          </p:cNvSpPr>
          <p:nvPr>
            <p:ph idx="1"/>
          </p:nvPr>
        </p:nvSpPr>
        <p:spPr>
          <a:xfrm>
            <a:off x="457200" y="1158810"/>
            <a:ext cx="8229600" cy="4525963"/>
          </a:xfrm>
        </p:spPr>
        <p:txBody>
          <a:bodyPr>
            <a:normAutofit lnSpcReduction="10000"/>
          </a:bodyPr>
          <a:lstStyle/>
          <a:p>
            <a:pPr marL="457200" indent="-457200">
              <a:buFont typeface="+mj-lt"/>
              <a:buAutoNum type="arabicPeriod"/>
            </a:pPr>
            <a:r>
              <a:rPr lang="en-US" sz="1800" dirty="0" smtClean="0"/>
              <a:t>LOS Velocity</a:t>
            </a:r>
          </a:p>
          <a:p>
            <a:pPr marL="400050" lvl="1" indent="0">
              <a:buNone/>
            </a:pPr>
            <a:r>
              <a:rPr lang="en-US" sz="1400" dirty="0" smtClean="0"/>
              <a:t>1.1 GPS provides long wavelengths (&gt; 40 km) and </a:t>
            </a:r>
            <a:r>
              <a:rPr lang="en-US" sz="1400" dirty="0" err="1" smtClean="0"/>
              <a:t>InSAR</a:t>
            </a:r>
            <a:r>
              <a:rPr lang="en-US" sz="1400" dirty="0" smtClean="0"/>
              <a:t> provides short wavelengths</a:t>
            </a:r>
          </a:p>
          <a:p>
            <a:pPr marL="400050" lvl="1" indent="0">
              <a:buNone/>
            </a:pPr>
            <a:r>
              <a:rPr lang="en-US" sz="1400" dirty="0" smtClean="0"/>
              <a:t>1.2 L-band ALOS-1 provides only one LOS direction but complete coverage.</a:t>
            </a:r>
          </a:p>
          <a:p>
            <a:pPr marL="400050" lvl="1" indent="0">
              <a:buNone/>
            </a:pPr>
            <a:r>
              <a:rPr lang="en-US" sz="1400" dirty="0" smtClean="0"/>
              <a:t>1.3 C-band (ERS and </a:t>
            </a:r>
            <a:r>
              <a:rPr lang="en-US" sz="1400" dirty="0" err="1" smtClean="0"/>
              <a:t>Envisat</a:t>
            </a:r>
            <a:r>
              <a:rPr lang="en-US" sz="1400" dirty="0" smtClean="0"/>
              <a:t>) provides 2 look directions but incomplete coverage.</a:t>
            </a:r>
          </a:p>
          <a:p>
            <a:pPr marL="400050" lvl="1" indent="0">
              <a:buNone/>
            </a:pPr>
            <a:r>
              <a:rPr lang="en-US" sz="1400" dirty="0" smtClean="0"/>
              <a:t>1.4 Contributions to CGM - have standard format – at UNAVCO – need more contributions</a:t>
            </a:r>
          </a:p>
          <a:p>
            <a:pPr marL="457200" indent="-457200">
              <a:buAutoNum type="arabicPeriod" startAt="2"/>
            </a:pPr>
            <a:r>
              <a:rPr lang="en-US" sz="1800" dirty="0" smtClean="0"/>
              <a:t>LOS Time Series</a:t>
            </a:r>
          </a:p>
          <a:p>
            <a:pPr marL="400050" lvl="1" indent="0">
              <a:buNone/>
            </a:pPr>
            <a:r>
              <a:rPr lang="en-US" sz="1400" dirty="0" smtClean="0"/>
              <a:t>2.1 SBAS and PS methods are well developed</a:t>
            </a:r>
          </a:p>
          <a:p>
            <a:pPr marL="400050" lvl="1" indent="0">
              <a:buNone/>
            </a:pPr>
            <a:r>
              <a:rPr lang="en-US" sz="1400" dirty="0" smtClean="0"/>
              <a:t>2.2 SBAS works well in LA-basin – large seasonal signals</a:t>
            </a:r>
          </a:p>
          <a:p>
            <a:pPr marL="400050" lvl="1" indent="0">
              <a:buNone/>
            </a:pPr>
            <a:r>
              <a:rPr lang="en-US" sz="1400" dirty="0" smtClean="0"/>
              <a:t>2.3 </a:t>
            </a:r>
            <a:r>
              <a:rPr lang="en-US" sz="1400" dirty="0"/>
              <a:t>SCEC </a:t>
            </a:r>
            <a:r>
              <a:rPr lang="en-US" sz="1400" dirty="0" err="1"/>
              <a:t>InSAR</a:t>
            </a:r>
            <a:r>
              <a:rPr lang="en-US" sz="1400" dirty="0"/>
              <a:t> time series comparisons came up with best </a:t>
            </a:r>
            <a:r>
              <a:rPr lang="en-US" sz="1400" dirty="0" smtClean="0"/>
              <a:t>practices</a:t>
            </a:r>
            <a:endParaRPr lang="en-US" sz="1400" dirty="0" smtClean="0"/>
          </a:p>
          <a:p>
            <a:pPr marL="400050" lvl="1" indent="0">
              <a:buNone/>
            </a:pPr>
            <a:r>
              <a:rPr lang="en-US" sz="1400" dirty="0" smtClean="0"/>
              <a:t>2.4 </a:t>
            </a:r>
            <a:r>
              <a:rPr lang="en-US" sz="1400" dirty="0" smtClean="0"/>
              <a:t>current </a:t>
            </a:r>
            <a:r>
              <a:rPr lang="en-US" sz="1400" dirty="0"/>
              <a:t>baseline time sampling is poor</a:t>
            </a:r>
            <a:endParaRPr lang="en-US" sz="1400" dirty="0"/>
          </a:p>
          <a:p>
            <a:pPr marL="457200" indent="-457200">
              <a:buAutoNum type="arabicPeriod" startAt="3"/>
            </a:pPr>
            <a:r>
              <a:rPr lang="en-US" sz="1800" dirty="0" smtClean="0"/>
              <a:t>Future – S1A/B and ALOS-2</a:t>
            </a:r>
          </a:p>
          <a:p>
            <a:pPr marL="400050" lvl="1" indent="0">
              <a:buNone/>
            </a:pPr>
            <a:r>
              <a:rPr lang="en-US" sz="1400" dirty="0" smtClean="0"/>
              <a:t>3.1 Wide swath offers short repeat interval 12 and 14 days</a:t>
            </a:r>
          </a:p>
          <a:p>
            <a:pPr marL="400050" lvl="1" indent="0">
              <a:buNone/>
            </a:pPr>
            <a:r>
              <a:rPr lang="en-US" sz="1400" dirty="0" smtClean="0"/>
              <a:t>3.2 Examples of California coverage today.</a:t>
            </a:r>
          </a:p>
          <a:p>
            <a:pPr marL="400050" lvl="1" indent="0">
              <a:buNone/>
            </a:pPr>
            <a:r>
              <a:rPr lang="en-US" sz="1400" dirty="0" smtClean="0"/>
              <a:t>3.3 </a:t>
            </a:r>
            <a:r>
              <a:rPr lang="en-US" sz="1400" dirty="0" smtClean="0"/>
              <a:t>Takes 3 years to achieve accuracy </a:t>
            </a:r>
            <a:r>
              <a:rPr lang="en-US" sz="1400" dirty="0" smtClean="0"/>
              <a:t>requirements</a:t>
            </a:r>
          </a:p>
          <a:p>
            <a:pPr marL="400050" lvl="1" indent="0">
              <a:buNone/>
            </a:pPr>
            <a:r>
              <a:rPr lang="en-US" sz="1400" dirty="0"/>
              <a:t>3.3 Improved baseline control enables systematic processing for monthly time series to capture seasonal effect</a:t>
            </a:r>
            <a:r>
              <a:rPr lang="en-US" sz="1400" dirty="0" smtClean="0"/>
              <a:t>.</a:t>
            </a:r>
            <a:endParaRPr lang="en-US" sz="1400" dirty="0" smtClean="0"/>
          </a:p>
          <a:p>
            <a:pPr marL="400050" lvl="1" indent="0">
              <a:buNone/>
            </a:pPr>
            <a:r>
              <a:rPr lang="en-US" sz="1400" dirty="0" smtClean="0"/>
              <a:t>3.4 The SCEC CGM will evolve to wide area monthly time series that match point GPS measurements</a:t>
            </a:r>
          </a:p>
          <a:p>
            <a:pPr marL="400050" lvl="1" indent="0">
              <a:buNone/>
            </a:pPr>
            <a:endParaRPr lang="en-US" sz="1200" dirty="0" smtClean="0"/>
          </a:p>
          <a:p>
            <a:pPr marL="857250" lvl="1" indent="-457200">
              <a:buAutoNum type="arabicPeriod"/>
            </a:pPr>
            <a:endParaRPr lang="en-US" sz="1600" dirty="0"/>
          </a:p>
          <a:p>
            <a:pPr marL="0" indent="0">
              <a:buNone/>
            </a:pPr>
            <a:endParaRPr lang="en-US" sz="2000" dirty="0"/>
          </a:p>
        </p:txBody>
      </p:sp>
    </p:spTree>
    <p:extLst>
      <p:ext uri="{BB962C8B-B14F-4D97-AF65-F5344CB8AC3E}">
        <p14:creationId xmlns:p14="http://schemas.microsoft.com/office/powerpoint/2010/main" val="31081552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76200" y="76200"/>
            <a:ext cx="8839200" cy="601663"/>
          </a:xfrm>
        </p:spPr>
        <p:txBody>
          <a:bodyPr/>
          <a:lstStyle/>
          <a:p>
            <a:r>
              <a:rPr lang="en-US" sz="2400" b="1" dirty="0">
                <a:latin typeface="Helvetica" charset="0"/>
                <a:cs typeface="Helvetica" charset="0"/>
              </a:rPr>
              <a:t>Fault Creep </a:t>
            </a:r>
            <a:r>
              <a:rPr lang="en-US" sz="2400" b="1" dirty="0" smtClean="0">
                <a:latin typeface="Helvetica" charset="0"/>
                <a:cs typeface="Helvetica" charset="0"/>
              </a:rPr>
              <a:t>from </a:t>
            </a:r>
            <a:r>
              <a:rPr lang="en-US" sz="2400" b="1" dirty="0">
                <a:latin typeface="Helvetica" charset="0"/>
                <a:cs typeface="Helvetica" charset="0"/>
              </a:rPr>
              <a:t>ALOS vs. creep meters</a:t>
            </a:r>
          </a:p>
        </p:txBody>
      </p:sp>
      <p:pic>
        <p:nvPicPr>
          <p:cNvPr id="9" name="Picture 8" descr="saf.alos.1km.eps"/>
          <p:cNvPicPr>
            <a:picLocks noChangeAspect="1"/>
          </p:cNvPicPr>
          <p:nvPr/>
        </p:nvPicPr>
        <p:blipFill>
          <a:blip r:embed="rId3"/>
          <a:stretch>
            <a:fillRect/>
          </a:stretch>
        </p:blipFill>
        <p:spPr>
          <a:xfrm>
            <a:off x="2336800" y="-646113"/>
            <a:ext cx="4749800" cy="8774113"/>
          </a:xfrm>
          <a:prstGeom prst="rect">
            <a:avLst/>
          </a:prstGeom>
          <a:scene3d>
            <a:camera prst="orthographicFront">
              <a:rot lat="0" lon="0" rev="16200000"/>
            </a:camera>
            <a:lightRig rig="threePt" dir="t"/>
          </a:scene3d>
        </p:spPr>
      </p:pic>
      <p:sp>
        <p:nvSpPr>
          <p:cNvPr id="10" name="TextBox 9"/>
          <p:cNvSpPr txBox="1"/>
          <p:nvPr/>
        </p:nvSpPr>
        <p:spPr>
          <a:xfrm>
            <a:off x="-111443" y="2685773"/>
            <a:ext cx="492443" cy="2072918"/>
          </a:xfrm>
          <a:prstGeom prst="rect">
            <a:avLst/>
          </a:prstGeom>
          <a:noFill/>
        </p:spPr>
        <p:txBody>
          <a:bodyPr vert="vert270" wrap="none">
            <a:spAutoFit/>
          </a:bodyPr>
          <a:lstStyle/>
          <a:p>
            <a:pPr>
              <a:defRPr/>
            </a:pPr>
            <a:r>
              <a:rPr lang="en-US" sz="2000" dirty="0">
                <a:latin typeface="Helvetica"/>
                <a:cs typeface="Helvetica"/>
              </a:rPr>
              <a:t>right  slip (mm/yr)</a:t>
            </a:r>
          </a:p>
        </p:txBody>
      </p:sp>
      <p:sp>
        <p:nvSpPr>
          <p:cNvPr id="49156" name="TextBox 11"/>
          <p:cNvSpPr txBox="1">
            <a:spLocks noChangeArrowheads="1"/>
          </p:cNvSpPr>
          <p:nvPr/>
        </p:nvSpPr>
        <p:spPr bwMode="auto">
          <a:xfrm>
            <a:off x="3581400" y="6229350"/>
            <a:ext cx="2138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latin typeface="Helvetica" charset="0"/>
                <a:cs typeface="Helvetica" charset="0"/>
              </a:rPr>
              <a:t>Latitude (degree)</a:t>
            </a:r>
          </a:p>
        </p:txBody>
      </p:sp>
      <p:sp>
        <p:nvSpPr>
          <p:cNvPr id="7" name="TextBox 6"/>
          <p:cNvSpPr txBox="1"/>
          <p:nvPr/>
        </p:nvSpPr>
        <p:spPr>
          <a:xfrm>
            <a:off x="6844638" y="6334780"/>
            <a:ext cx="2070762" cy="523220"/>
          </a:xfrm>
          <a:prstGeom prst="rect">
            <a:avLst/>
          </a:prstGeom>
          <a:solidFill>
            <a:schemeClr val="bg2">
              <a:lumMod val="20000"/>
              <a:lumOff val="80000"/>
            </a:schemeClr>
          </a:solidFill>
        </p:spPr>
        <p:txBody>
          <a:bodyPr wrap="none">
            <a:spAutoFit/>
          </a:bodyPr>
          <a:lstStyle/>
          <a:p>
            <a:pPr>
              <a:defRPr/>
            </a:pPr>
            <a:r>
              <a:rPr lang="en-US" sz="1400" dirty="0">
                <a:latin typeface="Helvetica"/>
                <a:cs typeface="Helvetica"/>
              </a:rPr>
              <a:t>[Tong et al., </a:t>
            </a:r>
            <a:r>
              <a:rPr lang="en-US" sz="1400" dirty="0" smtClean="0">
                <a:latin typeface="Helvetica"/>
                <a:cs typeface="Helvetica"/>
              </a:rPr>
              <a:t>2012</a:t>
            </a:r>
          </a:p>
          <a:p>
            <a:pPr>
              <a:defRPr/>
            </a:pPr>
            <a:r>
              <a:rPr lang="en-US" sz="1400" dirty="0" smtClean="0">
                <a:latin typeface="Helvetica"/>
                <a:cs typeface="Helvetica"/>
              </a:rPr>
              <a:t>UCERF3 – Appendix D]</a:t>
            </a:r>
            <a:endParaRPr lang="en-US" sz="1400" dirty="0">
              <a:latin typeface="Helvetica"/>
              <a:cs typeface="Helvetica"/>
            </a:endParaRPr>
          </a:p>
        </p:txBody>
      </p:sp>
    </p:spTree>
    <p:extLst>
      <p:ext uri="{BB962C8B-B14F-4D97-AF65-F5344CB8AC3E}">
        <p14:creationId xmlns:p14="http://schemas.microsoft.com/office/powerpoint/2010/main" val="40255924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9"/>
          <p:cNvGrpSpPr/>
          <p:nvPr/>
        </p:nvGrpSpPr>
        <p:grpSpPr>
          <a:xfrm>
            <a:off x="-940273" y="620624"/>
            <a:ext cx="5626410" cy="5960474"/>
            <a:chOff x="0" y="-245816"/>
            <a:chExt cx="8002004" cy="8477118"/>
          </a:xfrm>
        </p:grpSpPr>
        <p:pic>
          <p:nvPicPr>
            <p:cNvPr id="46" name="pasted-image.png"/>
            <p:cNvPicPr/>
            <p:nvPr/>
          </p:nvPicPr>
          <p:blipFill>
            <a:blip r:embed="rId2">
              <a:extLst/>
            </a:blip>
            <a:stretch>
              <a:fillRect/>
            </a:stretch>
          </p:blipFill>
          <p:spPr>
            <a:xfrm>
              <a:off x="0" y="117927"/>
              <a:ext cx="8002005" cy="7759521"/>
            </a:xfrm>
            <a:prstGeom prst="rect">
              <a:avLst/>
            </a:prstGeom>
            <a:ln w="12700" cap="flat">
              <a:noFill/>
              <a:miter lim="400000"/>
            </a:ln>
            <a:effectLst/>
          </p:spPr>
        </p:pic>
        <p:pic>
          <p:nvPicPr>
            <p:cNvPr id="47" name="pasted-image.png"/>
            <p:cNvPicPr/>
            <p:nvPr/>
          </p:nvPicPr>
          <p:blipFill>
            <a:blip r:embed="rId3">
              <a:extLst/>
            </a:blip>
            <a:stretch>
              <a:fillRect/>
            </a:stretch>
          </p:blipFill>
          <p:spPr>
            <a:xfrm>
              <a:off x="2438130" y="7410399"/>
              <a:ext cx="3125745" cy="820904"/>
            </a:xfrm>
            <a:prstGeom prst="rect">
              <a:avLst/>
            </a:prstGeom>
            <a:ln w="12700" cap="flat">
              <a:noFill/>
              <a:miter lim="400000"/>
            </a:ln>
            <a:effectLst/>
          </p:spPr>
        </p:pic>
        <p:pic>
          <p:nvPicPr>
            <p:cNvPr id="48" name="pasted-image.png"/>
            <p:cNvPicPr/>
            <p:nvPr/>
          </p:nvPicPr>
          <p:blipFill>
            <a:blip r:embed="rId4">
              <a:extLst/>
            </a:blip>
            <a:srcRect/>
            <a:stretch>
              <a:fillRect/>
            </a:stretch>
          </p:blipFill>
          <p:spPr>
            <a:xfrm>
              <a:off x="2327374" y="-245817"/>
              <a:ext cx="3347170" cy="706285"/>
            </a:xfrm>
            <a:prstGeom prst="rect">
              <a:avLst/>
            </a:prstGeom>
            <a:ln w="12700" cap="flat">
              <a:noFill/>
              <a:miter lim="400000"/>
            </a:ln>
            <a:effectLst/>
          </p:spPr>
        </p:pic>
      </p:grpSp>
      <p:sp>
        <p:nvSpPr>
          <p:cNvPr id="50" name="Shape 50"/>
          <p:cNvSpPr>
            <a:spLocks noGrp="1"/>
          </p:cNvSpPr>
          <p:nvPr>
            <p:ph type="body" idx="1"/>
          </p:nvPr>
        </p:nvSpPr>
        <p:spPr>
          <a:xfrm>
            <a:off x="4159911" y="1117230"/>
            <a:ext cx="4679642" cy="2839289"/>
          </a:xfrm>
          <a:prstGeom prst="rect">
            <a:avLst/>
          </a:prstGeom>
        </p:spPr>
        <p:txBody>
          <a:bodyPr lIns="35717" tIns="35717" rIns="35717" bIns="35717">
            <a:noAutofit/>
          </a:bodyPr>
          <a:lstStyle/>
          <a:p>
            <a:pPr marL="223872" indent="-223872">
              <a:defRPr sz="1800"/>
            </a:pPr>
            <a:r>
              <a:rPr sz="1700" dirty="0"/>
              <a:t>We have two independent Line-of-Sight observations</a:t>
            </a:r>
          </a:p>
          <a:p>
            <a:pPr marL="223872" indent="-223872">
              <a:defRPr sz="1800"/>
            </a:pPr>
            <a:r>
              <a:rPr sz="1700" dirty="0"/>
              <a:t>From GPS, we also know the direction of horizontal motion</a:t>
            </a:r>
          </a:p>
          <a:p>
            <a:pPr marL="223872" indent="-223872">
              <a:defRPr sz="1800"/>
            </a:pPr>
            <a:r>
              <a:rPr sz="1700" dirty="0"/>
              <a:t>We can use this information to extract two components of motion: </a:t>
            </a:r>
            <a:r>
              <a:rPr sz="1700" b="1" dirty="0">
                <a:latin typeface="Helvetica"/>
                <a:ea typeface="Helvetica"/>
                <a:cs typeface="Helvetica"/>
                <a:sym typeface="Helvetica"/>
              </a:rPr>
              <a:t>Vertical</a:t>
            </a:r>
            <a:r>
              <a:rPr sz="1700" dirty="0"/>
              <a:t> and </a:t>
            </a:r>
            <a:r>
              <a:rPr sz="1700" b="1" dirty="0">
                <a:latin typeface="Helvetica"/>
                <a:ea typeface="Helvetica"/>
                <a:cs typeface="Helvetica"/>
                <a:sym typeface="Helvetica"/>
              </a:rPr>
              <a:t>Fault-Parallel</a:t>
            </a:r>
          </a:p>
        </p:txBody>
      </p:sp>
      <p:grpSp>
        <p:nvGrpSpPr>
          <p:cNvPr id="53" name="Group 53"/>
          <p:cNvGrpSpPr/>
          <p:nvPr/>
        </p:nvGrpSpPr>
        <p:grpSpPr>
          <a:xfrm>
            <a:off x="4870061" y="4381110"/>
            <a:ext cx="3100803" cy="1416440"/>
            <a:chOff x="0" y="0"/>
            <a:chExt cx="4410030" cy="2014491"/>
          </a:xfrm>
        </p:grpSpPr>
        <p:pic>
          <p:nvPicPr>
            <p:cNvPr id="51" name="pasted-image.pdf"/>
            <p:cNvPicPr/>
            <p:nvPr/>
          </p:nvPicPr>
          <p:blipFill>
            <a:blip r:embed="rId5">
              <a:extLst/>
            </a:blip>
            <a:stretch>
              <a:fillRect/>
            </a:stretch>
          </p:blipFill>
          <p:spPr>
            <a:xfrm>
              <a:off x="0" y="0"/>
              <a:ext cx="4245512" cy="2014492"/>
            </a:xfrm>
            <a:prstGeom prst="rect">
              <a:avLst/>
            </a:prstGeom>
            <a:ln w="12700" cap="flat">
              <a:noFill/>
              <a:miter lim="400000"/>
            </a:ln>
            <a:effectLst/>
          </p:spPr>
        </p:pic>
        <p:sp>
          <p:nvSpPr>
            <p:cNvPr id="52" name="Shape 52"/>
            <p:cNvSpPr/>
            <p:nvPr/>
          </p:nvSpPr>
          <p:spPr>
            <a:xfrm>
              <a:off x="3951013" y="1160840"/>
              <a:ext cx="459018" cy="591964"/>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endParaRPr/>
            </a:p>
          </p:txBody>
        </p:sp>
      </p:grpSp>
      <p:sp>
        <p:nvSpPr>
          <p:cNvPr id="54" name="Shape 54"/>
          <p:cNvSpPr>
            <a:spLocks noGrp="1"/>
          </p:cNvSpPr>
          <p:nvPr>
            <p:ph type="title"/>
          </p:nvPr>
        </p:nvSpPr>
        <p:spPr>
          <a:xfrm>
            <a:off x="669727" y="-21345"/>
            <a:ext cx="7804547" cy="630381"/>
          </a:xfrm>
          <a:prstGeom prst="rect">
            <a:avLst/>
          </a:prstGeom>
        </p:spPr>
        <p:txBody>
          <a:bodyPr>
            <a:noAutofit/>
          </a:bodyPr>
          <a:lstStyle>
            <a:lvl1pPr>
              <a:defRPr sz="3600">
                <a:latin typeface="Helvetica"/>
                <a:ea typeface="Helvetica"/>
                <a:cs typeface="Helvetica"/>
                <a:sym typeface="Helvetica"/>
              </a:defRPr>
            </a:lvl1pPr>
          </a:lstStyle>
          <a:p>
            <a:pPr lvl="0">
              <a:defRPr sz="1800"/>
            </a:pPr>
            <a:r>
              <a:rPr lang="en-US" sz="2000" dirty="0" smtClean="0"/>
              <a:t>ALOS-1 has only one LOS direction</a:t>
            </a:r>
            <a:br>
              <a:rPr lang="en-US" sz="2000" dirty="0" smtClean="0"/>
            </a:br>
            <a:r>
              <a:rPr lang="en-US" sz="2000" dirty="0" smtClean="0"/>
              <a:t>Need 2 or more to </a:t>
            </a:r>
            <a:r>
              <a:rPr lang="en-US" sz="2000" dirty="0" smtClean="0"/>
              <a:t>separate </a:t>
            </a:r>
            <a:r>
              <a:rPr lang="en-US" sz="2000" dirty="0" smtClean="0"/>
              <a:t>horizontal from vertical</a:t>
            </a:r>
            <a:endParaRPr sz="2000" dirty="0"/>
          </a:p>
        </p:txBody>
      </p:sp>
    </p:spTree>
    <p:extLst>
      <p:ext uri="{BB962C8B-B14F-4D97-AF65-F5344CB8AC3E}">
        <p14:creationId xmlns:p14="http://schemas.microsoft.com/office/powerpoint/2010/main" val="27916059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asted-image.png"/>
          <p:cNvPicPr/>
          <p:nvPr/>
        </p:nvPicPr>
        <p:blipFill>
          <a:blip r:embed="rId2">
            <a:extLst/>
          </a:blip>
          <a:stretch>
            <a:fillRect/>
          </a:stretch>
        </p:blipFill>
        <p:spPr>
          <a:xfrm>
            <a:off x="28436" y="964406"/>
            <a:ext cx="8908535" cy="5232870"/>
          </a:xfrm>
          <a:prstGeom prst="rect">
            <a:avLst/>
          </a:prstGeom>
          <a:ln w="12700">
            <a:miter lim="400000"/>
          </a:ln>
        </p:spPr>
      </p:pic>
      <p:sp>
        <p:nvSpPr>
          <p:cNvPr id="57" name="Shape 57"/>
          <p:cNvSpPr/>
          <p:nvPr/>
        </p:nvSpPr>
        <p:spPr>
          <a:xfrm>
            <a:off x="892969" y="-89297"/>
            <a:ext cx="7358063" cy="6607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a:latin typeface="Helvetica"/>
                <a:ea typeface="Helvetica"/>
                <a:cs typeface="Helvetica"/>
                <a:sym typeface="Helvetica"/>
              </a:defRPr>
            </a:lvl1pPr>
          </a:lstStyle>
          <a:p>
            <a:pPr lvl="0">
              <a:defRPr sz="1800"/>
            </a:pPr>
            <a:r>
              <a:rPr sz="2500"/>
              <a:t>Southern San Andreas fault</a:t>
            </a:r>
          </a:p>
        </p:txBody>
      </p:sp>
      <p:sp>
        <p:nvSpPr>
          <p:cNvPr id="58" name="Shape 58"/>
          <p:cNvSpPr/>
          <p:nvPr/>
        </p:nvSpPr>
        <p:spPr>
          <a:xfrm>
            <a:off x="6770331" y="6562146"/>
            <a:ext cx="2362505" cy="303610"/>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200" i="1">
                <a:latin typeface="Helvetica"/>
                <a:ea typeface="Helvetica"/>
                <a:cs typeface="Helvetica"/>
                <a:sym typeface="Helvetica"/>
              </a:defRPr>
            </a:lvl1pPr>
          </a:lstStyle>
          <a:p>
            <a:pPr lvl="0">
              <a:defRPr sz="1800" i="0"/>
            </a:pPr>
            <a:r>
              <a:rPr sz="1500"/>
              <a:t>Lindsey et al. (JGR, 2014)</a:t>
            </a:r>
          </a:p>
        </p:txBody>
      </p:sp>
      <p:sp>
        <p:nvSpPr>
          <p:cNvPr id="59" name="Shape 59"/>
          <p:cNvSpPr/>
          <p:nvPr/>
        </p:nvSpPr>
        <p:spPr>
          <a:xfrm>
            <a:off x="898157" y="649395"/>
            <a:ext cx="2371342" cy="2462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300"/>
            </a:lvl1pPr>
          </a:lstStyle>
          <a:p>
            <a:pPr lvl="0">
              <a:defRPr sz="1800"/>
            </a:pPr>
            <a:r>
              <a:rPr sz="1600"/>
              <a:t>Envisat Track 77 (Ascending)</a:t>
            </a:r>
          </a:p>
        </p:txBody>
      </p:sp>
      <p:sp>
        <p:nvSpPr>
          <p:cNvPr id="60" name="Shape 60"/>
          <p:cNvSpPr/>
          <p:nvPr/>
        </p:nvSpPr>
        <p:spPr>
          <a:xfrm>
            <a:off x="5672189" y="641700"/>
            <a:ext cx="2065012" cy="2616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vl1pPr>
          </a:lstStyle>
          <a:p>
            <a:pPr lvl="0">
              <a:defRPr sz="1800"/>
            </a:pPr>
            <a:r>
              <a:rPr sz="1700"/>
              <a:t>Track 356 (Descending)</a:t>
            </a:r>
          </a:p>
        </p:txBody>
      </p:sp>
    </p:spTree>
    <p:extLst>
      <p:ext uri="{BB962C8B-B14F-4D97-AF65-F5344CB8AC3E}">
        <p14:creationId xmlns:p14="http://schemas.microsoft.com/office/powerpoint/2010/main" val="21915119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p:nvPr/>
        </p:nvSpPr>
        <p:spPr>
          <a:xfrm>
            <a:off x="1372711" y="614824"/>
            <a:ext cx="1910779" cy="2616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vl1pPr>
          </a:lstStyle>
          <a:p>
            <a:pPr lvl="0">
              <a:defRPr sz="1800"/>
            </a:pPr>
            <a:r>
              <a:rPr sz="1700"/>
              <a:t>Fault-parallel velocity</a:t>
            </a:r>
          </a:p>
        </p:txBody>
      </p:sp>
      <p:sp>
        <p:nvSpPr>
          <p:cNvPr id="63" name="Shape 63"/>
          <p:cNvSpPr/>
          <p:nvPr/>
        </p:nvSpPr>
        <p:spPr>
          <a:xfrm>
            <a:off x="6155773" y="619289"/>
            <a:ext cx="1411413" cy="2616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vl1pPr>
          </a:lstStyle>
          <a:p>
            <a:pPr lvl="0">
              <a:defRPr sz="1800"/>
            </a:pPr>
            <a:r>
              <a:rPr sz="1700"/>
              <a:t>Vertical velocity</a:t>
            </a:r>
          </a:p>
        </p:txBody>
      </p:sp>
      <p:pic>
        <p:nvPicPr>
          <p:cNvPr id="64" name="pasted-image.png"/>
          <p:cNvPicPr/>
          <p:nvPr/>
        </p:nvPicPr>
        <p:blipFill>
          <a:blip r:embed="rId2">
            <a:extLst/>
          </a:blip>
          <a:stretch>
            <a:fillRect/>
          </a:stretch>
        </p:blipFill>
        <p:spPr>
          <a:xfrm>
            <a:off x="26789" y="913400"/>
            <a:ext cx="8911828" cy="5256823"/>
          </a:xfrm>
          <a:prstGeom prst="rect">
            <a:avLst/>
          </a:prstGeom>
          <a:ln w="12700">
            <a:miter lim="400000"/>
          </a:ln>
        </p:spPr>
      </p:pic>
      <p:sp>
        <p:nvSpPr>
          <p:cNvPr id="65" name="Shape 65"/>
          <p:cNvSpPr/>
          <p:nvPr/>
        </p:nvSpPr>
        <p:spPr>
          <a:xfrm>
            <a:off x="892969" y="-89297"/>
            <a:ext cx="7358063" cy="6607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a:latin typeface="Helvetica"/>
                <a:ea typeface="Helvetica"/>
                <a:cs typeface="Helvetica"/>
                <a:sym typeface="Helvetica"/>
              </a:defRPr>
            </a:lvl1pPr>
          </a:lstStyle>
          <a:p>
            <a:pPr lvl="0">
              <a:defRPr sz="1800"/>
            </a:pPr>
            <a:r>
              <a:rPr sz="2500"/>
              <a:t>Southern San Andreas fault</a:t>
            </a:r>
          </a:p>
        </p:txBody>
      </p:sp>
      <p:sp>
        <p:nvSpPr>
          <p:cNvPr id="66" name="Shape 66"/>
          <p:cNvSpPr/>
          <p:nvPr/>
        </p:nvSpPr>
        <p:spPr>
          <a:xfrm>
            <a:off x="6770331" y="6562146"/>
            <a:ext cx="2362505" cy="303610"/>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200" i="1">
                <a:latin typeface="Helvetica"/>
                <a:ea typeface="Helvetica"/>
                <a:cs typeface="Helvetica"/>
                <a:sym typeface="Helvetica"/>
              </a:defRPr>
            </a:lvl1pPr>
          </a:lstStyle>
          <a:p>
            <a:pPr lvl="0">
              <a:defRPr sz="1800" i="0"/>
            </a:pPr>
            <a:r>
              <a:rPr sz="1500"/>
              <a:t>Lindsey et al. (JGR, 2014)</a:t>
            </a:r>
          </a:p>
        </p:txBody>
      </p:sp>
    </p:spTree>
    <p:extLst>
      <p:ext uri="{BB962C8B-B14F-4D97-AF65-F5344CB8AC3E}">
        <p14:creationId xmlns:p14="http://schemas.microsoft.com/office/powerpoint/2010/main" val="32873735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6770331" y="6562146"/>
            <a:ext cx="2362505" cy="303610"/>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200" i="1">
                <a:latin typeface="Helvetica"/>
                <a:ea typeface="Helvetica"/>
                <a:cs typeface="Helvetica"/>
                <a:sym typeface="Helvetica"/>
              </a:defRPr>
            </a:lvl1pPr>
          </a:lstStyle>
          <a:p>
            <a:pPr lvl="0">
              <a:defRPr sz="1800" i="0"/>
            </a:pPr>
            <a:r>
              <a:rPr sz="1500"/>
              <a:t>Lindsey et al. (JGR, 2014)</a:t>
            </a:r>
          </a:p>
        </p:txBody>
      </p:sp>
      <p:pic>
        <p:nvPicPr>
          <p:cNvPr id="69" name="fig2_maps_rotate flip.png"/>
          <p:cNvPicPr/>
          <p:nvPr/>
        </p:nvPicPr>
        <p:blipFill>
          <a:blip r:embed="rId2">
            <a:extLst/>
          </a:blip>
          <a:stretch>
            <a:fillRect/>
          </a:stretch>
        </p:blipFill>
        <p:spPr>
          <a:xfrm>
            <a:off x="-229601" y="554279"/>
            <a:ext cx="9357180" cy="5649363"/>
          </a:xfrm>
          <a:prstGeom prst="rect">
            <a:avLst/>
          </a:prstGeom>
          <a:ln w="12700">
            <a:miter lim="400000"/>
          </a:ln>
        </p:spPr>
      </p:pic>
      <p:sp>
        <p:nvSpPr>
          <p:cNvPr id="70" name="Shape 70"/>
          <p:cNvSpPr/>
          <p:nvPr/>
        </p:nvSpPr>
        <p:spPr>
          <a:xfrm>
            <a:off x="892969" y="-89297"/>
            <a:ext cx="7358063" cy="6607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a:latin typeface="Helvetica"/>
                <a:ea typeface="Helvetica"/>
                <a:cs typeface="Helvetica"/>
                <a:sym typeface="Helvetica"/>
              </a:defRPr>
            </a:lvl1pPr>
          </a:lstStyle>
          <a:p>
            <a:pPr lvl="0">
              <a:defRPr sz="1800"/>
            </a:pPr>
            <a:r>
              <a:rPr sz="2500"/>
              <a:t>Southern San Andreas fault</a:t>
            </a:r>
          </a:p>
        </p:txBody>
      </p:sp>
    </p:spTree>
    <p:extLst>
      <p:ext uri="{BB962C8B-B14F-4D97-AF65-F5344CB8AC3E}">
        <p14:creationId xmlns:p14="http://schemas.microsoft.com/office/powerpoint/2010/main" val="363141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droppedImage.png"/>
          <p:cNvPicPr/>
          <p:nvPr/>
        </p:nvPicPr>
        <p:blipFill>
          <a:blip r:embed="rId2">
            <a:extLst/>
          </a:blip>
          <a:stretch>
            <a:fillRect/>
          </a:stretch>
        </p:blipFill>
        <p:spPr>
          <a:xfrm>
            <a:off x="-8930" y="562571"/>
            <a:ext cx="9144000" cy="2823720"/>
          </a:xfrm>
          <a:prstGeom prst="rect">
            <a:avLst/>
          </a:prstGeom>
          <a:ln w="12700">
            <a:miter lim="400000"/>
          </a:ln>
        </p:spPr>
      </p:pic>
      <p:sp>
        <p:nvSpPr>
          <p:cNvPr id="73" name="Shape 73"/>
          <p:cNvSpPr/>
          <p:nvPr/>
        </p:nvSpPr>
        <p:spPr>
          <a:xfrm flipH="1" flipV="1">
            <a:off x="1178726" y="463907"/>
            <a:ext cx="740448" cy="1183932"/>
          </a:xfrm>
          <a:prstGeom prst="line">
            <a:avLst/>
          </a:prstGeom>
          <a:ln w="76200">
            <a:solidFill/>
            <a:miter lim="400000"/>
            <a:headEnd type="stealth"/>
          </a:ln>
        </p:spPr>
        <p:txBody>
          <a:bodyPr lIns="0" tIns="0" rIns="0" bIns="0" anchor="ctr"/>
          <a:lstStyle/>
          <a:p>
            <a:pPr defTabSz="321457">
              <a:defRPr sz="1200">
                <a:latin typeface="Helvetica"/>
                <a:ea typeface="Helvetica"/>
                <a:cs typeface="Helvetica"/>
                <a:sym typeface="Helvetica"/>
              </a:defRPr>
            </a:pPr>
            <a:endParaRPr/>
          </a:p>
        </p:txBody>
      </p:sp>
      <p:pic>
        <p:nvPicPr>
          <p:cNvPr id="74" name="fig4_GPS.pdf"/>
          <p:cNvPicPr/>
          <p:nvPr/>
        </p:nvPicPr>
        <p:blipFill>
          <a:blip r:embed="rId3">
            <a:extLst/>
          </a:blip>
          <a:stretch>
            <a:fillRect/>
          </a:stretch>
        </p:blipFill>
        <p:spPr>
          <a:xfrm>
            <a:off x="8930" y="3508396"/>
            <a:ext cx="4563070" cy="3197801"/>
          </a:xfrm>
          <a:prstGeom prst="rect">
            <a:avLst/>
          </a:prstGeom>
          <a:ln w="12700">
            <a:miter lim="400000"/>
          </a:ln>
        </p:spPr>
      </p:pic>
      <p:pic>
        <p:nvPicPr>
          <p:cNvPr id="75" name="droppedImage.tiff"/>
          <p:cNvPicPr/>
          <p:nvPr/>
        </p:nvPicPr>
        <p:blipFill>
          <a:blip r:embed="rId4">
            <a:extLst/>
          </a:blip>
          <a:stretch>
            <a:fillRect/>
          </a:stretch>
        </p:blipFill>
        <p:spPr>
          <a:xfrm>
            <a:off x="4688145" y="3512198"/>
            <a:ext cx="4955918" cy="2964657"/>
          </a:xfrm>
          <a:prstGeom prst="rect">
            <a:avLst/>
          </a:prstGeom>
          <a:ln w="12700">
            <a:miter lim="400000"/>
          </a:ln>
        </p:spPr>
      </p:pic>
      <p:sp>
        <p:nvSpPr>
          <p:cNvPr id="76" name="Shape 76"/>
          <p:cNvSpPr/>
          <p:nvPr/>
        </p:nvSpPr>
        <p:spPr>
          <a:xfrm>
            <a:off x="6770331" y="6562146"/>
            <a:ext cx="2362505" cy="303610"/>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2200" i="1">
                <a:latin typeface="Helvetica"/>
                <a:ea typeface="Helvetica"/>
                <a:cs typeface="Helvetica"/>
                <a:sym typeface="Helvetica"/>
              </a:defRPr>
            </a:lvl1pPr>
          </a:lstStyle>
          <a:p>
            <a:pPr lvl="0">
              <a:defRPr sz="1800" i="0"/>
            </a:pPr>
            <a:r>
              <a:rPr sz="1500"/>
              <a:t>Lindsey et al. (JGR, 2014)</a:t>
            </a:r>
          </a:p>
        </p:txBody>
      </p:sp>
      <p:sp>
        <p:nvSpPr>
          <p:cNvPr id="77" name="Shape 77"/>
          <p:cNvSpPr/>
          <p:nvPr/>
        </p:nvSpPr>
        <p:spPr>
          <a:xfrm>
            <a:off x="892969" y="-89297"/>
            <a:ext cx="7358063" cy="6607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defRPr>
                <a:latin typeface="Helvetica"/>
                <a:ea typeface="Helvetica"/>
                <a:cs typeface="Helvetica"/>
                <a:sym typeface="Helvetica"/>
              </a:defRPr>
            </a:lvl1pPr>
          </a:lstStyle>
          <a:p>
            <a:pPr lvl="0">
              <a:defRPr sz="1800"/>
            </a:pPr>
            <a:r>
              <a:rPr sz="2500"/>
              <a:t>Southern San Andreas fault</a:t>
            </a:r>
          </a:p>
        </p:txBody>
      </p:sp>
    </p:spTree>
    <p:extLst>
      <p:ext uri="{BB962C8B-B14F-4D97-AF65-F5344CB8AC3E}">
        <p14:creationId xmlns:p14="http://schemas.microsoft.com/office/powerpoint/2010/main" val="9828423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52"/>
            <a:ext cx="8229600" cy="1143000"/>
          </a:xfrm>
        </p:spPr>
        <p:txBody>
          <a:bodyPr>
            <a:noAutofit/>
          </a:bodyPr>
          <a:lstStyle/>
          <a:p>
            <a:r>
              <a:rPr lang="en-US" sz="2800" b="1" dirty="0" smtClean="0"/>
              <a:t>Data Availability</a:t>
            </a:r>
            <a:endParaRPr lang="en-US" sz="2800" b="1" dirty="0"/>
          </a:p>
        </p:txBody>
      </p:sp>
      <p:sp>
        <p:nvSpPr>
          <p:cNvPr id="4" name="Content Placeholder 3"/>
          <p:cNvSpPr>
            <a:spLocks noGrp="1"/>
          </p:cNvSpPr>
          <p:nvPr>
            <p:ph idx="1"/>
          </p:nvPr>
        </p:nvSpPr>
        <p:spPr/>
        <p:txBody>
          <a:bodyPr>
            <a:normAutofit/>
          </a:bodyPr>
          <a:lstStyle/>
          <a:p>
            <a:pPr marL="0" indent="0">
              <a:buNone/>
            </a:pPr>
            <a:r>
              <a:rPr lang="en-US" sz="2800" dirty="0" smtClean="0"/>
              <a:t>This slide explains the GPS and LOS data formats.  These are </a:t>
            </a:r>
            <a:r>
              <a:rPr lang="en-US" sz="2800" dirty="0" smtClean="0"/>
              <a:t>grids or files packed into an HDF5 container.  </a:t>
            </a:r>
            <a:r>
              <a:rPr lang="en-US" sz="2800" dirty="0" smtClean="0"/>
              <a:t>Velocity is in North America Fixed.  We will assemble the Tong et al. model and the Lindsey et al. model in the same format call these the </a:t>
            </a:r>
            <a:r>
              <a:rPr lang="en-US" sz="2800" b="1" dirty="0" smtClean="0"/>
              <a:t>CGM-Velocity Model</a:t>
            </a:r>
          </a:p>
        </p:txBody>
      </p:sp>
    </p:spTree>
    <p:extLst>
      <p:ext uri="{BB962C8B-B14F-4D97-AF65-F5344CB8AC3E}">
        <p14:creationId xmlns:p14="http://schemas.microsoft.com/office/powerpoint/2010/main" val="8944129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52"/>
            <a:ext cx="8229600" cy="1143000"/>
          </a:xfrm>
        </p:spPr>
        <p:txBody>
          <a:bodyPr>
            <a:noAutofit/>
          </a:bodyPr>
          <a:lstStyle/>
          <a:p>
            <a:r>
              <a:rPr lang="en-US" sz="2800" b="1" dirty="0" smtClean="0"/>
              <a:t>OUTLINE</a:t>
            </a:r>
            <a:endParaRPr lang="en-US" sz="2800" b="1" dirty="0"/>
          </a:p>
        </p:txBody>
      </p:sp>
      <p:sp>
        <p:nvSpPr>
          <p:cNvPr id="3" name="Content Placeholder 2"/>
          <p:cNvSpPr>
            <a:spLocks noGrp="1"/>
          </p:cNvSpPr>
          <p:nvPr>
            <p:ph idx="1"/>
          </p:nvPr>
        </p:nvSpPr>
        <p:spPr>
          <a:xfrm>
            <a:off x="457200" y="1158810"/>
            <a:ext cx="8229600" cy="4525963"/>
          </a:xfrm>
        </p:spPr>
        <p:txBody>
          <a:bodyPr>
            <a:normAutofit lnSpcReduction="10000"/>
          </a:bodyPr>
          <a:lstStyle/>
          <a:p>
            <a:pPr marL="457200" indent="-457200">
              <a:buFont typeface="+mj-lt"/>
              <a:buAutoNum type="arabicPeriod"/>
            </a:pPr>
            <a:r>
              <a:rPr lang="en-US" sz="1800" dirty="0" smtClean="0"/>
              <a:t>LOS Velocity</a:t>
            </a:r>
          </a:p>
          <a:p>
            <a:pPr marL="400050" lvl="1" indent="0">
              <a:buNone/>
            </a:pPr>
            <a:r>
              <a:rPr lang="en-US" sz="1400" dirty="0" smtClean="0"/>
              <a:t>1.1 GPS provides long wavelengths (&gt; 40 km) and </a:t>
            </a:r>
            <a:r>
              <a:rPr lang="en-US" sz="1400" dirty="0" err="1" smtClean="0"/>
              <a:t>InSAR</a:t>
            </a:r>
            <a:r>
              <a:rPr lang="en-US" sz="1400" dirty="0" smtClean="0"/>
              <a:t> provides short wavelengths</a:t>
            </a:r>
          </a:p>
          <a:p>
            <a:pPr marL="400050" lvl="1" indent="0">
              <a:buNone/>
            </a:pPr>
            <a:r>
              <a:rPr lang="en-US" sz="1400" dirty="0" smtClean="0"/>
              <a:t>1.2 L-band ALOS-1 provides only one LOS direction but complete coverage.</a:t>
            </a:r>
          </a:p>
          <a:p>
            <a:pPr marL="400050" lvl="1" indent="0">
              <a:buNone/>
            </a:pPr>
            <a:r>
              <a:rPr lang="en-US" sz="1400" dirty="0" smtClean="0"/>
              <a:t>1.3 C-band (ERS and </a:t>
            </a:r>
            <a:r>
              <a:rPr lang="en-US" sz="1400" dirty="0" err="1" smtClean="0"/>
              <a:t>Envisat</a:t>
            </a:r>
            <a:r>
              <a:rPr lang="en-US" sz="1400" dirty="0" smtClean="0"/>
              <a:t>) provides 2 look directions but incomplete coverage.</a:t>
            </a:r>
          </a:p>
          <a:p>
            <a:pPr marL="400050" lvl="1" indent="0">
              <a:buNone/>
            </a:pPr>
            <a:r>
              <a:rPr lang="en-US" sz="1400" dirty="0" smtClean="0"/>
              <a:t>1.4 Contributions to CGM - have standard format – at UNAVCO – need more contributions</a:t>
            </a:r>
          </a:p>
          <a:p>
            <a:pPr marL="457200" indent="-457200">
              <a:buAutoNum type="arabicPeriod" startAt="2"/>
            </a:pPr>
            <a:r>
              <a:rPr lang="en-US" sz="1800" b="1" dirty="0" smtClean="0"/>
              <a:t>LOS Time Series</a:t>
            </a:r>
          </a:p>
          <a:p>
            <a:pPr marL="400050" lvl="1" indent="0">
              <a:buNone/>
            </a:pPr>
            <a:r>
              <a:rPr lang="en-US" sz="1400" dirty="0" smtClean="0"/>
              <a:t>2.1 SBAS and PS methods are well developed</a:t>
            </a:r>
          </a:p>
          <a:p>
            <a:pPr marL="400050" lvl="1" indent="0">
              <a:buNone/>
            </a:pPr>
            <a:r>
              <a:rPr lang="en-US" sz="1400" dirty="0" smtClean="0"/>
              <a:t>2.2 SBAS works well in LA-basin – large seasonal signals</a:t>
            </a:r>
          </a:p>
          <a:p>
            <a:pPr marL="400050" lvl="1" indent="0">
              <a:buNone/>
            </a:pPr>
            <a:r>
              <a:rPr lang="en-US" sz="1400" dirty="0" smtClean="0"/>
              <a:t>2.3 </a:t>
            </a:r>
            <a:r>
              <a:rPr lang="en-US" sz="1400" dirty="0"/>
              <a:t>SCEC </a:t>
            </a:r>
            <a:r>
              <a:rPr lang="en-US" sz="1400" dirty="0" err="1"/>
              <a:t>InSAR</a:t>
            </a:r>
            <a:r>
              <a:rPr lang="en-US" sz="1400" dirty="0"/>
              <a:t> time series comparisons came up with best </a:t>
            </a:r>
            <a:r>
              <a:rPr lang="en-US" sz="1400" dirty="0" smtClean="0"/>
              <a:t>practices</a:t>
            </a:r>
            <a:endParaRPr lang="en-US" sz="1400" dirty="0" smtClean="0"/>
          </a:p>
          <a:p>
            <a:pPr marL="400050" lvl="1" indent="0">
              <a:buNone/>
            </a:pPr>
            <a:r>
              <a:rPr lang="en-US" sz="1400" dirty="0" smtClean="0"/>
              <a:t>2.4 </a:t>
            </a:r>
            <a:r>
              <a:rPr lang="en-US" sz="1400" dirty="0" smtClean="0"/>
              <a:t>current </a:t>
            </a:r>
            <a:r>
              <a:rPr lang="en-US" sz="1400" dirty="0"/>
              <a:t>baseline time sampling is poor</a:t>
            </a:r>
            <a:endParaRPr lang="en-US" sz="1400" dirty="0"/>
          </a:p>
          <a:p>
            <a:pPr marL="457200" indent="-457200">
              <a:buAutoNum type="arabicPeriod" startAt="3"/>
            </a:pPr>
            <a:r>
              <a:rPr lang="en-US" sz="1800" dirty="0" smtClean="0"/>
              <a:t>Future – S1A/B and ALOS-2</a:t>
            </a:r>
          </a:p>
          <a:p>
            <a:pPr marL="400050" lvl="1" indent="0">
              <a:buNone/>
            </a:pPr>
            <a:r>
              <a:rPr lang="en-US" sz="1400" dirty="0" smtClean="0"/>
              <a:t>3.1 Wide swath offers short repeat interval 12 and 14 days</a:t>
            </a:r>
          </a:p>
          <a:p>
            <a:pPr marL="400050" lvl="1" indent="0">
              <a:buNone/>
            </a:pPr>
            <a:r>
              <a:rPr lang="en-US" sz="1400" dirty="0" smtClean="0"/>
              <a:t>3.2 Examples of California coverage today.</a:t>
            </a:r>
          </a:p>
          <a:p>
            <a:pPr marL="400050" lvl="1" indent="0">
              <a:buNone/>
            </a:pPr>
            <a:r>
              <a:rPr lang="en-US" sz="1400" dirty="0" smtClean="0"/>
              <a:t>3.3 </a:t>
            </a:r>
            <a:r>
              <a:rPr lang="en-US" sz="1400" dirty="0" smtClean="0"/>
              <a:t>Takes 3 years to achieve accuracy </a:t>
            </a:r>
            <a:r>
              <a:rPr lang="en-US" sz="1400" dirty="0" smtClean="0"/>
              <a:t>requirements</a:t>
            </a:r>
          </a:p>
          <a:p>
            <a:pPr marL="400050" lvl="1" indent="0">
              <a:buNone/>
            </a:pPr>
            <a:r>
              <a:rPr lang="en-US" sz="1400" dirty="0"/>
              <a:t>3.3 Improved baseline control enables systematic processing for monthly time series to capture seasonal effect</a:t>
            </a:r>
            <a:r>
              <a:rPr lang="en-US" sz="1400" dirty="0" smtClean="0"/>
              <a:t>.</a:t>
            </a:r>
            <a:endParaRPr lang="en-US" sz="1400" dirty="0" smtClean="0"/>
          </a:p>
          <a:p>
            <a:pPr marL="400050" lvl="1" indent="0">
              <a:buNone/>
            </a:pPr>
            <a:r>
              <a:rPr lang="en-US" sz="1400" dirty="0" smtClean="0"/>
              <a:t>3.4 The SCEC CGM will evolve to wide area monthly time series that match point GPS measurements</a:t>
            </a:r>
          </a:p>
          <a:p>
            <a:pPr marL="400050" lvl="1" indent="0">
              <a:buNone/>
            </a:pPr>
            <a:endParaRPr lang="en-US" sz="1200" dirty="0" smtClean="0"/>
          </a:p>
          <a:p>
            <a:pPr marL="857250" lvl="1" indent="-457200">
              <a:buAutoNum type="arabicPeriod"/>
            </a:pPr>
            <a:endParaRPr lang="en-US" sz="1600" dirty="0"/>
          </a:p>
          <a:p>
            <a:pPr marL="0" indent="0">
              <a:buNone/>
            </a:pPr>
            <a:endParaRPr lang="en-US" sz="2000" dirty="0"/>
          </a:p>
        </p:txBody>
      </p:sp>
    </p:spTree>
    <p:extLst>
      <p:ext uri="{BB962C8B-B14F-4D97-AF65-F5344CB8AC3E}">
        <p14:creationId xmlns:p14="http://schemas.microsoft.com/office/powerpoint/2010/main" val="33995169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307975" y="915988"/>
            <a:ext cx="8480425" cy="1174750"/>
          </a:xfrm>
          <a:prstGeom prst="rect">
            <a:avLst/>
          </a:prstGeom>
          <a:noFill/>
          <a:ln>
            <a:noFill/>
          </a:ln>
          <a:extLst/>
        </p:spPr>
        <p:txBody>
          <a:bodyPr lIns="83117" tIns="43221" rIns="83117" bIns="43221">
            <a:spAutoFit/>
          </a:bodyPr>
          <a:lstStyle/>
          <a:p>
            <a:pPr algn="just" eaLnBrk="0" hangingPunct="0">
              <a:lnSpc>
                <a:spcPct val="94000"/>
              </a:lnSpc>
              <a:spcBef>
                <a:spcPts val="1388"/>
              </a:spcBef>
              <a:spcAft>
                <a:spcPts val="825"/>
              </a:spcAft>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1F497D"/>
                </a:solidFill>
                <a:latin typeface="Tahoma" pitchFamily="34" charset="0"/>
              </a:rPr>
              <a:t>To produce </a:t>
            </a:r>
            <a:r>
              <a:rPr lang="en-GB" b="1" dirty="0" smtClean="0">
                <a:solidFill>
                  <a:srgbClr val="1F497D"/>
                </a:solidFill>
                <a:latin typeface="Tahoma" pitchFamily="34" charset="0"/>
              </a:rPr>
              <a:t>deformation </a:t>
            </a:r>
            <a:r>
              <a:rPr lang="en-GB" b="1" dirty="0">
                <a:solidFill>
                  <a:srgbClr val="1F497D"/>
                </a:solidFill>
                <a:latin typeface="Tahoma" pitchFamily="34" charset="0"/>
              </a:rPr>
              <a:t>times-series </a:t>
            </a:r>
            <a:r>
              <a:rPr lang="en-GB" b="1" dirty="0" smtClean="0">
                <a:solidFill>
                  <a:srgbClr val="1F497D"/>
                </a:solidFill>
                <a:latin typeface="Tahoma" pitchFamily="34" charset="0"/>
              </a:rPr>
              <a:t>from </a:t>
            </a:r>
            <a:r>
              <a:rPr lang="en-GB" b="1" dirty="0">
                <a:solidFill>
                  <a:srgbClr val="1F497D"/>
                </a:solidFill>
                <a:latin typeface="Tahoma" pitchFamily="34" charset="0"/>
              </a:rPr>
              <a:t>a SAR data sequence:</a:t>
            </a:r>
          </a:p>
          <a:p>
            <a:pPr algn="just" eaLnBrk="0" hangingPunct="0">
              <a:spcBef>
                <a:spcPts val="1388"/>
              </a:spcBef>
              <a:spcAft>
                <a:spcPts val="825"/>
              </a:spcAft>
              <a:buClr>
                <a:srgbClr val="000000"/>
              </a:buClr>
              <a:buSzPct val="100000"/>
              <a:buFont typeface="Wingdings"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rgbClr val="1F497D"/>
                </a:solidFill>
                <a:latin typeface="Tahoma" pitchFamily="34" charset="0"/>
              </a:rPr>
              <a:t>using interferograms characterized by a “small baseline” in order to mitigate noise (</a:t>
            </a:r>
            <a:r>
              <a:rPr lang="en-GB" b="1" dirty="0" err="1">
                <a:solidFill>
                  <a:srgbClr val="1F497D"/>
                </a:solidFill>
                <a:latin typeface="Tahoma" pitchFamily="34" charset="0"/>
              </a:rPr>
              <a:t>decorrelation</a:t>
            </a:r>
            <a:r>
              <a:rPr lang="en-GB" b="1" dirty="0">
                <a:solidFill>
                  <a:srgbClr val="1F497D"/>
                </a:solidFill>
                <a:latin typeface="Tahoma" pitchFamily="34" charset="0"/>
              </a:rPr>
              <a:t>) phenomena;</a:t>
            </a:r>
          </a:p>
        </p:txBody>
      </p:sp>
      <p:sp>
        <p:nvSpPr>
          <p:cNvPr id="66563" name="Text Box 3"/>
          <p:cNvSpPr txBox="1">
            <a:spLocks noChangeArrowheads="1"/>
          </p:cNvSpPr>
          <p:nvPr/>
        </p:nvSpPr>
        <p:spPr bwMode="auto">
          <a:xfrm>
            <a:off x="6975475" y="5248275"/>
            <a:ext cx="1363663" cy="396875"/>
          </a:xfrm>
          <a:prstGeom prst="rect">
            <a:avLst/>
          </a:prstGeom>
          <a:noFill/>
          <a:ln>
            <a:noFill/>
          </a:ln>
          <a:extLst/>
        </p:spPr>
        <p:txBody>
          <a:bodyPr lIns="83117" tIns="43221" rIns="83117" bIns="43221">
            <a:spAutoFit/>
          </a:bodyPr>
          <a:lstStyle/>
          <a:p>
            <a:pPr eaLnBrk="0" hangingPunct="0">
              <a:lnSpc>
                <a:spcPct val="93000"/>
              </a:lnSpc>
              <a:spcBef>
                <a:spcPts val="1388"/>
              </a:spcBef>
              <a:buClr>
                <a:srgbClr val="FF33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200">
                <a:solidFill>
                  <a:srgbClr val="FF3300"/>
                </a:solidFill>
                <a:latin typeface="Tahoma" pitchFamily="34" charset="0"/>
              </a:rPr>
              <a:t>Subset 2</a:t>
            </a:r>
          </a:p>
        </p:txBody>
      </p:sp>
      <p:sp>
        <p:nvSpPr>
          <p:cNvPr id="66564" name="Text Box 4"/>
          <p:cNvSpPr txBox="1">
            <a:spLocks noChangeArrowheads="1"/>
          </p:cNvSpPr>
          <p:nvPr/>
        </p:nvSpPr>
        <p:spPr bwMode="auto">
          <a:xfrm>
            <a:off x="6345238" y="4214813"/>
            <a:ext cx="1397000" cy="396875"/>
          </a:xfrm>
          <a:prstGeom prst="rect">
            <a:avLst/>
          </a:prstGeom>
          <a:noFill/>
          <a:ln>
            <a:noFill/>
          </a:ln>
          <a:extLst/>
        </p:spPr>
        <p:txBody>
          <a:bodyPr lIns="83117" tIns="43221" rIns="83117" bIns="43221">
            <a:spAutoFit/>
          </a:bodyPr>
          <a:lstStyle/>
          <a:p>
            <a:pPr eaLnBrk="0" hangingPunct="0">
              <a:lnSpc>
                <a:spcPct val="93000"/>
              </a:lnSpc>
              <a:spcBef>
                <a:spcPts val="1388"/>
              </a:spcBef>
              <a:buClr>
                <a:srgbClr val="3333CC"/>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it-IT" sz="2200" dirty="0">
                <a:solidFill>
                  <a:srgbClr val="33CC33"/>
                </a:solidFill>
                <a:latin typeface="Tahoma" pitchFamily="34" charset="0"/>
              </a:rPr>
              <a:t>Subset 1</a:t>
            </a:r>
          </a:p>
        </p:txBody>
      </p:sp>
      <p:sp>
        <p:nvSpPr>
          <p:cNvPr id="66565" name="Text Box 5"/>
          <p:cNvSpPr txBox="1">
            <a:spLocks noChangeArrowheads="1"/>
          </p:cNvSpPr>
          <p:nvPr/>
        </p:nvSpPr>
        <p:spPr bwMode="auto">
          <a:xfrm>
            <a:off x="307975" y="2247900"/>
            <a:ext cx="8456613" cy="1746250"/>
          </a:xfrm>
          <a:prstGeom prst="rect">
            <a:avLst/>
          </a:prstGeom>
          <a:noFill/>
          <a:ln>
            <a:noFill/>
          </a:ln>
          <a:effectLst/>
          <a:extLst/>
        </p:spPr>
        <p:txBody>
          <a:bodyPr>
            <a:spAutoFit/>
          </a:bodyPr>
          <a:lstStyle/>
          <a:p>
            <a:pPr algn="just" eaLnBrk="0" hangingPunct="0">
              <a:spcBef>
                <a:spcPts val="1388"/>
              </a:spcBef>
              <a:spcAft>
                <a:spcPts val="825"/>
              </a:spcAft>
              <a:buClr>
                <a:srgbClr val="000000"/>
              </a:buClr>
              <a:buSzPct val="100000"/>
              <a:buFont typeface="Wingdings" pitchFamily="2" charset="2"/>
              <a:buChar char=""/>
            </a:pPr>
            <a:r>
              <a:rPr lang="en-US" b="1" dirty="0">
                <a:solidFill>
                  <a:srgbClr val="1F497D"/>
                </a:solidFill>
                <a:latin typeface="Tahoma" pitchFamily="34" charset="0"/>
              </a:rPr>
              <a:t>properly “linking” possible interferometric SAR data </a:t>
            </a:r>
            <a:r>
              <a:rPr lang="en-US" b="1" dirty="0" smtClean="0">
                <a:solidFill>
                  <a:srgbClr val="1F497D"/>
                </a:solidFill>
                <a:latin typeface="Tahoma" pitchFamily="34" charset="0"/>
              </a:rPr>
              <a:t>subsets </a:t>
            </a:r>
            <a:r>
              <a:rPr lang="en-US" b="1" dirty="0">
                <a:solidFill>
                  <a:srgbClr val="1F497D"/>
                </a:solidFill>
                <a:latin typeface="Tahoma" pitchFamily="34" charset="0"/>
              </a:rPr>
              <a:t>separated by large baselines. In particular, for each coherent pixel, the deformation time-series is computed by searching for an LS solution with a minimum norm constraint (the SVD method is applied).</a:t>
            </a:r>
          </a:p>
          <a:p>
            <a:pPr algn="just" eaLnBrk="0" hangingPunct="0">
              <a:spcBef>
                <a:spcPts val="1388"/>
              </a:spcBef>
              <a:spcAft>
                <a:spcPts val="825"/>
              </a:spcAft>
              <a:buClr>
                <a:srgbClr val="000000"/>
              </a:buClr>
              <a:buSzPct val="100000"/>
              <a:buFont typeface="Wingdings" pitchFamily="2" charset="2"/>
              <a:buChar char=""/>
            </a:pPr>
            <a:endParaRPr lang="en-US" b="1" dirty="0">
              <a:solidFill>
                <a:srgbClr val="1F497D"/>
              </a:solidFill>
              <a:latin typeface="Tahoma" pitchFamily="34" charset="0"/>
            </a:endParaRPr>
          </a:p>
        </p:txBody>
      </p:sp>
      <p:sp>
        <p:nvSpPr>
          <p:cNvPr id="152582" name="Line 7"/>
          <p:cNvSpPr>
            <a:spLocks noChangeShapeType="1"/>
          </p:cNvSpPr>
          <p:nvPr/>
        </p:nvSpPr>
        <p:spPr bwMode="auto">
          <a:xfrm>
            <a:off x="1620838" y="5943600"/>
            <a:ext cx="5583237" cy="1588"/>
          </a:xfrm>
          <a:prstGeom prst="line">
            <a:avLst/>
          </a:prstGeom>
          <a:noFill/>
          <a:ln w="25400">
            <a:solidFill>
              <a:srgbClr val="000000"/>
            </a:solidFill>
            <a:round/>
            <a:headEnd/>
            <a:tailEnd type="triangle" w="med" len="med"/>
          </a:ln>
        </p:spPr>
        <p:txBody>
          <a:bodyPr>
            <a:spAutoFit/>
          </a:bodyPr>
          <a:lstStyle/>
          <a:p>
            <a:endParaRPr lang="it-IT"/>
          </a:p>
        </p:txBody>
      </p:sp>
      <p:sp>
        <p:nvSpPr>
          <p:cNvPr id="66568" name="Text Box 8"/>
          <p:cNvSpPr txBox="1">
            <a:spLocks noChangeArrowheads="1"/>
          </p:cNvSpPr>
          <p:nvPr/>
        </p:nvSpPr>
        <p:spPr bwMode="auto">
          <a:xfrm>
            <a:off x="7229475" y="5756275"/>
            <a:ext cx="936625" cy="336550"/>
          </a:xfrm>
          <a:prstGeom prst="rect">
            <a:avLst/>
          </a:prstGeom>
          <a:noFill/>
          <a:ln>
            <a:noFill/>
          </a:ln>
          <a:effectLst/>
          <a:extLst/>
        </p:spPr>
        <p:txBody>
          <a:bodyPr>
            <a:spAutoFit/>
          </a:bodyPr>
          <a:lstStyle/>
          <a:p>
            <a:pPr eaLnBrk="0" fontAlgn="auto" hangingPunct="0">
              <a:spcBef>
                <a:spcPct val="50000"/>
              </a:spcBef>
              <a:spcAft>
                <a:spcPts val="0"/>
              </a:spcAft>
              <a:defRPr/>
            </a:pPr>
            <a:r>
              <a:rPr lang="en-US" altLang="it-IT" sz="1662" b="1" i="1">
                <a:solidFill>
                  <a:srgbClr val="000000"/>
                </a:solidFill>
                <a:latin typeface="Arial" panose="020B0604020202020204" pitchFamily="34" charset="0"/>
                <a:ea typeface="+mn-ea"/>
                <a:cs typeface="+mn-cs"/>
              </a:rPr>
              <a:t>Time</a:t>
            </a:r>
          </a:p>
        </p:txBody>
      </p:sp>
      <p:grpSp>
        <p:nvGrpSpPr>
          <p:cNvPr id="66569" name="Group 9"/>
          <p:cNvGrpSpPr>
            <a:grpSpLocks/>
          </p:cNvGrpSpPr>
          <p:nvPr/>
        </p:nvGrpSpPr>
        <p:grpSpPr bwMode="auto">
          <a:xfrm>
            <a:off x="1965325" y="4090988"/>
            <a:ext cx="4375150" cy="1831975"/>
            <a:chOff x="1233" y="1567"/>
            <a:chExt cx="2985" cy="1249"/>
          </a:xfrm>
        </p:grpSpPr>
        <p:sp>
          <p:nvSpPr>
            <p:cNvPr id="152597" name="Oval 10"/>
            <p:cNvSpPr>
              <a:spLocks noChangeArrowheads="1"/>
            </p:cNvSpPr>
            <p:nvPr/>
          </p:nvSpPr>
          <p:spPr bwMode="auto">
            <a:xfrm>
              <a:off x="2355" y="1567"/>
              <a:ext cx="137" cy="334"/>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598" name="Oval 11"/>
            <p:cNvSpPr>
              <a:spLocks noChangeArrowheads="1"/>
            </p:cNvSpPr>
            <p:nvPr/>
          </p:nvSpPr>
          <p:spPr bwMode="auto">
            <a:xfrm>
              <a:off x="1855" y="2412"/>
              <a:ext cx="132" cy="335"/>
            </a:xfrm>
            <a:prstGeom prst="ellipse">
              <a:avLst/>
            </a:prstGeom>
            <a:solidFill>
              <a:srgbClr val="FF0000"/>
            </a:solidFill>
            <a:ln w="9525">
              <a:solidFill>
                <a:schemeClr val="tx1"/>
              </a:solidFill>
              <a:round/>
              <a:headEnd/>
              <a:tailEnd/>
            </a:ln>
          </p:spPr>
          <p:txBody>
            <a:bodyPr anchor="ctr">
              <a:spAutoFit/>
            </a:bodyPr>
            <a:lstStyle/>
            <a:p>
              <a:endParaRPr lang="it-IT">
                <a:latin typeface="Tahoma" pitchFamily="34" charset="0"/>
              </a:endParaRPr>
            </a:p>
          </p:txBody>
        </p:sp>
        <p:sp>
          <p:nvSpPr>
            <p:cNvPr id="152599" name="Oval 12"/>
            <p:cNvSpPr>
              <a:spLocks noChangeArrowheads="1"/>
            </p:cNvSpPr>
            <p:nvPr/>
          </p:nvSpPr>
          <p:spPr bwMode="auto">
            <a:xfrm>
              <a:off x="3283" y="2395"/>
              <a:ext cx="132" cy="334"/>
            </a:xfrm>
            <a:prstGeom prst="ellipse">
              <a:avLst/>
            </a:prstGeom>
            <a:solidFill>
              <a:srgbClr val="FF0000"/>
            </a:solidFill>
            <a:ln w="9525">
              <a:solidFill>
                <a:schemeClr val="tx1"/>
              </a:solidFill>
              <a:round/>
              <a:headEnd/>
              <a:tailEnd/>
            </a:ln>
          </p:spPr>
          <p:txBody>
            <a:bodyPr anchor="ctr">
              <a:spAutoFit/>
            </a:bodyPr>
            <a:lstStyle/>
            <a:p>
              <a:endParaRPr lang="it-IT">
                <a:latin typeface="Tahoma" pitchFamily="34" charset="0"/>
              </a:endParaRPr>
            </a:p>
          </p:txBody>
        </p:sp>
        <p:sp>
          <p:nvSpPr>
            <p:cNvPr id="152600" name="Oval 13"/>
            <p:cNvSpPr>
              <a:spLocks noChangeArrowheads="1"/>
            </p:cNvSpPr>
            <p:nvPr/>
          </p:nvSpPr>
          <p:spPr bwMode="auto">
            <a:xfrm>
              <a:off x="4086" y="2482"/>
              <a:ext cx="132" cy="334"/>
            </a:xfrm>
            <a:prstGeom prst="ellipse">
              <a:avLst/>
            </a:prstGeom>
            <a:solidFill>
              <a:srgbClr val="FF0000"/>
            </a:solidFill>
            <a:ln w="9525">
              <a:solidFill>
                <a:schemeClr val="tx1"/>
              </a:solidFill>
              <a:round/>
              <a:headEnd/>
              <a:tailEnd/>
            </a:ln>
          </p:spPr>
          <p:txBody>
            <a:bodyPr anchor="ctr">
              <a:spAutoFit/>
            </a:bodyPr>
            <a:lstStyle/>
            <a:p>
              <a:endParaRPr lang="it-IT">
                <a:latin typeface="Tahoma" pitchFamily="34" charset="0"/>
              </a:endParaRPr>
            </a:p>
          </p:txBody>
        </p:sp>
        <p:sp>
          <p:nvSpPr>
            <p:cNvPr id="152601" name="Oval 14"/>
            <p:cNvSpPr>
              <a:spLocks noChangeArrowheads="1"/>
            </p:cNvSpPr>
            <p:nvPr/>
          </p:nvSpPr>
          <p:spPr bwMode="auto">
            <a:xfrm>
              <a:off x="1233" y="1680"/>
              <a:ext cx="136" cy="335"/>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602" name="Oval 15"/>
            <p:cNvSpPr>
              <a:spLocks noChangeArrowheads="1"/>
            </p:cNvSpPr>
            <p:nvPr/>
          </p:nvSpPr>
          <p:spPr bwMode="auto">
            <a:xfrm>
              <a:off x="2812" y="1690"/>
              <a:ext cx="137" cy="335"/>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603" name="Oval 16"/>
            <p:cNvSpPr>
              <a:spLocks noChangeArrowheads="1"/>
            </p:cNvSpPr>
            <p:nvPr/>
          </p:nvSpPr>
          <p:spPr bwMode="auto">
            <a:xfrm>
              <a:off x="3667" y="1614"/>
              <a:ext cx="136" cy="335"/>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604" name="Line 17"/>
            <p:cNvSpPr>
              <a:spLocks noChangeShapeType="1"/>
            </p:cNvSpPr>
            <p:nvPr/>
          </p:nvSpPr>
          <p:spPr bwMode="auto">
            <a:xfrm flipH="1" flipV="1">
              <a:off x="3413" y="2600"/>
              <a:ext cx="672" cy="96"/>
            </a:xfrm>
            <a:prstGeom prst="line">
              <a:avLst/>
            </a:prstGeom>
            <a:noFill/>
            <a:ln w="25400">
              <a:solidFill>
                <a:srgbClr val="FF0000"/>
              </a:solidFill>
              <a:round/>
              <a:headEnd/>
              <a:tailEnd type="triangle" w="med" len="med"/>
            </a:ln>
          </p:spPr>
          <p:txBody>
            <a:bodyPr wrap="none"/>
            <a:lstStyle/>
            <a:p>
              <a:endParaRPr lang="it-IT"/>
            </a:p>
          </p:txBody>
        </p:sp>
        <p:sp>
          <p:nvSpPr>
            <p:cNvPr id="152605" name="Line 18"/>
            <p:cNvSpPr>
              <a:spLocks noChangeShapeType="1"/>
            </p:cNvSpPr>
            <p:nvPr/>
          </p:nvSpPr>
          <p:spPr bwMode="auto">
            <a:xfrm flipV="1">
              <a:off x="2021" y="2600"/>
              <a:ext cx="1248" cy="0"/>
            </a:xfrm>
            <a:prstGeom prst="line">
              <a:avLst/>
            </a:prstGeom>
            <a:noFill/>
            <a:ln w="25400">
              <a:solidFill>
                <a:srgbClr val="FF0000"/>
              </a:solidFill>
              <a:round/>
              <a:headEnd type="triangle" w="med" len="med"/>
              <a:tailEnd/>
            </a:ln>
          </p:spPr>
          <p:txBody>
            <a:bodyPr wrap="none"/>
            <a:lstStyle/>
            <a:p>
              <a:endParaRPr lang="it-IT"/>
            </a:p>
          </p:txBody>
        </p:sp>
        <p:sp>
          <p:nvSpPr>
            <p:cNvPr id="152606" name="Line 19"/>
            <p:cNvSpPr>
              <a:spLocks noChangeShapeType="1"/>
            </p:cNvSpPr>
            <p:nvPr/>
          </p:nvSpPr>
          <p:spPr bwMode="auto">
            <a:xfrm flipV="1">
              <a:off x="1397" y="1759"/>
              <a:ext cx="935" cy="73"/>
            </a:xfrm>
            <a:prstGeom prst="line">
              <a:avLst/>
            </a:prstGeom>
            <a:noFill/>
            <a:ln w="25400">
              <a:solidFill>
                <a:srgbClr val="00CC00"/>
              </a:solidFill>
              <a:round/>
              <a:headEnd type="triangle" w="med" len="med"/>
              <a:tailEnd/>
            </a:ln>
          </p:spPr>
          <p:txBody>
            <a:bodyPr wrap="none"/>
            <a:lstStyle/>
            <a:p>
              <a:endParaRPr lang="it-IT"/>
            </a:p>
          </p:txBody>
        </p:sp>
        <p:sp>
          <p:nvSpPr>
            <p:cNvPr id="152607" name="Line 20"/>
            <p:cNvSpPr>
              <a:spLocks noChangeShapeType="1"/>
            </p:cNvSpPr>
            <p:nvPr/>
          </p:nvSpPr>
          <p:spPr bwMode="auto">
            <a:xfrm flipV="1">
              <a:off x="1397" y="1880"/>
              <a:ext cx="1392" cy="0"/>
            </a:xfrm>
            <a:prstGeom prst="line">
              <a:avLst/>
            </a:prstGeom>
            <a:noFill/>
            <a:ln w="25400">
              <a:solidFill>
                <a:srgbClr val="00CC00"/>
              </a:solidFill>
              <a:round/>
              <a:headEnd type="triangle" w="med" len="med"/>
              <a:tailEnd/>
            </a:ln>
          </p:spPr>
          <p:txBody>
            <a:bodyPr wrap="none"/>
            <a:lstStyle/>
            <a:p>
              <a:endParaRPr lang="it-IT"/>
            </a:p>
          </p:txBody>
        </p:sp>
        <p:sp>
          <p:nvSpPr>
            <p:cNvPr id="152608" name="Freeform 21"/>
            <p:cNvSpPr>
              <a:spLocks/>
            </p:cNvSpPr>
            <p:nvPr/>
          </p:nvSpPr>
          <p:spPr bwMode="auto">
            <a:xfrm>
              <a:off x="2501" y="1651"/>
              <a:ext cx="334" cy="126"/>
            </a:xfrm>
            <a:custGeom>
              <a:avLst/>
              <a:gdLst>
                <a:gd name="T0" fmla="*/ 334 w 334"/>
                <a:gd name="T1" fmla="*/ 126 h 126"/>
                <a:gd name="T2" fmla="*/ 242 w 334"/>
                <a:gd name="T3" fmla="*/ 7 h 126"/>
                <a:gd name="T4" fmla="*/ 0 w 334"/>
                <a:gd name="T5" fmla="*/ 85 h 126"/>
                <a:gd name="T6" fmla="*/ 0 60000 65536"/>
                <a:gd name="T7" fmla="*/ 0 60000 65536"/>
                <a:gd name="T8" fmla="*/ 0 60000 65536"/>
                <a:gd name="T9" fmla="*/ 0 w 334"/>
                <a:gd name="T10" fmla="*/ 0 h 126"/>
                <a:gd name="T11" fmla="*/ 334 w 334"/>
                <a:gd name="T12" fmla="*/ 126 h 126"/>
              </a:gdLst>
              <a:ahLst/>
              <a:cxnLst>
                <a:cxn ang="T6">
                  <a:pos x="T0" y="T1"/>
                </a:cxn>
                <a:cxn ang="T7">
                  <a:pos x="T2" y="T3"/>
                </a:cxn>
                <a:cxn ang="T8">
                  <a:pos x="T4" y="T5"/>
                </a:cxn>
              </a:cxnLst>
              <a:rect l="T9" t="T10" r="T11" b="T12"/>
              <a:pathLst>
                <a:path w="334" h="126">
                  <a:moveTo>
                    <a:pt x="334" y="126"/>
                  </a:moveTo>
                  <a:cubicBezTo>
                    <a:pt x="319" y="105"/>
                    <a:pt x="298" y="14"/>
                    <a:pt x="242" y="7"/>
                  </a:cubicBezTo>
                  <a:cubicBezTo>
                    <a:pt x="186" y="0"/>
                    <a:pt x="51" y="69"/>
                    <a:pt x="0" y="85"/>
                  </a:cubicBezTo>
                </a:path>
              </a:pathLst>
            </a:custGeom>
            <a:noFill/>
            <a:ln w="25400">
              <a:solidFill>
                <a:srgbClr val="00CC00"/>
              </a:solidFill>
              <a:round/>
              <a:headEnd type="none" w="med" len="med"/>
              <a:tailEnd type="triangle" w="med" len="med"/>
            </a:ln>
          </p:spPr>
          <p:txBody>
            <a:bodyPr wrap="none"/>
            <a:lstStyle/>
            <a:p>
              <a:endParaRPr lang="it-IT"/>
            </a:p>
          </p:txBody>
        </p:sp>
        <p:sp>
          <p:nvSpPr>
            <p:cNvPr id="152609" name="Freeform 22"/>
            <p:cNvSpPr>
              <a:spLocks/>
            </p:cNvSpPr>
            <p:nvPr/>
          </p:nvSpPr>
          <p:spPr bwMode="auto">
            <a:xfrm>
              <a:off x="2501" y="1784"/>
              <a:ext cx="1152" cy="322"/>
            </a:xfrm>
            <a:custGeom>
              <a:avLst/>
              <a:gdLst>
                <a:gd name="T0" fmla="*/ 1152 w 1152"/>
                <a:gd name="T1" fmla="*/ 48 h 322"/>
                <a:gd name="T2" fmla="*/ 654 w 1152"/>
                <a:gd name="T3" fmla="*/ 322 h 322"/>
                <a:gd name="T4" fmla="*/ 215 w 1152"/>
                <a:gd name="T5" fmla="*/ 277 h 322"/>
                <a:gd name="T6" fmla="*/ 0 w 1152"/>
                <a:gd name="T7" fmla="*/ 0 h 322"/>
                <a:gd name="T8" fmla="*/ 0 60000 65536"/>
                <a:gd name="T9" fmla="*/ 0 60000 65536"/>
                <a:gd name="T10" fmla="*/ 0 60000 65536"/>
                <a:gd name="T11" fmla="*/ 0 60000 65536"/>
                <a:gd name="T12" fmla="*/ 0 w 1152"/>
                <a:gd name="T13" fmla="*/ 0 h 322"/>
                <a:gd name="T14" fmla="*/ 1152 w 1152"/>
                <a:gd name="T15" fmla="*/ 322 h 322"/>
              </a:gdLst>
              <a:ahLst/>
              <a:cxnLst>
                <a:cxn ang="T8">
                  <a:pos x="T0" y="T1"/>
                </a:cxn>
                <a:cxn ang="T9">
                  <a:pos x="T2" y="T3"/>
                </a:cxn>
                <a:cxn ang="T10">
                  <a:pos x="T4" y="T5"/>
                </a:cxn>
                <a:cxn ang="T11">
                  <a:pos x="T6" y="T7"/>
                </a:cxn>
              </a:cxnLst>
              <a:rect l="T12" t="T13" r="T14" b="T15"/>
              <a:pathLst>
                <a:path w="1152" h="322">
                  <a:moveTo>
                    <a:pt x="1152" y="48"/>
                  </a:moveTo>
                  <a:cubicBezTo>
                    <a:pt x="1069" y="94"/>
                    <a:pt x="810" y="284"/>
                    <a:pt x="654" y="322"/>
                  </a:cubicBezTo>
                  <a:lnTo>
                    <a:pt x="215" y="277"/>
                  </a:lnTo>
                  <a:lnTo>
                    <a:pt x="0" y="0"/>
                  </a:lnTo>
                </a:path>
              </a:pathLst>
            </a:custGeom>
            <a:noFill/>
            <a:ln w="25400">
              <a:solidFill>
                <a:srgbClr val="00CC00"/>
              </a:solidFill>
              <a:round/>
              <a:headEnd type="none" w="med" len="med"/>
              <a:tailEnd type="triangle" w="med" len="med"/>
            </a:ln>
          </p:spPr>
          <p:txBody>
            <a:bodyPr wrap="none"/>
            <a:lstStyle/>
            <a:p>
              <a:endParaRPr lang="it-IT"/>
            </a:p>
          </p:txBody>
        </p:sp>
        <p:sp>
          <p:nvSpPr>
            <p:cNvPr id="152610" name="Freeform 23"/>
            <p:cNvSpPr>
              <a:spLocks/>
            </p:cNvSpPr>
            <p:nvPr/>
          </p:nvSpPr>
          <p:spPr bwMode="auto">
            <a:xfrm>
              <a:off x="2014" y="2266"/>
              <a:ext cx="2071" cy="338"/>
            </a:xfrm>
            <a:custGeom>
              <a:avLst/>
              <a:gdLst>
                <a:gd name="T0" fmla="*/ 0 w 2112"/>
                <a:gd name="T1" fmla="*/ 303 h 334"/>
                <a:gd name="T2" fmla="*/ 367 w 2112"/>
                <a:gd name="T3" fmla="*/ 152 h 334"/>
                <a:gd name="T4" fmla="*/ 1229 w 2112"/>
                <a:gd name="T5" fmla="*/ 32 h 334"/>
                <a:gd name="T6" fmla="*/ 1915 w 2112"/>
                <a:gd name="T7" fmla="*/ 354 h 334"/>
                <a:gd name="T8" fmla="*/ 0 60000 65536"/>
                <a:gd name="T9" fmla="*/ 0 60000 65536"/>
                <a:gd name="T10" fmla="*/ 0 60000 65536"/>
                <a:gd name="T11" fmla="*/ 0 60000 65536"/>
                <a:gd name="T12" fmla="*/ 0 w 2112"/>
                <a:gd name="T13" fmla="*/ 0 h 334"/>
                <a:gd name="T14" fmla="*/ 2112 w 2112"/>
                <a:gd name="T15" fmla="*/ 334 h 334"/>
              </a:gdLst>
              <a:ahLst/>
              <a:cxnLst>
                <a:cxn ang="T8">
                  <a:pos x="T0" y="T1"/>
                </a:cxn>
                <a:cxn ang="T9">
                  <a:pos x="T2" y="T3"/>
                </a:cxn>
                <a:cxn ang="T10">
                  <a:pos x="T4" y="T5"/>
                </a:cxn>
                <a:cxn ang="T11">
                  <a:pos x="T6" y="T7"/>
                </a:cxn>
              </a:cxnLst>
              <a:rect l="T12" t="T13" r="T14" b="T15"/>
              <a:pathLst>
                <a:path w="2112" h="334">
                  <a:moveTo>
                    <a:pt x="0" y="286"/>
                  </a:moveTo>
                  <a:lnTo>
                    <a:pt x="405" y="142"/>
                  </a:lnTo>
                  <a:cubicBezTo>
                    <a:pt x="631" y="100"/>
                    <a:pt x="1071" y="0"/>
                    <a:pt x="1355" y="32"/>
                  </a:cubicBezTo>
                  <a:cubicBezTo>
                    <a:pt x="1639" y="64"/>
                    <a:pt x="1954" y="271"/>
                    <a:pt x="2112" y="334"/>
                  </a:cubicBezTo>
                </a:path>
              </a:pathLst>
            </a:custGeom>
            <a:noFill/>
            <a:ln w="25400">
              <a:solidFill>
                <a:srgbClr val="FF0000"/>
              </a:solidFill>
              <a:round/>
              <a:headEnd type="triangle" w="med" len="med"/>
              <a:tailEnd type="none" w="med" len="med"/>
            </a:ln>
          </p:spPr>
          <p:txBody>
            <a:bodyPr wrap="none"/>
            <a:lstStyle/>
            <a:p>
              <a:endParaRPr lang="it-IT"/>
            </a:p>
          </p:txBody>
        </p:sp>
      </p:grpSp>
      <p:sp>
        <p:nvSpPr>
          <p:cNvPr id="152585" name="Line 24"/>
          <p:cNvSpPr>
            <a:spLocks noChangeShapeType="1"/>
          </p:cNvSpPr>
          <p:nvPr/>
        </p:nvSpPr>
        <p:spPr bwMode="auto">
          <a:xfrm flipV="1">
            <a:off x="1631950" y="4014788"/>
            <a:ext cx="0" cy="1939925"/>
          </a:xfrm>
          <a:prstGeom prst="line">
            <a:avLst/>
          </a:prstGeom>
          <a:noFill/>
          <a:ln w="25400">
            <a:solidFill>
              <a:srgbClr val="000000"/>
            </a:solidFill>
            <a:round/>
            <a:headEnd/>
            <a:tailEnd type="triangle" w="med" len="med"/>
          </a:ln>
        </p:spPr>
        <p:txBody>
          <a:bodyPr>
            <a:spAutoFit/>
          </a:bodyPr>
          <a:lstStyle/>
          <a:p>
            <a:endParaRPr lang="it-IT"/>
          </a:p>
        </p:txBody>
      </p:sp>
      <p:sp>
        <p:nvSpPr>
          <p:cNvPr id="66585" name="Text Box 25"/>
          <p:cNvSpPr txBox="1">
            <a:spLocks noChangeArrowheads="1"/>
          </p:cNvSpPr>
          <p:nvPr/>
        </p:nvSpPr>
        <p:spPr bwMode="auto">
          <a:xfrm rot="-10800000">
            <a:off x="777875" y="4030663"/>
            <a:ext cx="673100" cy="1901825"/>
          </a:xfrm>
          <a:prstGeom prst="rect">
            <a:avLst/>
          </a:prstGeom>
          <a:noFill/>
          <a:ln>
            <a:noFill/>
          </a:ln>
          <a:effectLst/>
          <a:extLst/>
        </p:spPr>
        <p:txBody>
          <a:bodyPr vert="eaVert">
            <a:spAutoFit/>
          </a:bodyPr>
          <a:lstStyle/>
          <a:p>
            <a:pPr algn="ctr" eaLnBrk="0" fontAlgn="auto" hangingPunct="0">
              <a:spcBef>
                <a:spcPct val="50000"/>
              </a:spcBef>
              <a:spcAft>
                <a:spcPts val="0"/>
              </a:spcAft>
              <a:defRPr/>
            </a:pPr>
            <a:r>
              <a:rPr lang="it-IT" altLang="it-IT" sz="1662" b="1" i="1">
                <a:solidFill>
                  <a:srgbClr val="000000"/>
                </a:solidFill>
                <a:latin typeface="Arial" panose="020B0604020202020204" pitchFamily="34" charset="0"/>
                <a:ea typeface="+mn-ea"/>
                <a:cs typeface="+mn-cs"/>
              </a:rPr>
              <a:t>Perpendicular Baseline</a:t>
            </a:r>
          </a:p>
        </p:txBody>
      </p:sp>
      <p:grpSp>
        <p:nvGrpSpPr>
          <p:cNvPr id="152587" name="Group 26"/>
          <p:cNvGrpSpPr>
            <a:grpSpLocks/>
          </p:cNvGrpSpPr>
          <p:nvPr/>
        </p:nvGrpSpPr>
        <p:grpSpPr bwMode="auto">
          <a:xfrm>
            <a:off x="1727200" y="4027488"/>
            <a:ext cx="5248275" cy="1892300"/>
            <a:chOff x="1179" y="2349"/>
            <a:chExt cx="3583" cy="1291"/>
          </a:xfrm>
        </p:grpSpPr>
        <p:sp>
          <p:nvSpPr>
            <p:cNvPr id="152588" name="Oval 27"/>
            <p:cNvSpPr>
              <a:spLocks noChangeArrowheads="1"/>
            </p:cNvSpPr>
            <p:nvPr/>
          </p:nvSpPr>
          <p:spPr bwMode="auto">
            <a:xfrm>
              <a:off x="2468" y="2390"/>
              <a:ext cx="137" cy="335"/>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589" name="Oval 28"/>
            <p:cNvSpPr>
              <a:spLocks noChangeArrowheads="1"/>
            </p:cNvSpPr>
            <p:nvPr/>
          </p:nvSpPr>
          <p:spPr bwMode="auto">
            <a:xfrm>
              <a:off x="1968" y="3236"/>
              <a:ext cx="132" cy="335"/>
            </a:xfrm>
            <a:prstGeom prst="ellipse">
              <a:avLst/>
            </a:prstGeom>
            <a:solidFill>
              <a:srgbClr val="FF0000"/>
            </a:solidFill>
            <a:ln w="9525">
              <a:solidFill>
                <a:schemeClr val="tx1"/>
              </a:solidFill>
              <a:round/>
              <a:headEnd/>
              <a:tailEnd/>
            </a:ln>
          </p:spPr>
          <p:txBody>
            <a:bodyPr anchor="ctr">
              <a:spAutoFit/>
            </a:bodyPr>
            <a:lstStyle/>
            <a:p>
              <a:endParaRPr lang="it-IT">
                <a:latin typeface="Tahoma" pitchFamily="34" charset="0"/>
              </a:endParaRPr>
            </a:p>
          </p:txBody>
        </p:sp>
        <p:sp>
          <p:nvSpPr>
            <p:cNvPr id="152590" name="Oval 29"/>
            <p:cNvSpPr>
              <a:spLocks noChangeArrowheads="1"/>
            </p:cNvSpPr>
            <p:nvPr/>
          </p:nvSpPr>
          <p:spPr bwMode="auto">
            <a:xfrm>
              <a:off x="3396" y="3219"/>
              <a:ext cx="133" cy="334"/>
            </a:xfrm>
            <a:prstGeom prst="ellipse">
              <a:avLst/>
            </a:prstGeom>
            <a:solidFill>
              <a:srgbClr val="FF0000"/>
            </a:solidFill>
            <a:ln w="9525">
              <a:solidFill>
                <a:schemeClr val="tx1"/>
              </a:solidFill>
              <a:round/>
              <a:headEnd/>
              <a:tailEnd/>
            </a:ln>
          </p:spPr>
          <p:txBody>
            <a:bodyPr anchor="ctr">
              <a:spAutoFit/>
            </a:bodyPr>
            <a:lstStyle/>
            <a:p>
              <a:endParaRPr lang="it-IT">
                <a:latin typeface="Tahoma" pitchFamily="34" charset="0"/>
              </a:endParaRPr>
            </a:p>
          </p:txBody>
        </p:sp>
        <p:sp>
          <p:nvSpPr>
            <p:cNvPr id="152591" name="Oval 30"/>
            <p:cNvSpPr>
              <a:spLocks noChangeArrowheads="1"/>
            </p:cNvSpPr>
            <p:nvPr/>
          </p:nvSpPr>
          <p:spPr bwMode="auto">
            <a:xfrm>
              <a:off x="4200" y="3306"/>
              <a:ext cx="132" cy="334"/>
            </a:xfrm>
            <a:prstGeom prst="ellipse">
              <a:avLst/>
            </a:prstGeom>
            <a:solidFill>
              <a:srgbClr val="FF0000"/>
            </a:solidFill>
            <a:ln w="9525">
              <a:solidFill>
                <a:schemeClr val="tx1"/>
              </a:solidFill>
              <a:round/>
              <a:headEnd/>
              <a:tailEnd/>
            </a:ln>
          </p:spPr>
          <p:txBody>
            <a:bodyPr anchor="ctr">
              <a:spAutoFit/>
            </a:bodyPr>
            <a:lstStyle/>
            <a:p>
              <a:endParaRPr lang="it-IT">
                <a:latin typeface="Tahoma" pitchFamily="34" charset="0"/>
              </a:endParaRPr>
            </a:p>
          </p:txBody>
        </p:sp>
        <p:sp>
          <p:nvSpPr>
            <p:cNvPr id="152592" name="Oval 31"/>
            <p:cNvSpPr>
              <a:spLocks noChangeArrowheads="1"/>
            </p:cNvSpPr>
            <p:nvPr/>
          </p:nvSpPr>
          <p:spPr bwMode="auto">
            <a:xfrm>
              <a:off x="1346" y="2505"/>
              <a:ext cx="136" cy="335"/>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593" name="Oval 32"/>
            <p:cNvSpPr>
              <a:spLocks noChangeArrowheads="1"/>
            </p:cNvSpPr>
            <p:nvPr/>
          </p:nvSpPr>
          <p:spPr bwMode="auto">
            <a:xfrm>
              <a:off x="2925" y="2514"/>
              <a:ext cx="137" cy="334"/>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594" name="Oval 33"/>
            <p:cNvSpPr>
              <a:spLocks noChangeArrowheads="1"/>
            </p:cNvSpPr>
            <p:nvPr/>
          </p:nvSpPr>
          <p:spPr bwMode="auto">
            <a:xfrm>
              <a:off x="3780" y="2439"/>
              <a:ext cx="137" cy="335"/>
            </a:xfrm>
            <a:prstGeom prst="ellipse">
              <a:avLst/>
            </a:prstGeom>
            <a:solidFill>
              <a:srgbClr val="00FF00"/>
            </a:solidFill>
            <a:ln w="9525">
              <a:solidFill>
                <a:schemeClr val="tx1"/>
              </a:solidFill>
              <a:round/>
              <a:headEnd/>
              <a:tailEnd/>
            </a:ln>
          </p:spPr>
          <p:txBody>
            <a:bodyPr anchor="ctr">
              <a:spAutoFit/>
            </a:bodyPr>
            <a:lstStyle/>
            <a:p>
              <a:endParaRPr lang="it-IT">
                <a:latin typeface="Tahoma" pitchFamily="34" charset="0"/>
              </a:endParaRPr>
            </a:p>
          </p:txBody>
        </p:sp>
        <p:sp>
          <p:nvSpPr>
            <p:cNvPr id="152595" name="Oval 34"/>
            <p:cNvSpPr>
              <a:spLocks noChangeArrowheads="1"/>
            </p:cNvSpPr>
            <p:nvPr/>
          </p:nvSpPr>
          <p:spPr bwMode="auto">
            <a:xfrm>
              <a:off x="1723" y="3022"/>
              <a:ext cx="3039" cy="613"/>
            </a:xfrm>
            <a:prstGeom prst="ellipse">
              <a:avLst/>
            </a:prstGeom>
            <a:noFill/>
            <a:ln w="28575">
              <a:solidFill>
                <a:srgbClr val="FF0000"/>
              </a:solidFill>
              <a:round/>
              <a:headEnd/>
              <a:tailEnd/>
            </a:ln>
          </p:spPr>
          <p:txBody>
            <a:bodyPr wrap="none" anchor="ctr"/>
            <a:lstStyle/>
            <a:p>
              <a:endParaRPr lang="it-IT">
                <a:latin typeface="Tahoma" pitchFamily="34" charset="0"/>
              </a:endParaRPr>
            </a:p>
          </p:txBody>
        </p:sp>
        <p:sp>
          <p:nvSpPr>
            <p:cNvPr id="152596" name="Oval 35"/>
            <p:cNvSpPr>
              <a:spLocks noChangeArrowheads="1"/>
            </p:cNvSpPr>
            <p:nvPr/>
          </p:nvSpPr>
          <p:spPr bwMode="auto">
            <a:xfrm>
              <a:off x="1179" y="2349"/>
              <a:ext cx="3129" cy="635"/>
            </a:xfrm>
            <a:prstGeom prst="ellipse">
              <a:avLst/>
            </a:prstGeom>
            <a:noFill/>
            <a:ln w="28575">
              <a:solidFill>
                <a:srgbClr val="00CC00"/>
              </a:solidFill>
              <a:round/>
              <a:headEnd/>
              <a:tailEnd/>
            </a:ln>
          </p:spPr>
          <p:txBody>
            <a:bodyPr wrap="none" anchor="ctr"/>
            <a:lstStyle/>
            <a:p>
              <a:endParaRPr lang="it-IT">
                <a:latin typeface="Tahoma" pitchFamily="34" charset="0"/>
              </a:endParaRPr>
            </a:p>
          </p:txBody>
        </p:sp>
      </p:grpSp>
      <p:sp>
        <p:nvSpPr>
          <p:cNvPr id="152612" name="Text Box 74"/>
          <p:cNvSpPr txBox="1">
            <a:spLocks noChangeArrowheads="1"/>
          </p:cNvSpPr>
          <p:nvPr/>
        </p:nvSpPr>
        <p:spPr bwMode="auto">
          <a:xfrm>
            <a:off x="-88900" y="87313"/>
            <a:ext cx="9372600" cy="415498"/>
          </a:xfrm>
          <a:prstGeom prst="rect">
            <a:avLst/>
          </a:prstGeom>
          <a:noFill/>
          <a:ln w="9525">
            <a:noFill/>
            <a:miter lim="800000"/>
            <a:headEnd/>
            <a:tailEnd/>
          </a:ln>
        </p:spPr>
        <p:txBody>
          <a:bodyPr tIns="0">
            <a:spAutoFit/>
          </a:bodyPr>
          <a:lstStyle/>
          <a:p>
            <a:pPr algn="ctr"/>
            <a:r>
              <a:rPr lang="en-US" sz="2400" b="1" dirty="0" smtClean="0">
                <a:solidFill>
                  <a:srgbClr val="000066"/>
                </a:solidFill>
                <a:latin typeface="Tahoma" pitchFamily="34" charset="0"/>
              </a:rPr>
              <a:t>The SBAS </a:t>
            </a:r>
            <a:r>
              <a:rPr lang="en-US" sz="2400" b="1" dirty="0">
                <a:solidFill>
                  <a:srgbClr val="000066"/>
                </a:solidFill>
                <a:latin typeface="Tahoma" pitchFamily="34" charset="0"/>
              </a:rPr>
              <a:t>algorithm: key idea</a:t>
            </a:r>
          </a:p>
        </p:txBody>
      </p:sp>
      <p:sp>
        <p:nvSpPr>
          <p:cNvPr id="36" name="Text Box 13"/>
          <p:cNvSpPr txBox="1">
            <a:spLocks noChangeArrowheads="1"/>
          </p:cNvSpPr>
          <p:nvPr/>
        </p:nvSpPr>
        <p:spPr bwMode="auto">
          <a:xfrm>
            <a:off x="914400" y="6204615"/>
            <a:ext cx="7335838" cy="307777"/>
          </a:xfrm>
          <a:prstGeom prst="rect">
            <a:avLst/>
          </a:prstGeom>
          <a:noFill/>
          <a:ln w="9525">
            <a:noFill/>
            <a:miter lim="800000"/>
            <a:headEnd/>
            <a:tailEnd/>
          </a:ln>
          <a:effectLst/>
        </p:spPr>
        <p:txBody>
          <a:bodyPr>
            <a:spAutoFit/>
          </a:bodyPr>
          <a:lstStyle/>
          <a:p>
            <a:pPr algn="r"/>
            <a:r>
              <a:rPr lang="it-IT" sz="1400" b="1" i="1" dirty="0">
                <a:solidFill>
                  <a:srgbClr val="1F497D"/>
                </a:solidFill>
                <a:latin typeface="Tahoma" pitchFamily="34" charset="0"/>
              </a:rPr>
              <a:t>Berardino et al., 2002, </a:t>
            </a:r>
            <a:r>
              <a:rPr lang="fr-FR" sz="1400" b="1" i="1" dirty="0">
                <a:solidFill>
                  <a:srgbClr val="1F497D"/>
                </a:solidFill>
                <a:latin typeface="Tahoma" pitchFamily="34" charset="0"/>
              </a:rPr>
              <a:t>IEEE </a:t>
            </a:r>
            <a:r>
              <a:rPr lang="fr-FR" sz="1400" b="1" i="1" dirty="0" err="1">
                <a:solidFill>
                  <a:srgbClr val="1F497D"/>
                </a:solidFill>
                <a:latin typeface="Tahoma" pitchFamily="34" charset="0"/>
              </a:rPr>
              <a:t>Trans</a:t>
            </a:r>
            <a:r>
              <a:rPr lang="fr-FR" sz="1400" b="1" i="1" dirty="0">
                <a:solidFill>
                  <a:srgbClr val="1F497D"/>
                </a:solidFill>
                <a:latin typeface="Tahoma" pitchFamily="34" charset="0"/>
              </a:rPr>
              <a:t>. </a:t>
            </a:r>
            <a:r>
              <a:rPr lang="fr-FR" sz="1400" b="1" i="1" dirty="0" err="1">
                <a:solidFill>
                  <a:srgbClr val="1F497D"/>
                </a:solidFill>
                <a:latin typeface="Tahoma" pitchFamily="34" charset="0"/>
              </a:rPr>
              <a:t>Geosci</a:t>
            </a:r>
            <a:r>
              <a:rPr lang="fr-FR" sz="1400" b="1" i="1" dirty="0">
                <a:solidFill>
                  <a:srgbClr val="1F497D"/>
                </a:solidFill>
                <a:latin typeface="Tahoma" pitchFamily="34" charset="0"/>
              </a:rPr>
              <a:t>. </a:t>
            </a:r>
            <a:r>
              <a:rPr lang="fr-FR" sz="1400" b="1" i="1" dirty="0" err="1">
                <a:solidFill>
                  <a:srgbClr val="1F497D"/>
                </a:solidFill>
                <a:latin typeface="Tahoma" pitchFamily="34" charset="0"/>
              </a:rPr>
              <a:t>Remote</a:t>
            </a:r>
            <a:r>
              <a:rPr lang="fr-FR" sz="1400" b="1" i="1" dirty="0">
                <a:solidFill>
                  <a:srgbClr val="1F497D"/>
                </a:solidFill>
                <a:latin typeface="Tahoma" pitchFamily="34" charset="0"/>
              </a:rPr>
              <a:t> Sens</a:t>
            </a:r>
            <a:r>
              <a:rPr lang="fr-FR" sz="1400" b="1" i="1" dirty="0" smtClean="0">
                <a:solidFill>
                  <a:srgbClr val="1F497D"/>
                </a:solidFill>
                <a:latin typeface="Tahoma" pitchFamily="34" charset="0"/>
              </a:rPr>
              <a:t>.</a:t>
            </a:r>
            <a:endParaRPr lang="it-IT" sz="1400" b="1" i="1" dirty="0">
              <a:solidFill>
                <a:srgbClr val="1F497D"/>
              </a:solidFill>
              <a:latin typeface="Tahoma" pitchFamily="34" charset="0"/>
            </a:endParaRPr>
          </a:p>
        </p:txBody>
      </p:sp>
    </p:spTree>
    <p:extLst>
      <p:ext uri="{BB962C8B-B14F-4D97-AF65-F5344CB8AC3E}">
        <p14:creationId xmlns:p14="http://schemas.microsoft.com/office/powerpoint/2010/main" val="1930324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65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lanari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4048125"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lanari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38200"/>
            <a:ext cx="3846513"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p:cNvSpPr txBox="1">
            <a:spLocks noChangeArrowheads="1"/>
          </p:cNvSpPr>
          <p:nvPr/>
        </p:nvSpPr>
        <p:spPr bwMode="auto">
          <a:xfrm>
            <a:off x="6629400" y="6324600"/>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[Lanari et al., 2004]</a:t>
            </a:r>
          </a:p>
        </p:txBody>
      </p:sp>
      <p:sp>
        <p:nvSpPr>
          <p:cNvPr id="52228" name="TextBox 4"/>
          <p:cNvSpPr txBox="1">
            <a:spLocks noChangeArrowheads="1"/>
          </p:cNvSpPr>
          <p:nvPr/>
        </p:nvSpPr>
        <p:spPr bwMode="auto">
          <a:xfrm>
            <a:off x="1524000" y="228600"/>
            <a:ext cx="6475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Annual Time Series in LA-Basin from ERS-1/2</a:t>
            </a:r>
          </a:p>
        </p:txBody>
      </p:sp>
      <p:sp>
        <p:nvSpPr>
          <p:cNvPr id="3" name="TextBox 2"/>
          <p:cNvSpPr txBox="1"/>
          <p:nvPr/>
        </p:nvSpPr>
        <p:spPr>
          <a:xfrm>
            <a:off x="4800600" y="3032125"/>
            <a:ext cx="4191000" cy="3140075"/>
          </a:xfrm>
          <a:prstGeom prst="rect">
            <a:avLst/>
          </a:prstGeom>
          <a:noFill/>
          <a:ln w="28575" cmpd="sng">
            <a:solidFill>
              <a:srgbClr val="000000"/>
            </a:solidFill>
          </a:ln>
        </p:spPr>
        <p:txBody>
          <a:bodyPr>
            <a:spAutoFit/>
          </a:bodyPr>
          <a:lstStyle/>
          <a:p>
            <a:pPr>
              <a:defRPr/>
            </a:pPr>
            <a:r>
              <a:rPr lang="en-US" sz="1800" dirty="0">
                <a:latin typeface="Arial"/>
                <a:cs typeface="Arial"/>
              </a:rPr>
              <a:t>    </a:t>
            </a:r>
            <a:r>
              <a:rPr lang="en-US" sz="1800" b="1" dirty="0">
                <a:latin typeface="Arial"/>
                <a:cs typeface="Arial"/>
              </a:rPr>
              <a:t>resolve/remove annual signals</a:t>
            </a:r>
          </a:p>
          <a:p>
            <a:pPr marL="171450" indent="-171450">
              <a:buFont typeface="Arial"/>
              <a:buChar char="•"/>
              <a:defRPr/>
            </a:pPr>
            <a:endParaRPr lang="en-US" sz="1800" dirty="0">
              <a:latin typeface="Arial"/>
              <a:cs typeface="Arial"/>
            </a:endParaRPr>
          </a:p>
          <a:p>
            <a:pPr marL="171450" indent="-171450">
              <a:buFont typeface="Arial"/>
              <a:buChar char="•"/>
              <a:defRPr/>
            </a:pPr>
            <a:r>
              <a:rPr lang="en-US" sz="1800" dirty="0">
                <a:latin typeface="Arial"/>
                <a:cs typeface="Arial"/>
              </a:rPr>
              <a:t>&gt; 12 acquisitions/yr.</a:t>
            </a:r>
          </a:p>
          <a:p>
            <a:pPr marL="171450" indent="-171450">
              <a:buFont typeface="Arial"/>
              <a:buChar char="•"/>
              <a:defRPr/>
            </a:pPr>
            <a:endParaRPr lang="en-US" sz="1800" dirty="0">
              <a:latin typeface="Arial"/>
              <a:cs typeface="Arial"/>
            </a:endParaRPr>
          </a:p>
          <a:p>
            <a:pPr marL="171450" indent="-171450">
              <a:buFont typeface="Arial"/>
              <a:buChar char="•"/>
              <a:defRPr/>
            </a:pPr>
            <a:r>
              <a:rPr lang="en-US" sz="1800" dirty="0">
                <a:latin typeface="Arial"/>
                <a:cs typeface="Arial"/>
              </a:rPr>
              <a:t>baseline control &lt; 500 m</a:t>
            </a:r>
          </a:p>
          <a:p>
            <a:pPr marL="171450" indent="-171450">
              <a:buFont typeface="Arial"/>
              <a:buChar char="•"/>
              <a:defRPr/>
            </a:pPr>
            <a:endParaRPr lang="en-US" sz="1800" dirty="0">
              <a:latin typeface="Arial"/>
              <a:cs typeface="Arial"/>
            </a:endParaRPr>
          </a:p>
          <a:p>
            <a:pPr marL="171450" indent="-171450">
              <a:buFont typeface="Arial"/>
              <a:buChar char="•"/>
              <a:defRPr/>
            </a:pPr>
            <a:r>
              <a:rPr lang="en-US" sz="1800" dirty="0">
                <a:latin typeface="Arial"/>
                <a:cs typeface="Arial"/>
              </a:rPr>
              <a:t>2 look directions.</a:t>
            </a:r>
          </a:p>
          <a:p>
            <a:pPr marL="171450" indent="-171450">
              <a:buFont typeface="Arial"/>
              <a:buChar char="•"/>
              <a:defRPr/>
            </a:pPr>
            <a:endParaRPr lang="en-US" sz="1800" dirty="0">
              <a:latin typeface="Arial"/>
              <a:cs typeface="Arial"/>
            </a:endParaRPr>
          </a:p>
          <a:p>
            <a:pPr marL="171450" indent="-171450">
              <a:buFont typeface="Arial"/>
              <a:buChar char="•"/>
              <a:defRPr/>
            </a:pPr>
            <a:r>
              <a:rPr lang="en-US" sz="1800" dirty="0">
                <a:latin typeface="Arial"/>
                <a:cs typeface="Arial"/>
              </a:rPr>
              <a:t>automated processing of </a:t>
            </a:r>
            <a:r>
              <a:rPr lang="en-US" sz="1800" dirty="0" err="1">
                <a:latin typeface="Arial"/>
                <a:cs typeface="Arial"/>
              </a:rPr>
              <a:t>ScanSAR</a:t>
            </a:r>
            <a:endParaRPr lang="en-US" sz="1800" dirty="0">
              <a:latin typeface="Arial"/>
              <a:cs typeface="Arial"/>
            </a:endParaRPr>
          </a:p>
          <a:p>
            <a:pPr marL="171450" indent="-171450">
              <a:buFont typeface="Arial"/>
              <a:buChar char="•"/>
              <a:defRPr/>
            </a:pPr>
            <a:endParaRPr lang="en-US" sz="1800" dirty="0">
              <a:latin typeface="Arial"/>
              <a:cs typeface="Arial"/>
            </a:endParaRPr>
          </a:p>
          <a:p>
            <a:pPr marL="171450" indent="-171450">
              <a:buFont typeface="Arial"/>
              <a:buChar char="•"/>
              <a:defRPr/>
            </a:pPr>
            <a:r>
              <a:rPr lang="en-US" sz="1800" dirty="0">
                <a:latin typeface="Arial"/>
                <a:cs typeface="Arial"/>
              </a:rPr>
              <a:t>time series software</a:t>
            </a:r>
          </a:p>
        </p:txBody>
      </p:sp>
    </p:spTree>
    <p:extLst>
      <p:ext uri="{BB962C8B-B14F-4D97-AF65-F5344CB8AC3E}">
        <p14:creationId xmlns:p14="http://schemas.microsoft.com/office/powerpoint/2010/main" val="314768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52"/>
            <a:ext cx="8229600" cy="1143000"/>
          </a:xfrm>
        </p:spPr>
        <p:txBody>
          <a:bodyPr>
            <a:noAutofit/>
          </a:bodyPr>
          <a:lstStyle/>
          <a:p>
            <a:r>
              <a:rPr lang="en-US" sz="2800" b="1" dirty="0" smtClean="0"/>
              <a:t>GPS/</a:t>
            </a:r>
            <a:r>
              <a:rPr lang="en-US" sz="2800" b="1" dirty="0" err="1" smtClean="0"/>
              <a:t>InSAR</a:t>
            </a:r>
            <a:r>
              <a:rPr lang="en-US" sz="2800" b="1" dirty="0" smtClean="0"/>
              <a:t> Community Geodetic Models</a:t>
            </a:r>
            <a:endParaRPr lang="en-US" sz="2800" b="1" dirty="0"/>
          </a:p>
        </p:txBody>
      </p:sp>
      <p:sp>
        <p:nvSpPr>
          <p:cNvPr id="3" name="Content Placeholder 2"/>
          <p:cNvSpPr>
            <a:spLocks noGrp="1"/>
          </p:cNvSpPr>
          <p:nvPr>
            <p:ph idx="1"/>
          </p:nvPr>
        </p:nvSpPr>
        <p:spPr/>
        <p:txBody>
          <a:bodyPr>
            <a:normAutofit/>
          </a:bodyPr>
          <a:lstStyle/>
          <a:p>
            <a:pPr marL="0" indent="0">
              <a:buNone/>
            </a:pPr>
            <a:r>
              <a:rPr lang="en-US" sz="2000" b="1" dirty="0" smtClean="0"/>
              <a:t>Velocity model </a:t>
            </a:r>
            <a:r>
              <a:rPr lang="en-US" sz="2000" dirty="0" smtClean="0"/>
              <a:t>based on campaign and continuous (CGPS) plus line-of-sight (LOS) displacement-rate data from stacks of </a:t>
            </a:r>
            <a:r>
              <a:rPr lang="en-US" sz="2000" dirty="0" err="1" smtClean="0"/>
              <a:t>interferograms</a:t>
            </a:r>
            <a:r>
              <a:rPr lang="en-US" sz="2000" dirty="0" smtClean="0"/>
              <a:t>.  Current </a:t>
            </a:r>
            <a:r>
              <a:rPr lang="en-US" sz="2000" dirty="0" err="1" smtClean="0"/>
              <a:t>SoCAL</a:t>
            </a:r>
            <a:r>
              <a:rPr lang="en-US" sz="2000" dirty="0" smtClean="0"/>
              <a:t> examples:</a:t>
            </a:r>
          </a:p>
          <a:p>
            <a:pPr marL="685800" indent="-225425">
              <a:buNone/>
            </a:pPr>
            <a:r>
              <a:rPr lang="en-US" sz="1400" dirty="0" smtClean="0"/>
              <a:t>Tong</a:t>
            </a:r>
            <a:r>
              <a:rPr lang="en-US" sz="1400" dirty="0"/>
              <a:t>, X., D. T. Sandwell, and B. Smith-</a:t>
            </a:r>
            <a:r>
              <a:rPr lang="en-US" sz="1400" dirty="0" err="1"/>
              <a:t>Konter</a:t>
            </a:r>
            <a:r>
              <a:rPr lang="en-US" sz="1400" dirty="0"/>
              <a:t>, High-resolution </a:t>
            </a:r>
            <a:r>
              <a:rPr lang="en-US" sz="1400" dirty="0" err="1"/>
              <a:t>interseismic</a:t>
            </a:r>
            <a:r>
              <a:rPr lang="en-US" sz="1400" dirty="0"/>
              <a:t> velocity data along the San Andreas Fault from GPS and </a:t>
            </a:r>
            <a:r>
              <a:rPr lang="en-US" sz="1400" dirty="0" err="1"/>
              <a:t>InSAR</a:t>
            </a:r>
            <a:r>
              <a:rPr lang="en-US" sz="1400" dirty="0"/>
              <a:t>, J. </a:t>
            </a:r>
            <a:r>
              <a:rPr lang="en-US" sz="1400" dirty="0" err="1"/>
              <a:t>Geophys</a:t>
            </a:r>
            <a:r>
              <a:rPr lang="en-US" sz="1400" dirty="0"/>
              <a:t>. Res.; Solid Earth, 118, doi:10.1029/2012JB009442, 2013</a:t>
            </a:r>
            <a:r>
              <a:rPr lang="en-US" sz="1400" dirty="0" smtClean="0"/>
              <a:t>.</a:t>
            </a:r>
          </a:p>
          <a:p>
            <a:pPr marL="685800" indent="-225425">
              <a:buNone/>
            </a:pPr>
            <a:r>
              <a:rPr lang="en-US" sz="1400" dirty="0" smtClean="0"/>
              <a:t>Lindsey</a:t>
            </a:r>
            <a:r>
              <a:rPr lang="en-US" sz="1400" dirty="0"/>
              <a:t>, E. O., Y. </a:t>
            </a:r>
            <a:r>
              <a:rPr lang="en-US" sz="1400" dirty="0" err="1"/>
              <a:t>Fialko</a:t>
            </a:r>
            <a:r>
              <a:rPr lang="en-US" sz="1400" dirty="0"/>
              <a:t>, Y. Bock, D. T. Sandwell, and R. </a:t>
            </a:r>
            <a:r>
              <a:rPr lang="en-US" sz="1400" dirty="0" err="1"/>
              <a:t>Bilham</a:t>
            </a:r>
            <a:r>
              <a:rPr lang="en-US" sz="1400" dirty="0"/>
              <a:t>, Localized and distributed creep along the southern San Andreas Fault, J. </a:t>
            </a:r>
            <a:r>
              <a:rPr lang="en-US" sz="1400" dirty="0" err="1"/>
              <a:t>Geophys</a:t>
            </a:r>
            <a:r>
              <a:rPr lang="en-US" sz="1400" dirty="0"/>
              <a:t>. Res. Solid Earth, 119, 7909–7922, doi:10.1002/2014JB011275, 2014</a:t>
            </a:r>
            <a:r>
              <a:rPr lang="en-US" sz="1400" dirty="0" smtClean="0"/>
              <a:t>.</a:t>
            </a:r>
          </a:p>
          <a:p>
            <a:pPr marL="685800" indent="-225425">
              <a:buNone/>
            </a:pPr>
            <a:endParaRPr lang="en-US" sz="1400" dirty="0" smtClean="0"/>
          </a:p>
          <a:p>
            <a:pPr marL="0" indent="0">
              <a:buNone/>
            </a:pPr>
            <a:r>
              <a:rPr lang="en-US" sz="2000" b="1" dirty="0" smtClean="0"/>
              <a:t>Time series model </a:t>
            </a:r>
            <a:r>
              <a:rPr lang="en-US" sz="2000" dirty="0" smtClean="0"/>
              <a:t>based on CGPS time series plus LOS time series from </a:t>
            </a:r>
            <a:r>
              <a:rPr lang="en-US" sz="2000" dirty="0" err="1" smtClean="0"/>
              <a:t>InSAR</a:t>
            </a:r>
            <a:r>
              <a:rPr lang="en-US" sz="2000" dirty="0" smtClean="0"/>
              <a:t>. Current examples include:</a:t>
            </a:r>
          </a:p>
          <a:p>
            <a:pPr marL="688975" lvl="1" indent="-288925">
              <a:buNone/>
            </a:pPr>
            <a:r>
              <a:rPr lang="en-US" sz="1400" dirty="0" err="1"/>
              <a:t>Lanari</a:t>
            </a:r>
            <a:r>
              <a:rPr lang="en-US" sz="1400" dirty="0"/>
              <a:t>, R., Lundgren, P., </a:t>
            </a:r>
            <a:r>
              <a:rPr lang="en-US" sz="1400" dirty="0" err="1"/>
              <a:t>Manzo</a:t>
            </a:r>
            <a:r>
              <a:rPr lang="en-US" sz="1400" dirty="0"/>
              <a:t>, M., &amp; </a:t>
            </a:r>
            <a:r>
              <a:rPr lang="en-US" sz="1400" dirty="0" err="1"/>
              <a:t>Casu</a:t>
            </a:r>
            <a:r>
              <a:rPr lang="en-US" sz="1400" dirty="0"/>
              <a:t>, F. (2004). Satellite radar interferometry time series analysis of surface deformation for Los Angeles, California. Geophysical Research Letters, 31(23</a:t>
            </a:r>
            <a:r>
              <a:rPr lang="en-US" sz="1400" dirty="0" smtClean="0"/>
              <a:t>), 2014.</a:t>
            </a:r>
          </a:p>
          <a:p>
            <a:pPr marL="0" indent="0">
              <a:buNone/>
            </a:pPr>
            <a:endParaRPr lang="en-US" sz="2000" dirty="0"/>
          </a:p>
          <a:p>
            <a:pPr marL="0" indent="0">
              <a:buNone/>
            </a:pPr>
            <a:endParaRPr lang="en-US" sz="2000" dirty="0" smtClean="0"/>
          </a:p>
          <a:p>
            <a:pPr marL="457200" indent="-457200">
              <a:buAutoNum type="alphaUcPeriod"/>
            </a:pPr>
            <a:endParaRPr lang="en-US" sz="2000" dirty="0"/>
          </a:p>
          <a:p>
            <a:pPr marL="0" indent="0">
              <a:buNone/>
            </a:pPr>
            <a:endParaRPr lang="en-US" sz="2000" dirty="0"/>
          </a:p>
        </p:txBody>
      </p:sp>
    </p:spTree>
    <p:extLst>
      <p:ext uri="{BB962C8B-B14F-4D97-AF65-F5344CB8AC3E}">
        <p14:creationId xmlns:p14="http://schemas.microsoft.com/office/powerpoint/2010/main" val="39093986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1925" y="1298145"/>
            <a:ext cx="5599873" cy="369332"/>
          </a:xfrm>
          <a:prstGeom prst="rect">
            <a:avLst/>
          </a:prstGeom>
          <a:noFill/>
        </p:spPr>
        <p:txBody>
          <a:bodyPr wrap="none" rtlCol="0">
            <a:spAutoFit/>
          </a:bodyPr>
          <a:lstStyle/>
          <a:p>
            <a:r>
              <a:rPr lang="en-US" dirty="0" smtClean="0"/>
              <a:t>Need some slides discussing the CGM time series exercise</a:t>
            </a:r>
            <a:endParaRPr lang="en-US" dirty="0"/>
          </a:p>
        </p:txBody>
      </p:sp>
    </p:spTree>
    <p:extLst>
      <p:ext uri="{BB962C8B-B14F-4D97-AF65-F5344CB8AC3E}">
        <p14:creationId xmlns:p14="http://schemas.microsoft.com/office/powerpoint/2010/main" val="29433891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674" y="163464"/>
            <a:ext cx="8761202" cy="5509200"/>
          </a:xfrm>
          <a:prstGeom prst="rect">
            <a:avLst/>
          </a:prstGeom>
          <a:noFill/>
        </p:spPr>
        <p:txBody>
          <a:bodyPr wrap="square" rtlCol="0">
            <a:spAutoFit/>
          </a:bodyPr>
          <a:lstStyle/>
          <a:p>
            <a:r>
              <a:rPr lang="en-US" b="1" dirty="0" smtClean="0"/>
              <a:t>CGM Workshop 6 September 2014</a:t>
            </a:r>
          </a:p>
          <a:p>
            <a:pPr marL="522288" indent="-285750">
              <a:buFont typeface="Arial" charset="0"/>
              <a:buChar char="•"/>
            </a:pPr>
            <a:r>
              <a:rPr lang="en-US" dirty="0" smtClean="0"/>
              <a:t>Review results of GPS time series comparisons and InSAR </a:t>
            </a:r>
            <a:r>
              <a:rPr lang="en-US" dirty="0" err="1" smtClean="0"/>
              <a:t>comparision</a:t>
            </a:r>
            <a:r>
              <a:rPr lang="en-US" dirty="0" smtClean="0"/>
              <a:t> exercise</a:t>
            </a:r>
          </a:p>
          <a:p>
            <a:pPr marL="522288" indent="-285750">
              <a:buFont typeface="Arial" charset="0"/>
              <a:buChar char="•"/>
            </a:pPr>
            <a:r>
              <a:rPr lang="en-US" dirty="0" smtClean="0"/>
              <a:t>Discuss best approaches for next steps (GPS, InSAR, and jointly)</a:t>
            </a:r>
          </a:p>
          <a:p>
            <a:pPr marL="522288" indent="-285750">
              <a:buFont typeface="Arial" charset="0"/>
              <a:buChar char="•"/>
            </a:pPr>
            <a:r>
              <a:rPr lang="en-US" dirty="0" smtClean="0"/>
              <a:t>Develop list of action items</a:t>
            </a:r>
            <a:endParaRPr lang="en-US" dirty="0"/>
          </a:p>
          <a:p>
            <a:pPr>
              <a:spcBef>
                <a:spcPts val="600"/>
              </a:spcBef>
            </a:pPr>
            <a:r>
              <a:rPr lang="en-US" u="sng" dirty="0" smtClean="0"/>
              <a:t>GPS </a:t>
            </a:r>
            <a:r>
              <a:rPr lang="en-US" u="sng" dirty="0"/>
              <a:t>action </a:t>
            </a:r>
            <a:r>
              <a:rPr lang="en-US" u="sng" dirty="0" smtClean="0"/>
              <a:t>items</a:t>
            </a:r>
          </a:p>
          <a:p>
            <a:pPr lvl="1" indent="-220663">
              <a:buFont typeface="Arial" panose="020B0604020202020204" pitchFamily="34" charset="0"/>
              <a:buChar char="•"/>
            </a:pPr>
            <a:r>
              <a:rPr lang="en-US" dirty="0" smtClean="0"/>
              <a:t>Data compilation and processing</a:t>
            </a:r>
          </a:p>
          <a:p>
            <a:pPr marL="693738" lvl="4" indent="-236538">
              <a:buFont typeface="Arial" panose="020B0604020202020204" pitchFamily="34" charset="0"/>
              <a:buChar char="•"/>
            </a:pPr>
            <a:r>
              <a:rPr lang="en-US" dirty="0"/>
              <a:t>Reprocess campaign GPS data in self consistent </a:t>
            </a:r>
            <a:r>
              <a:rPr lang="en-US" dirty="0" smtClean="0"/>
              <a:t>manner</a:t>
            </a:r>
            <a:r>
              <a:rPr lang="en-US" i="1" dirty="0" smtClean="0"/>
              <a:t>*</a:t>
            </a:r>
            <a:endParaRPr lang="en-US" i="1" dirty="0"/>
          </a:p>
          <a:p>
            <a:pPr marL="693738" lvl="2" indent="-236538">
              <a:buFont typeface="Arial" panose="020B0604020202020204" pitchFamily="34" charset="0"/>
              <a:buChar char="•"/>
            </a:pPr>
            <a:r>
              <a:rPr lang="en-US" dirty="0"/>
              <a:t>Migrate </a:t>
            </a:r>
            <a:r>
              <a:rPr lang="en-US" dirty="0" smtClean="0"/>
              <a:t>data from SCEC archive </a:t>
            </a:r>
            <a:r>
              <a:rPr lang="en-US" dirty="0"/>
              <a:t>to </a:t>
            </a:r>
            <a:r>
              <a:rPr lang="en-US" dirty="0" smtClean="0"/>
              <a:t>UNAVCO*</a:t>
            </a:r>
            <a:endParaRPr lang="en-US" dirty="0"/>
          </a:p>
          <a:p>
            <a:pPr marL="693738" lvl="2" indent="-236538">
              <a:buFont typeface="Arial" panose="020B0604020202020204" pitchFamily="34" charset="0"/>
              <a:buChar char="•"/>
            </a:pPr>
            <a:r>
              <a:rPr lang="en-US" dirty="0" smtClean="0"/>
              <a:t>Systematically and quantitatively evaluate where </a:t>
            </a:r>
            <a:r>
              <a:rPr lang="en-US" dirty="0"/>
              <a:t>further </a:t>
            </a:r>
            <a:r>
              <a:rPr lang="en-US" dirty="0" smtClean="0"/>
              <a:t>campaign data are required</a:t>
            </a:r>
            <a:endParaRPr lang="en-US" dirty="0"/>
          </a:p>
          <a:p>
            <a:pPr lvl="1" indent="-220663">
              <a:buFont typeface="Arial" panose="020B0604020202020204" pitchFamily="34" charset="0"/>
              <a:buChar char="•"/>
            </a:pPr>
            <a:r>
              <a:rPr lang="en-US" dirty="0" smtClean="0"/>
              <a:t>Combine </a:t>
            </a:r>
            <a:r>
              <a:rPr lang="en-US" dirty="0"/>
              <a:t>CGPS time </a:t>
            </a:r>
            <a:r>
              <a:rPr lang="en-US" dirty="0" smtClean="0"/>
              <a:t>series; incorporate campaign time series</a:t>
            </a:r>
            <a:endParaRPr lang="en-US" dirty="0"/>
          </a:p>
          <a:p>
            <a:pPr marL="693738" lvl="2" indent="-236538">
              <a:buFont typeface="Arial" panose="020B0604020202020204" pitchFamily="34" charset="0"/>
              <a:buChar char="•"/>
            </a:pPr>
            <a:r>
              <a:rPr lang="en-US" dirty="0"/>
              <a:t>Get full statistics </a:t>
            </a:r>
            <a:r>
              <a:rPr lang="en-US" dirty="0" smtClean="0"/>
              <a:t>from CGPS </a:t>
            </a:r>
            <a:r>
              <a:rPr lang="en-US" dirty="0"/>
              <a:t>time series </a:t>
            </a:r>
            <a:r>
              <a:rPr lang="en-US" dirty="0" smtClean="0"/>
              <a:t>comparison*</a:t>
            </a:r>
            <a:endParaRPr lang="en-US" dirty="0"/>
          </a:p>
          <a:p>
            <a:pPr marL="693738" lvl="2" indent="-236538">
              <a:buFont typeface="Arial" panose="020B0604020202020204" pitchFamily="34" charset="0"/>
              <a:buChar char="•"/>
            </a:pPr>
            <a:r>
              <a:rPr lang="en-US" dirty="0"/>
              <a:t>Compare results of </a:t>
            </a:r>
            <a:r>
              <a:rPr lang="en-US" dirty="0" smtClean="0"/>
              <a:t>time </a:t>
            </a:r>
            <a:r>
              <a:rPr lang="en-US" dirty="0"/>
              <a:t>series averaging </a:t>
            </a:r>
            <a:r>
              <a:rPr lang="en-US" dirty="0" smtClean="0"/>
              <a:t>to other combination methods</a:t>
            </a:r>
            <a:endParaRPr lang="en-US" dirty="0"/>
          </a:p>
          <a:p>
            <a:pPr lvl="1" indent="-220663">
              <a:buFont typeface="Arial" panose="020B0604020202020204" pitchFamily="34" charset="0"/>
              <a:buChar char="•"/>
            </a:pPr>
            <a:r>
              <a:rPr lang="en-US" dirty="0" smtClean="0"/>
              <a:t>Analyze </a:t>
            </a:r>
            <a:r>
              <a:rPr lang="en-US" dirty="0"/>
              <a:t>time </a:t>
            </a:r>
            <a:r>
              <a:rPr lang="en-US" dirty="0" smtClean="0"/>
              <a:t>series to obtain derived quantities</a:t>
            </a:r>
            <a:endParaRPr lang="en-US" dirty="0"/>
          </a:p>
          <a:p>
            <a:pPr marL="693738" lvl="2" indent="-236538">
              <a:buFont typeface="Arial" panose="020B0604020202020204" pitchFamily="34" charset="0"/>
              <a:buChar char="•"/>
            </a:pPr>
            <a:r>
              <a:rPr lang="en-US" dirty="0" smtClean="0"/>
              <a:t>Compare results from different approaches common </a:t>
            </a:r>
            <a:r>
              <a:rPr lang="en-US" dirty="0"/>
              <a:t>mode </a:t>
            </a:r>
            <a:r>
              <a:rPr lang="en-US" dirty="0" smtClean="0"/>
              <a:t>noise removal</a:t>
            </a:r>
            <a:endParaRPr lang="en-US" dirty="0"/>
          </a:p>
          <a:p>
            <a:pPr marL="693738" lvl="2" indent="-236538">
              <a:buFont typeface="Arial" panose="020B0604020202020204" pitchFamily="34" charset="0"/>
              <a:buChar char="•"/>
            </a:pPr>
            <a:r>
              <a:rPr lang="en-US" dirty="0" smtClean="0"/>
              <a:t>Compare derived quantities (e.g., secular rate, seasonal signals, coseismic and postseismic) and estimated uncertainties using different approaches</a:t>
            </a:r>
            <a:endParaRPr lang="en-US" dirty="0"/>
          </a:p>
          <a:p>
            <a:pPr marL="693738" lvl="2" indent="-236538">
              <a:buFont typeface="Arial" panose="020B0604020202020204" pitchFamily="34" charset="0"/>
              <a:buChar char="•"/>
            </a:pPr>
            <a:r>
              <a:rPr lang="en-US" dirty="0" smtClean="0"/>
              <a:t>Choose and apply a time series analysis method and generate CGM GPS products</a:t>
            </a:r>
          </a:p>
          <a:p>
            <a:pPr>
              <a:spcBef>
                <a:spcPts val="600"/>
              </a:spcBef>
            </a:pPr>
            <a:r>
              <a:rPr lang="en-US" u="sng" dirty="0" smtClean="0"/>
              <a:t>InSAR action items</a:t>
            </a:r>
            <a:endParaRPr lang="en-US" u="sng" dirty="0"/>
          </a:p>
          <a:p>
            <a:pPr marL="285750" indent="-285750">
              <a:buFont typeface="Arial" panose="020B0604020202020204" pitchFamily="34" charset="0"/>
              <a:buChar char="•"/>
            </a:pPr>
            <a:endParaRPr lang="en-US" dirty="0"/>
          </a:p>
        </p:txBody>
      </p:sp>
      <p:sp>
        <p:nvSpPr>
          <p:cNvPr id="3" name="TextBox 2"/>
          <p:cNvSpPr txBox="1"/>
          <p:nvPr/>
        </p:nvSpPr>
        <p:spPr>
          <a:xfrm>
            <a:off x="7684168" y="6321971"/>
            <a:ext cx="1187116" cy="378373"/>
          </a:xfrm>
          <a:prstGeom prst="rect">
            <a:avLst/>
          </a:prstGeom>
          <a:noFill/>
        </p:spPr>
        <p:txBody>
          <a:bodyPr wrap="square" rtlCol="0">
            <a:spAutoFit/>
          </a:bodyPr>
          <a:lstStyle/>
          <a:p>
            <a:r>
              <a:rPr lang="en-US" i="1" dirty="0" smtClean="0"/>
              <a:t>*ongoing</a:t>
            </a:r>
            <a:endParaRPr lang="en-US" i="1" dirty="0"/>
          </a:p>
        </p:txBody>
      </p:sp>
    </p:spTree>
    <p:extLst>
      <p:ext uri="{BB962C8B-B14F-4D97-AF65-F5344CB8AC3E}">
        <p14:creationId xmlns:p14="http://schemas.microsoft.com/office/powerpoint/2010/main" val="21069081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2137" y="185600"/>
            <a:ext cx="5303555" cy="369332"/>
          </a:xfrm>
          <a:prstGeom prst="rect">
            <a:avLst/>
          </a:prstGeom>
          <a:noFill/>
        </p:spPr>
        <p:txBody>
          <a:bodyPr wrap="none" rtlCol="0">
            <a:spAutoFit/>
          </a:bodyPr>
          <a:lstStyle/>
          <a:p>
            <a:r>
              <a:rPr lang="en-US" dirty="0" smtClean="0"/>
              <a:t>Best Practices from Time Series Workshop Participants</a:t>
            </a:r>
            <a:endParaRPr lang="en-US" dirty="0"/>
          </a:p>
        </p:txBody>
      </p:sp>
      <p:sp>
        <p:nvSpPr>
          <p:cNvPr id="4" name="Rectangle 3"/>
          <p:cNvSpPr txBox="1">
            <a:spLocks noChangeArrowheads="1"/>
          </p:cNvSpPr>
          <p:nvPr/>
        </p:nvSpPr>
        <p:spPr>
          <a:xfrm>
            <a:off x="536988" y="896438"/>
            <a:ext cx="8458200" cy="5257800"/>
          </a:xfrm>
          <a:prstGeom prst="rect">
            <a:avLst/>
          </a:prstGeom>
        </p:spPr>
        <p:txBody>
          <a:bodyPr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200" dirty="0" smtClean="0"/>
              <a:t>    </a:t>
            </a:r>
          </a:p>
          <a:p>
            <a:pPr marL="0" indent="0">
              <a:buFont typeface="Arial" charset="0"/>
              <a:buNone/>
              <a:defRPr/>
            </a:pPr>
            <a:r>
              <a:rPr lang="en-US" sz="1200" dirty="0"/>
              <a:t>1</a:t>
            </a:r>
            <a:r>
              <a:rPr lang="en-US" sz="1200" dirty="0" smtClean="0"/>
              <a:t>) What is the maximum baseline for this type of analysis? </a:t>
            </a:r>
            <a:r>
              <a:rPr lang="en-US" sz="1200" dirty="0" smtClean="0">
                <a:solidFill>
                  <a:srgbClr val="FF0000"/>
                </a:solidFill>
              </a:rPr>
              <a:t>(250 to 400 m)</a:t>
            </a:r>
          </a:p>
          <a:p>
            <a:pPr marL="0" indent="0">
              <a:buFont typeface="Arial" charset="0"/>
              <a:buNone/>
              <a:defRPr/>
            </a:pPr>
            <a:endParaRPr lang="en-US" sz="1200" dirty="0" smtClean="0"/>
          </a:p>
          <a:p>
            <a:pPr marL="0" indent="0">
              <a:buFont typeface="Arial" charset="0"/>
              <a:buNone/>
              <a:defRPr/>
            </a:pPr>
            <a:r>
              <a:rPr lang="en-US" sz="1200" dirty="0"/>
              <a:t>2</a:t>
            </a:r>
            <a:r>
              <a:rPr lang="en-US" sz="1200" dirty="0" smtClean="0"/>
              <a:t>) Does everyone do phase unwrapping prior to time series analysis? </a:t>
            </a:r>
            <a:r>
              <a:rPr lang="en-US" sz="1200" dirty="0" smtClean="0">
                <a:solidFill>
                  <a:srgbClr val="FF0000"/>
                </a:solidFill>
              </a:rPr>
              <a:t>All participants used SBAS and unwrapped phase.</a:t>
            </a:r>
          </a:p>
          <a:p>
            <a:pPr marL="0" indent="0">
              <a:buFont typeface="Arial" charset="0"/>
              <a:buNone/>
              <a:defRPr/>
            </a:pPr>
            <a:endParaRPr lang="en-US" sz="1200" dirty="0" smtClean="0"/>
          </a:p>
          <a:p>
            <a:pPr marL="0" indent="0">
              <a:buFont typeface="Arial" charset="0"/>
              <a:buNone/>
              <a:defRPr/>
            </a:pPr>
            <a:r>
              <a:rPr lang="en-US" sz="1200" dirty="0"/>
              <a:t>3</a:t>
            </a:r>
            <a:r>
              <a:rPr lang="en-US" sz="1200" dirty="0" smtClean="0"/>
              <a:t>) At what point in the processing does one move from radar to geographic coordinates? </a:t>
            </a:r>
            <a:r>
              <a:rPr lang="en-US" sz="1200" dirty="0" smtClean="0">
                <a:solidFill>
                  <a:srgbClr val="FF0000"/>
                </a:solidFill>
              </a:rPr>
              <a:t>Most did SBAS in radar coordinates.</a:t>
            </a:r>
          </a:p>
          <a:p>
            <a:pPr marL="0" indent="0">
              <a:buFont typeface="Arial" charset="0"/>
              <a:buNone/>
              <a:defRPr/>
            </a:pPr>
            <a:endParaRPr lang="en-US" sz="1200" dirty="0" smtClean="0"/>
          </a:p>
          <a:p>
            <a:pPr marL="0" indent="0">
              <a:buFont typeface="Arial" charset="0"/>
              <a:buNone/>
              <a:defRPr/>
            </a:pPr>
            <a:r>
              <a:rPr lang="en-US" sz="1200" dirty="0"/>
              <a:t>4</a:t>
            </a:r>
            <a:r>
              <a:rPr lang="en-US" sz="1200" dirty="0" smtClean="0"/>
              <a:t>) Do the atmospheric models (e.g. ECMWF) improve the accuracy of the time series?  How much?  Under what circumstances?</a:t>
            </a:r>
          </a:p>
          <a:p>
            <a:pPr marL="0" indent="0">
              <a:buFont typeface="Arial" charset="0"/>
              <a:buNone/>
              <a:defRPr/>
            </a:pPr>
            <a:r>
              <a:rPr lang="en-US" sz="1200" dirty="0" smtClean="0">
                <a:solidFill>
                  <a:srgbClr val="FF0000"/>
                </a:solidFill>
              </a:rPr>
              <a:t>Most participants found that the atmospheric models did not make significant improvement in this area - other areas could be different.</a:t>
            </a:r>
          </a:p>
          <a:p>
            <a:pPr marL="0" indent="0">
              <a:buFont typeface="Arial" charset="0"/>
              <a:buNone/>
              <a:defRPr/>
            </a:pPr>
            <a:endParaRPr lang="en-US" sz="1200" dirty="0" smtClean="0"/>
          </a:p>
          <a:p>
            <a:pPr marL="0" indent="0">
              <a:buFont typeface="Arial" charset="0"/>
              <a:buNone/>
              <a:defRPr/>
            </a:pPr>
            <a:r>
              <a:rPr lang="en-US" sz="1200" dirty="0"/>
              <a:t>5</a:t>
            </a:r>
            <a:r>
              <a:rPr lang="en-US" sz="1200" dirty="0" smtClean="0"/>
              <a:t>) Is SBAS the best approach?   What is the best temporal smoothing to use? What about temporal templates?</a:t>
            </a:r>
          </a:p>
          <a:p>
            <a:pPr marL="0" indent="0">
              <a:buFont typeface="Arial" charset="0"/>
              <a:buNone/>
              <a:defRPr/>
            </a:pPr>
            <a:endParaRPr lang="en-US" sz="1200" dirty="0" smtClean="0"/>
          </a:p>
          <a:p>
            <a:pPr marL="0" indent="0">
              <a:buFont typeface="Arial" charset="0"/>
              <a:buNone/>
              <a:defRPr/>
            </a:pPr>
            <a:r>
              <a:rPr lang="en-US" sz="1200" dirty="0"/>
              <a:t>6</a:t>
            </a:r>
            <a:r>
              <a:rPr lang="en-US" sz="1200" dirty="0" smtClean="0"/>
              <a:t>) What is the long-wavelength (i.e. 2 frames) error in a </a:t>
            </a:r>
            <a:r>
              <a:rPr lang="en-US" sz="1200" dirty="0" err="1" smtClean="0"/>
              <a:t>InSAR</a:t>
            </a:r>
            <a:r>
              <a:rPr lang="en-US" sz="1200" dirty="0" smtClean="0"/>
              <a:t> only average velocity model?  </a:t>
            </a:r>
            <a:r>
              <a:rPr lang="en-US" sz="1200" dirty="0" smtClean="0">
                <a:solidFill>
                  <a:srgbClr val="FF0000"/>
                </a:solidFill>
              </a:rPr>
              <a:t>Many different methods were used to constrain the long-wavelength </a:t>
            </a:r>
            <a:r>
              <a:rPr lang="en-US" sz="1200" dirty="0" err="1" smtClean="0">
                <a:solidFill>
                  <a:srgbClr val="FF0000"/>
                </a:solidFill>
              </a:rPr>
              <a:t>InSAR</a:t>
            </a:r>
            <a:r>
              <a:rPr lang="en-US" sz="1200" dirty="0" smtClean="0">
                <a:solidFill>
                  <a:srgbClr val="FF0000"/>
                </a:solidFill>
              </a:rPr>
              <a:t> error.</a:t>
            </a:r>
          </a:p>
          <a:p>
            <a:pPr marL="0" indent="0">
              <a:buFont typeface="Arial" charset="0"/>
              <a:buNone/>
              <a:defRPr/>
            </a:pPr>
            <a:endParaRPr lang="en-US" sz="1200" dirty="0" smtClean="0"/>
          </a:p>
          <a:p>
            <a:pPr marL="0" indent="0">
              <a:buFont typeface="Arial" charset="0"/>
              <a:buNone/>
              <a:defRPr/>
            </a:pPr>
            <a:r>
              <a:rPr lang="en-US" sz="1200" dirty="0"/>
              <a:t>7</a:t>
            </a:r>
            <a:r>
              <a:rPr lang="en-US" sz="1200" dirty="0" smtClean="0"/>
              <a:t>) If GPS data (or a GPS-based model) are available, what is the best crossover length scale for combining the two data sets?</a:t>
            </a:r>
          </a:p>
          <a:p>
            <a:pPr marL="0" indent="0">
              <a:buFont typeface="Arial" charset="0"/>
              <a:buNone/>
              <a:defRPr/>
            </a:pPr>
            <a:r>
              <a:rPr lang="en-US" sz="1200" dirty="0" smtClean="0">
                <a:solidFill>
                  <a:srgbClr val="FF0000"/>
                </a:solidFill>
              </a:rPr>
              <a:t>No consensus on this.</a:t>
            </a:r>
          </a:p>
          <a:p>
            <a:pPr marL="0" indent="0">
              <a:buFont typeface="Arial" charset="0"/>
              <a:buNone/>
              <a:defRPr/>
            </a:pPr>
            <a:endParaRPr lang="en-US" sz="1200" dirty="0" smtClean="0"/>
          </a:p>
          <a:p>
            <a:pPr marL="0" indent="0">
              <a:buFont typeface="Arial" charset="0"/>
              <a:buNone/>
              <a:defRPr/>
            </a:pPr>
            <a:r>
              <a:rPr lang="en-US" sz="1200" dirty="0"/>
              <a:t>8</a:t>
            </a:r>
            <a:r>
              <a:rPr lang="en-US" sz="1200" dirty="0" smtClean="0"/>
              <a:t>) What is the optimal length scale (~600 m?) for smoothing the </a:t>
            </a:r>
            <a:r>
              <a:rPr lang="en-US" sz="1200" dirty="0" err="1" smtClean="0"/>
              <a:t>InSAR</a:t>
            </a:r>
            <a:r>
              <a:rPr lang="en-US" sz="1200" dirty="0" smtClean="0"/>
              <a:t> velocity or time series model to compare with GPS point time series?</a:t>
            </a:r>
          </a:p>
          <a:p>
            <a:pPr marL="0" indent="0">
              <a:buFont typeface="Arial" charset="0"/>
              <a:buNone/>
              <a:defRPr/>
            </a:pPr>
            <a:r>
              <a:rPr lang="en-US" sz="1200" dirty="0" smtClean="0">
                <a:solidFill>
                  <a:srgbClr val="FF0000"/>
                </a:solidFill>
              </a:rPr>
              <a:t>No consensus on how or when the spatial smoothing should be applied.</a:t>
            </a:r>
          </a:p>
          <a:p>
            <a:pPr marL="0" indent="0">
              <a:buFont typeface="Arial" charset="0"/>
              <a:buNone/>
              <a:defRPr/>
            </a:pPr>
            <a:endParaRPr lang="en-US" sz="1200" dirty="0" smtClean="0"/>
          </a:p>
          <a:p>
            <a:pPr marL="0" indent="0">
              <a:buFont typeface="Arial" charset="0"/>
              <a:buNone/>
              <a:defRPr/>
            </a:pPr>
            <a:r>
              <a:rPr lang="en-US" sz="1200" dirty="0"/>
              <a:t>9</a:t>
            </a:r>
            <a:r>
              <a:rPr lang="en-US" sz="1200" dirty="0" smtClean="0"/>
              <a:t>) The </a:t>
            </a:r>
            <a:r>
              <a:rPr lang="en-US" sz="1200" dirty="0" err="1" smtClean="0"/>
              <a:t>InSAR</a:t>
            </a:r>
            <a:r>
              <a:rPr lang="en-US" sz="1200" dirty="0" smtClean="0"/>
              <a:t>/GPS comparisons are worse when the vertical GPS component is included?  Why?  Will this improve with refined GPS data?</a:t>
            </a:r>
          </a:p>
          <a:p>
            <a:pPr marL="0" indent="0">
              <a:buFont typeface="Arial" charset="0"/>
              <a:buNone/>
              <a:defRPr/>
            </a:pPr>
            <a:r>
              <a:rPr lang="en-US" sz="1200" dirty="0" smtClean="0">
                <a:solidFill>
                  <a:srgbClr val="FF0000"/>
                </a:solidFill>
              </a:rPr>
              <a:t>There was no consensus. The </a:t>
            </a:r>
            <a:r>
              <a:rPr lang="en-US" sz="1200" dirty="0" err="1" smtClean="0">
                <a:solidFill>
                  <a:srgbClr val="FF0000"/>
                </a:solidFill>
              </a:rPr>
              <a:t>InSAR</a:t>
            </a:r>
            <a:r>
              <a:rPr lang="en-US" sz="1200" dirty="0" smtClean="0">
                <a:solidFill>
                  <a:srgbClr val="FF0000"/>
                </a:solidFill>
              </a:rPr>
              <a:t> group wants a variety of well-documented GPS products to experiment with.</a:t>
            </a:r>
          </a:p>
          <a:p>
            <a:pPr marL="0" indent="0">
              <a:buFont typeface="Arial" charset="0"/>
              <a:buNone/>
              <a:defRPr/>
            </a:pPr>
            <a:endParaRPr lang="en-US" sz="1200" dirty="0" smtClean="0"/>
          </a:p>
          <a:p>
            <a:pPr marL="0" indent="0">
              <a:buFont typeface="Arial" charset="0"/>
              <a:buNone/>
              <a:defRPr/>
            </a:pPr>
            <a:r>
              <a:rPr lang="en-US" sz="1200" dirty="0" smtClean="0"/>
              <a:t>10) Given the phase measurements contain three major components: deformation, topographic error, and atmospheric error? Can we quantify the percentage of each component in the phase data in terms of RMS reduction? </a:t>
            </a:r>
          </a:p>
          <a:p>
            <a:pPr marL="0" indent="0">
              <a:buFont typeface="Arial" charset="0"/>
              <a:buNone/>
              <a:defRPr/>
            </a:pPr>
            <a:r>
              <a:rPr lang="en-US" sz="1200" dirty="0" smtClean="0">
                <a:solidFill>
                  <a:srgbClr val="FF0000"/>
                </a:solidFill>
                <a:latin typeface="Helvetica" charset="0"/>
              </a:rPr>
              <a:t>Two participants said yes if sufficient GPS data are available.</a:t>
            </a:r>
            <a:endParaRPr lang="en-US" sz="1200" dirty="0" smtClean="0">
              <a:solidFill>
                <a:srgbClr val="FF0000"/>
              </a:solidFill>
              <a:latin typeface="Helvetica" charset="0"/>
            </a:endParaRPr>
          </a:p>
        </p:txBody>
      </p:sp>
    </p:spTree>
    <p:extLst>
      <p:ext uri="{BB962C8B-B14F-4D97-AF65-F5344CB8AC3E}">
        <p14:creationId xmlns:p14="http://schemas.microsoft.com/office/powerpoint/2010/main" val="36860613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1" descr="T213_F0660_baseline_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2963" y="0"/>
            <a:ext cx="7031037"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6"/>
          <p:cNvSpPr txBox="1">
            <a:spLocks noChangeArrowheads="1"/>
          </p:cNvSpPr>
          <p:nvPr/>
        </p:nvSpPr>
        <p:spPr bwMode="auto">
          <a:xfrm>
            <a:off x="157163" y="211138"/>
            <a:ext cx="23574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a:latin typeface="Helvetica" charset="0"/>
                <a:cs typeface="Helvetica" charset="0"/>
              </a:rPr>
              <a:t>ALOS</a:t>
            </a:r>
          </a:p>
          <a:p>
            <a:r>
              <a:rPr lang="en-US" b="1">
                <a:latin typeface="Helvetica" charset="0"/>
                <a:cs typeface="Helvetica" charset="0"/>
              </a:rPr>
              <a:t>Interferograms</a:t>
            </a:r>
          </a:p>
          <a:p>
            <a:endParaRPr lang="en-US" b="1">
              <a:latin typeface="Helvetica" charset="0"/>
              <a:cs typeface="Helvetica" charset="0"/>
            </a:endParaRPr>
          </a:p>
          <a:p>
            <a:pPr eaLnBrk="1" hangingPunct="1"/>
            <a:r>
              <a:rPr lang="en-US" sz="1400">
                <a:latin typeface="Helvetica" charset="0"/>
                <a:cs typeface="Helvetica" charset="0"/>
              </a:rPr>
              <a:t>drifting orbital baseline</a:t>
            </a:r>
          </a:p>
          <a:p>
            <a:pPr eaLnBrk="1" hangingPunct="1"/>
            <a:r>
              <a:rPr lang="en-US" sz="1400">
                <a:latin typeface="Helvetica" charset="0"/>
                <a:cs typeface="Helvetica" charset="0"/>
              </a:rPr>
              <a:t>reduces the number of</a:t>
            </a:r>
          </a:p>
          <a:p>
            <a:pPr eaLnBrk="1" hangingPunct="1"/>
            <a:r>
              <a:rPr lang="en-US" sz="1400">
                <a:latin typeface="Helvetica" charset="0"/>
                <a:cs typeface="Helvetica" charset="0"/>
              </a:rPr>
              <a:t>possible interferograms</a:t>
            </a:r>
          </a:p>
          <a:p>
            <a:endParaRPr lang="en-US" b="1">
              <a:latin typeface="Helvetica" charset="0"/>
              <a:cs typeface="Helvetica" charset="0"/>
            </a:endParaRPr>
          </a:p>
        </p:txBody>
      </p:sp>
      <p:sp>
        <p:nvSpPr>
          <p:cNvPr id="50179" name="Rectangle 22"/>
          <p:cNvSpPr>
            <a:spLocks noChangeArrowheads="1"/>
          </p:cNvSpPr>
          <p:nvPr/>
        </p:nvSpPr>
        <p:spPr bwMode="auto">
          <a:xfrm>
            <a:off x="290513" y="5281613"/>
            <a:ext cx="49037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charset="0"/>
              <a:buChar char="•"/>
            </a:pPr>
            <a:r>
              <a:rPr lang="en-US" sz="2200">
                <a:latin typeface="Gill Sans" charset="0"/>
              </a:rPr>
              <a:t> </a:t>
            </a:r>
            <a:r>
              <a:rPr lang="en-US" sz="2000">
                <a:latin typeface="Helvetica" charset="0"/>
                <a:cs typeface="Helvetica" charset="0"/>
              </a:rPr>
              <a:t>need improved baseline control &lt; 500 m</a:t>
            </a:r>
          </a:p>
          <a:p>
            <a:pPr>
              <a:buFont typeface="Arial" charset="0"/>
              <a:buChar char="•"/>
            </a:pPr>
            <a:r>
              <a:rPr lang="en-US" sz="2000">
                <a:latin typeface="Helvetica" charset="0"/>
                <a:cs typeface="Helvetica" charset="0"/>
              </a:rPr>
              <a:t> need a minimum of two look directions</a:t>
            </a:r>
          </a:p>
        </p:txBody>
      </p:sp>
      <p:sp>
        <p:nvSpPr>
          <p:cNvPr id="50180" name="TextBox 23"/>
          <p:cNvSpPr txBox="1">
            <a:spLocks noChangeArrowheads="1"/>
          </p:cNvSpPr>
          <p:nvPr/>
        </p:nvSpPr>
        <p:spPr bwMode="auto">
          <a:xfrm>
            <a:off x="7962900" y="307975"/>
            <a:ext cx="72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Gill Sans" charset="0"/>
              </a:rPr>
              <a:t>T213</a:t>
            </a:r>
          </a:p>
        </p:txBody>
      </p:sp>
      <p:sp>
        <p:nvSpPr>
          <p:cNvPr id="50181" name="Rectangle 1"/>
          <p:cNvSpPr>
            <a:spLocks noChangeArrowheads="1"/>
          </p:cNvSpPr>
          <p:nvPr/>
        </p:nvSpPr>
        <p:spPr bwMode="auto">
          <a:xfrm>
            <a:off x="3048000" y="1905000"/>
            <a:ext cx="5867400" cy="838200"/>
          </a:xfrm>
          <a:prstGeom prst="rect">
            <a:avLst/>
          </a:prstGeom>
          <a:solidFill>
            <a:schemeClr val="accent1">
              <a:alpha val="14902"/>
            </a:schemeClr>
          </a:solidFill>
          <a:ln w="19050">
            <a:solidFill>
              <a:schemeClr val="tx1"/>
            </a:solidFill>
            <a:round/>
            <a:headEnd/>
            <a:tailEnd/>
          </a:ln>
        </p:spPr>
        <p:txBody>
          <a:bodyPr/>
          <a:lstStyle/>
          <a:p>
            <a:endParaRPr lang="en-US" sz="1800">
              <a:latin typeface="Arial" charset="0"/>
              <a:cs typeface="Arial" charset="0"/>
            </a:endParaRPr>
          </a:p>
          <a:p>
            <a:r>
              <a:rPr lang="en-US" sz="1800">
                <a:latin typeface="Arial" charset="0"/>
                <a:cs typeface="Arial" charset="0"/>
              </a:rPr>
              <a:t>                                                   optimal baseline control</a:t>
            </a:r>
          </a:p>
        </p:txBody>
      </p:sp>
    </p:spTree>
    <p:extLst>
      <p:ext uri="{BB962C8B-B14F-4D97-AF65-F5344CB8AC3E}">
        <p14:creationId xmlns:p14="http://schemas.microsoft.com/office/powerpoint/2010/main" val="23926800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252"/>
            <a:ext cx="8229600" cy="1143000"/>
          </a:xfrm>
        </p:spPr>
        <p:txBody>
          <a:bodyPr>
            <a:noAutofit/>
          </a:bodyPr>
          <a:lstStyle/>
          <a:p>
            <a:r>
              <a:rPr lang="en-US" sz="2800" b="1" dirty="0" smtClean="0"/>
              <a:t>OUTLINE</a:t>
            </a:r>
            <a:endParaRPr lang="en-US" sz="2800" b="1" dirty="0"/>
          </a:p>
        </p:txBody>
      </p:sp>
      <p:sp>
        <p:nvSpPr>
          <p:cNvPr id="3" name="Content Placeholder 2"/>
          <p:cNvSpPr>
            <a:spLocks noGrp="1"/>
          </p:cNvSpPr>
          <p:nvPr>
            <p:ph idx="1"/>
          </p:nvPr>
        </p:nvSpPr>
        <p:spPr>
          <a:xfrm>
            <a:off x="457200" y="1158810"/>
            <a:ext cx="8229600" cy="4525963"/>
          </a:xfrm>
        </p:spPr>
        <p:txBody>
          <a:bodyPr>
            <a:normAutofit lnSpcReduction="10000"/>
          </a:bodyPr>
          <a:lstStyle/>
          <a:p>
            <a:pPr marL="457200" indent="-457200">
              <a:buFont typeface="+mj-lt"/>
              <a:buAutoNum type="arabicPeriod"/>
            </a:pPr>
            <a:r>
              <a:rPr lang="en-US" sz="1800" dirty="0" smtClean="0"/>
              <a:t>LOS Velocity</a:t>
            </a:r>
          </a:p>
          <a:p>
            <a:pPr marL="400050" lvl="1" indent="0">
              <a:buNone/>
            </a:pPr>
            <a:r>
              <a:rPr lang="en-US" sz="1400" dirty="0" smtClean="0"/>
              <a:t>1.1 GPS provides long wavelengths (&gt; 40 km) and </a:t>
            </a:r>
            <a:r>
              <a:rPr lang="en-US" sz="1400" dirty="0" err="1" smtClean="0"/>
              <a:t>InSAR</a:t>
            </a:r>
            <a:r>
              <a:rPr lang="en-US" sz="1400" dirty="0" smtClean="0"/>
              <a:t> provides short wavelengths</a:t>
            </a:r>
          </a:p>
          <a:p>
            <a:pPr marL="400050" lvl="1" indent="0">
              <a:buNone/>
            </a:pPr>
            <a:r>
              <a:rPr lang="en-US" sz="1400" dirty="0" smtClean="0"/>
              <a:t>1.2 L-band ALOS-1 provides only one LOS direction but complete coverage.</a:t>
            </a:r>
          </a:p>
          <a:p>
            <a:pPr marL="400050" lvl="1" indent="0">
              <a:buNone/>
            </a:pPr>
            <a:r>
              <a:rPr lang="en-US" sz="1400" dirty="0" smtClean="0"/>
              <a:t>1.3 C-band (ERS and </a:t>
            </a:r>
            <a:r>
              <a:rPr lang="en-US" sz="1400" dirty="0" err="1" smtClean="0"/>
              <a:t>Envisat</a:t>
            </a:r>
            <a:r>
              <a:rPr lang="en-US" sz="1400" dirty="0" smtClean="0"/>
              <a:t>) provides 2 look directions but incomplete coverage.</a:t>
            </a:r>
          </a:p>
          <a:p>
            <a:pPr marL="400050" lvl="1" indent="0">
              <a:buNone/>
            </a:pPr>
            <a:r>
              <a:rPr lang="en-US" sz="1400" dirty="0" smtClean="0"/>
              <a:t>1.4 Contributions to CGM - have standard format – at UNAVCO – need more contributions</a:t>
            </a:r>
          </a:p>
          <a:p>
            <a:pPr marL="457200" indent="-457200">
              <a:buAutoNum type="arabicPeriod" startAt="2"/>
            </a:pPr>
            <a:r>
              <a:rPr lang="en-US" sz="1800" dirty="0" smtClean="0"/>
              <a:t>LOS Time Series</a:t>
            </a:r>
          </a:p>
          <a:p>
            <a:pPr marL="400050" lvl="1" indent="0">
              <a:buNone/>
            </a:pPr>
            <a:r>
              <a:rPr lang="en-US" sz="1400" dirty="0" smtClean="0"/>
              <a:t>2.1 SBAS and PS methods are well developed</a:t>
            </a:r>
          </a:p>
          <a:p>
            <a:pPr marL="400050" lvl="1" indent="0">
              <a:buNone/>
            </a:pPr>
            <a:r>
              <a:rPr lang="en-US" sz="1400" dirty="0" smtClean="0"/>
              <a:t>2.2 SBAS works well in LA-basin – large seasonal signals</a:t>
            </a:r>
          </a:p>
          <a:p>
            <a:pPr marL="400050" lvl="1" indent="0">
              <a:buNone/>
            </a:pPr>
            <a:r>
              <a:rPr lang="en-US" sz="1400" dirty="0" smtClean="0"/>
              <a:t>2.3 </a:t>
            </a:r>
            <a:r>
              <a:rPr lang="en-US" sz="1400" dirty="0"/>
              <a:t>SCEC </a:t>
            </a:r>
            <a:r>
              <a:rPr lang="en-US" sz="1400" dirty="0" err="1"/>
              <a:t>InSAR</a:t>
            </a:r>
            <a:r>
              <a:rPr lang="en-US" sz="1400" dirty="0"/>
              <a:t> time series comparisons came up with best </a:t>
            </a:r>
            <a:r>
              <a:rPr lang="en-US" sz="1400" dirty="0" smtClean="0"/>
              <a:t>practices</a:t>
            </a:r>
            <a:endParaRPr lang="en-US" sz="1400" dirty="0" smtClean="0"/>
          </a:p>
          <a:p>
            <a:pPr marL="400050" lvl="1" indent="0">
              <a:buNone/>
            </a:pPr>
            <a:r>
              <a:rPr lang="en-US" sz="1400" dirty="0" smtClean="0"/>
              <a:t>2.4 </a:t>
            </a:r>
            <a:r>
              <a:rPr lang="en-US" sz="1400" dirty="0" smtClean="0"/>
              <a:t>current </a:t>
            </a:r>
            <a:r>
              <a:rPr lang="en-US" sz="1400" dirty="0"/>
              <a:t>baseline time sampling is poor</a:t>
            </a:r>
            <a:endParaRPr lang="en-US" sz="1400" dirty="0"/>
          </a:p>
          <a:p>
            <a:pPr marL="457200" indent="-457200">
              <a:buAutoNum type="arabicPeriod" startAt="3"/>
            </a:pPr>
            <a:r>
              <a:rPr lang="en-US" sz="1800" b="1" dirty="0" smtClean="0"/>
              <a:t>Future – S1A/B and ALOS-2</a:t>
            </a:r>
          </a:p>
          <a:p>
            <a:pPr marL="400050" lvl="1" indent="0">
              <a:buNone/>
            </a:pPr>
            <a:r>
              <a:rPr lang="en-US" sz="1400" dirty="0" smtClean="0"/>
              <a:t>3.1 Wide swath offers short repeat interval 12 and 14 days</a:t>
            </a:r>
          </a:p>
          <a:p>
            <a:pPr marL="400050" lvl="1" indent="0">
              <a:buNone/>
            </a:pPr>
            <a:r>
              <a:rPr lang="en-US" sz="1400" dirty="0" smtClean="0"/>
              <a:t>3.2 Examples of California coverage today.</a:t>
            </a:r>
          </a:p>
          <a:p>
            <a:pPr marL="400050" lvl="1" indent="0">
              <a:buNone/>
            </a:pPr>
            <a:r>
              <a:rPr lang="en-US" sz="1400" dirty="0" smtClean="0"/>
              <a:t>3.3 </a:t>
            </a:r>
            <a:r>
              <a:rPr lang="en-US" sz="1400" dirty="0" smtClean="0"/>
              <a:t>Takes 3 years to achieve accuracy </a:t>
            </a:r>
            <a:r>
              <a:rPr lang="en-US" sz="1400" dirty="0" smtClean="0"/>
              <a:t>requirements</a:t>
            </a:r>
          </a:p>
          <a:p>
            <a:pPr marL="400050" lvl="1" indent="0">
              <a:buNone/>
            </a:pPr>
            <a:r>
              <a:rPr lang="en-US" sz="1400" dirty="0"/>
              <a:t>3.3 Improved baseline control enables systematic processing for monthly time series to capture seasonal effect</a:t>
            </a:r>
            <a:r>
              <a:rPr lang="en-US" sz="1400" dirty="0" smtClean="0"/>
              <a:t>.</a:t>
            </a:r>
            <a:endParaRPr lang="en-US" sz="1400" dirty="0" smtClean="0"/>
          </a:p>
          <a:p>
            <a:pPr marL="400050" lvl="1" indent="0">
              <a:buNone/>
            </a:pPr>
            <a:r>
              <a:rPr lang="en-US" sz="1400" dirty="0" smtClean="0"/>
              <a:t>3.4 The SCEC CGM will evolve to wide area monthly time series that match point GPS measurements</a:t>
            </a:r>
          </a:p>
          <a:p>
            <a:pPr marL="400050" lvl="1" indent="0">
              <a:buNone/>
            </a:pPr>
            <a:endParaRPr lang="en-US" sz="1200" dirty="0" smtClean="0"/>
          </a:p>
          <a:p>
            <a:pPr marL="857250" lvl="1" indent="-457200">
              <a:buAutoNum type="arabicPeriod"/>
            </a:pPr>
            <a:endParaRPr lang="en-US" sz="1600" dirty="0"/>
          </a:p>
          <a:p>
            <a:pPr marL="0" indent="0">
              <a:buNone/>
            </a:pPr>
            <a:endParaRPr lang="en-US" sz="2000" dirty="0"/>
          </a:p>
        </p:txBody>
      </p:sp>
    </p:spTree>
    <p:extLst>
      <p:ext uri="{BB962C8B-B14F-4D97-AF65-F5344CB8AC3E}">
        <p14:creationId xmlns:p14="http://schemas.microsoft.com/office/powerpoint/2010/main" val="8531825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685800" y="76200"/>
            <a:ext cx="7772400" cy="1143000"/>
          </a:xfrm>
        </p:spPr>
        <p:txBody>
          <a:bodyPr/>
          <a:lstStyle/>
          <a:p>
            <a:pPr eaLnBrk="1" hangingPunct="1"/>
            <a:r>
              <a:rPr lang="en-US" sz="2400" b="1">
                <a:solidFill>
                  <a:srgbClr val="000000"/>
                </a:solidFill>
                <a:latin typeface="Helvetica" charset="0"/>
              </a:rPr>
              <a:t>New Missions</a:t>
            </a:r>
            <a:endParaRPr lang="en-US" b="1">
              <a:solidFill>
                <a:srgbClr val="000000"/>
              </a:solidFill>
              <a:latin typeface="Times" charset="0"/>
            </a:endParaRPr>
          </a:p>
        </p:txBody>
      </p:sp>
      <p:sp>
        <p:nvSpPr>
          <p:cNvPr id="15362" name="Rectangle 3"/>
          <p:cNvSpPr>
            <a:spLocks noGrp="1" noChangeArrowheads="1"/>
          </p:cNvSpPr>
          <p:nvPr>
            <p:ph type="body" idx="1"/>
          </p:nvPr>
        </p:nvSpPr>
        <p:spPr>
          <a:xfrm>
            <a:off x="457200" y="1143000"/>
            <a:ext cx="8458200" cy="5257800"/>
          </a:xfrm>
        </p:spPr>
        <p:txBody>
          <a:bodyPr rtlCol="0">
            <a:normAutofit/>
          </a:bodyPr>
          <a:lstStyle/>
          <a:p>
            <a:pPr eaLnBrk="1" fontAlgn="auto" hangingPunct="1">
              <a:spcBef>
                <a:spcPts val="0"/>
              </a:spcBef>
              <a:spcAft>
                <a:spcPts val="0"/>
              </a:spcAft>
              <a:buFontTx/>
              <a:buNone/>
              <a:defRPr/>
            </a:pPr>
            <a:endParaRPr lang="en-US" sz="2000" dirty="0" smtClean="0">
              <a:solidFill>
                <a:srgbClr val="000000"/>
              </a:solidFill>
              <a:latin typeface="Helvetica" charset="0"/>
            </a:endParaRPr>
          </a:p>
          <a:p>
            <a:pPr eaLnBrk="1" fontAlgn="auto" hangingPunct="1">
              <a:spcBef>
                <a:spcPts val="0"/>
              </a:spcBef>
              <a:spcAft>
                <a:spcPts val="0"/>
              </a:spcAft>
              <a:buFont typeface="Arial"/>
              <a:buChar char="•"/>
              <a:defRPr/>
            </a:pPr>
            <a:r>
              <a:rPr lang="en-US" sz="2000" dirty="0" smtClean="0">
                <a:solidFill>
                  <a:srgbClr val="000000"/>
                </a:solidFill>
                <a:latin typeface="Helvetica" charset="0"/>
              </a:rPr>
              <a:t>Sentinel-1A (ESA) was successfully April 3, 2014, SAR collecting data!</a:t>
            </a:r>
          </a:p>
          <a:p>
            <a:pPr lvl="1" eaLnBrk="1" fontAlgn="auto" hangingPunct="1">
              <a:lnSpc>
                <a:spcPct val="150000"/>
              </a:lnSpc>
              <a:spcBef>
                <a:spcPts val="0"/>
              </a:spcBef>
              <a:spcAft>
                <a:spcPts val="0"/>
              </a:spcAft>
              <a:buFont typeface="Arial"/>
              <a:buChar char="–"/>
              <a:defRPr/>
            </a:pPr>
            <a:r>
              <a:rPr lang="en-US" sz="1400" dirty="0" smtClean="0">
                <a:latin typeface="Arial" charset="0"/>
              </a:rPr>
              <a:t>C-band , 12-day repeat</a:t>
            </a:r>
          </a:p>
          <a:p>
            <a:pPr lvl="1" eaLnBrk="1" fontAlgn="auto" hangingPunct="1">
              <a:lnSpc>
                <a:spcPct val="150000"/>
              </a:lnSpc>
              <a:spcBef>
                <a:spcPts val="0"/>
              </a:spcBef>
              <a:spcAft>
                <a:spcPts val="0"/>
              </a:spcAft>
              <a:buFont typeface="Arial"/>
              <a:buChar char="–"/>
              <a:defRPr/>
            </a:pPr>
            <a:r>
              <a:rPr lang="en-US" sz="1400" dirty="0" smtClean="0">
                <a:latin typeface="Arial" charset="0"/>
              </a:rPr>
              <a:t>Mostly </a:t>
            </a:r>
            <a:r>
              <a:rPr lang="en-US" sz="1400" dirty="0" err="1" smtClean="0">
                <a:latin typeface="Arial" charset="0"/>
              </a:rPr>
              <a:t>ScanSAR</a:t>
            </a:r>
            <a:r>
              <a:rPr lang="en-US" sz="1400" dirty="0" smtClean="0">
                <a:latin typeface="Arial" charset="0"/>
              </a:rPr>
              <a:t> coverage of the SAF, ascending and descending</a:t>
            </a:r>
          </a:p>
          <a:p>
            <a:pPr lvl="1" eaLnBrk="1" fontAlgn="auto" hangingPunct="1">
              <a:lnSpc>
                <a:spcPct val="150000"/>
              </a:lnSpc>
              <a:spcBef>
                <a:spcPts val="0"/>
              </a:spcBef>
              <a:spcAft>
                <a:spcPts val="0"/>
              </a:spcAft>
              <a:buFont typeface="Arial"/>
              <a:buChar char="–"/>
              <a:defRPr/>
            </a:pPr>
            <a:r>
              <a:rPr lang="en-US" sz="1400" dirty="0" smtClean="0">
                <a:latin typeface="Arial" charset="0"/>
              </a:rPr>
              <a:t>completely open data access – finally!!</a:t>
            </a:r>
          </a:p>
          <a:p>
            <a:pPr lvl="1" eaLnBrk="1" fontAlgn="auto" hangingPunct="1">
              <a:lnSpc>
                <a:spcPct val="150000"/>
              </a:lnSpc>
              <a:spcBef>
                <a:spcPts val="0"/>
              </a:spcBef>
              <a:spcAft>
                <a:spcPts val="0"/>
              </a:spcAft>
              <a:buFont typeface="Arial"/>
              <a:buChar char="–"/>
              <a:defRPr/>
            </a:pPr>
            <a:r>
              <a:rPr lang="en-US" sz="1400" dirty="0" smtClean="0">
                <a:solidFill>
                  <a:srgbClr val="000000"/>
                </a:solidFill>
                <a:latin typeface="Arial" charset="0"/>
                <a:cs typeface="ＭＳ Ｐゴシック" charset="0"/>
              </a:rPr>
              <a:t>Sentinel-1B to be launched 2016 and will provide 6-day repeat interval</a:t>
            </a:r>
            <a:endParaRPr lang="en-US" sz="1800" dirty="0" smtClean="0">
              <a:solidFill>
                <a:srgbClr val="000000"/>
              </a:solidFill>
              <a:latin typeface="Helvetica" charset="0"/>
              <a:cs typeface="ＭＳ Ｐゴシック" charset="0"/>
            </a:endParaRPr>
          </a:p>
          <a:p>
            <a:pPr marL="0" indent="0" eaLnBrk="1" fontAlgn="auto" hangingPunct="1">
              <a:spcBef>
                <a:spcPts val="0"/>
              </a:spcBef>
              <a:spcAft>
                <a:spcPts val="0"/>
              </a:spcAft>
              <a:buFontTx/>
              <a:buNone/>
              <a:defRPr/>
            </a:pPr>
            <a:endParaRPr lang="en-US" sz="2400" dirty="0" smtClean="0">
              <a:solidFill>
                <a:srgbClr val="000000"/>
              </a:solidFill>
              <a:latin typeface="Helvetica" charset="0"/>
            </a:endParaRPr>
          </a:p>
          <a:p>
            <a:pPr eaLnBrk="1" fontAlgn="auto" hangingPunct="1">
              <a:spcBef>
                <a:spcPts val="0"/>
              </a:spcBef>
              <a:spcAft>
                <a:spcPts val="0"/>
              </a:spcAft>
              <a:buFont typeface="Arial"/>
              <a:buChar char="•"/>
              <a:defRPr/>
            </a:pPr>
            <a:r>
              <a:rPr lang="en-US" sz="2000" dirty="0" smtClean="0">
                <a:solidFill>
                  <a:srgbClr val="000000"/>
                </a:solidFill>
                <a:latin typeface="Helvetica" charset="0"/>
              </a:rPr>
              <a:t>ALOS-2 (JAXA) was successfully launched May 24, 2014, SAR collecting data!</a:t>
            </a:r>
          </a:p>
          <a:p>
            <a:pPr lvl="1" eaLnBrk="1" fontAlgn="auto" hangingPunct="1">
              <a:lnSpc>
                <a:spcPct val="150000"/>
              </a:lnSpc>
              <a:spcBef>
                <a:spcPts val="0"/>
              </a:spcBef>
              <a:spcAft>
                <a:spcPts val="0"/>
              </a:spcAft>
              <a:buFont typeface="Arial"/>
              <a:buChar char="–"/>
              <a:defRPr/>
            </a:pPr>
            <a:r>
              <a:rPr lang="en-US" sz="1400" dirty="0">
                <a:latin typeface="Arial" charset="0"/>
              </a:rPr>
              <a:t>L</a:t>
            </a:r>
            <a:r>
              <a:rPr lang="en-US" sz="1400" dirty="0" smtClean="0">
                <a:latin typeface="Arial" charset="0"/>
              </a:rPr>
              <a:t>-band, 14-day repeat</a:t>
            </a:r>
          </a:p>
          <a:p>
            <a:pPr lvl="1" eaLnBrk="1" fontAlgn="auto" hangingPunct="1">
              <a:lnSpc>
                <a:spcPct val="150000"/>
              </a:lnSpc>
              <a:spcBef>
                <a:spcPts val="0"/>
              </a:spcBef>
              <a:spcAft>
                <a:spcPts val="0"/>
              </a:spcAft>
              <a:buFont typeface="Arial"/>
              <a:buChar char="–"/>
              <a:defRPr/>
            </a:pPr>
            <a:r>
              <a:rPr lang="en-US" sz="1400" dirty="0" smtClean="0">
                <a:latin typeface="Arial" charset="0"/>
              </a:rPr>
              <a:t>Mostly </a:t>
            </a:r>
            <a:r>
              <a:rPr lang="en-US" sz="1400" dirty="0" err="1" smtClean="0">
                <a:latin typeface="Arial" charset="0"/>
              </a:rPr>
              <a:t>ScanSAR</a:t>
            </a:r>
            <a:r>
              <a:rPr lang="en-US" sz="1400" dirty="0" smtClean="0">
                <a:latin typeface="Arial" charset="0"/>
              </a:rPr>
              <a:t> coverage of the </a:t>
            </a:r>
            <a:r>
              <a:rPr lang="en-US" sz="1400" dirty="0" smtClean="0">
                <a:latin typeface="Arial" charset="0"/>
              </a:rPr>
              <a:t>SAF</a:t>
            </a:r>
            <a:r>
              <a:rPr lang="en-US" sz="1400" dirty="0">
                <a:latin typeface="Arial" charset="0"/>
              </a:rPr>
              <a:t> </a:t>
            </a:r>
            <a:r>
              <a:rPr lang="en-US" sz="1400" dirty="0" smtClean="0">
                <a:latin typeface="Arial" charset="0"/>
              </a:rPr>
              <a:t>on descending and swath-mode on ascending</a:t>
            </a:r>
            <a:endParaRPr lang="en-US" sz="1400" dirty="0" smtClean="0">
              <a:latin typeface="Arial" charset="0"/>
            </a:endParaRPr>
          </a:p>
          <a:p>
            <a:pPr lvl="1" eaLnBrk="1" fontAlgn="auto" hangingPunct="1">
              <a:lnSpc>
                <a:spcPct val="150000"/>
              </a:lnSpc>
              <a:spcBef>
                <a:spcPts val="0"/>
              </a:spcBef>
              <a:spcAft>
                <a:spcPts val="0"/>
              </a:spcAft>
              <a:buFont typeface="Arial"/>
              <a:buChar char="–"/>
              <a:defRPr/>
            </a:pPr>
            <a:r>
              <a:rPr lang="en-US" sz="1400" dirty="0" smtClean="0">
                <a:solidFill>
                  <a:srgbClr val="000000"/>
                </a:solidFill>
                <a:latin typeface="Arial" charset="0"/>
                <a:cs typeface="ＭＳ Ｐゴシック" charset="0"/>
              </a:rPr>
              <a:t>PI proposal needed for data access</a:t>
            </a:r>
          </a:p>
          <a:p>
            <a:pPr lvl="1" eaLnBrk="1" fontAlgn="auto" hangingPunct="1">
              <a:lnSpc>
                <a:spcPct val="150000"/>
              </a:lnSpc>
              <a:spcBef>
                <a:spcPts val="0"/>
              </a:spcBef>
              <a:spcAft>
                <a:spcPts val="0"/>
              </a:spcAft>
              <a:buFont typeface="Arial"/>
              <a:buChar char="–"/>
              <a:defRPr/>
            </a:pPr>
            <a:r>
              <a:rPr lang="en-US" sz="1400" dirty="0" smtClean="0">
                <a:solidFill>
                  <a:srgbClr val="000000"/>
                </a:solidFill>
                <a:latin typeface="Arial" charset="0"/>
                <a:cs typeface="ＭＳ Ｐゴシック" charset="0"/>
              </a:rPr>
              <a:t>limited quantities per PI </a:t>
            </a:r>
          </a:p>
        </p:txBody>
      </p:sp>
      <p:pic>
        <p:nvPicPr>
          <p:cNvPr id="14339" name="図 8" descr="2Akaru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0"/>
            <a:ext cx="20574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9" descr="sentinel1space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0"/>
            <a:ext cx="16922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782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nettore 1 27"/>
          <p:cNvCxnSpPr>
            <a:cxnSpLocks noChangeShapeType="1"/>
          </p:cNvCxnSpPr>
          <p:nvPr/>
        </p:nvCxnSpPr>
        <p:spPr bwMode="auto">
          <a:xfrm>
            <a:off x="250825" y="3784600"/>
            <a:ext cx="8642350" cy="0"/>
          </a:xfrm>
          <a:prstGeom prst="line">
            <a:avLst/>
          </a:prstGeom>
          <a:noFill/>
          <a:ln w="88900">
            <a:solidFill>
              <a:schemeClr val="accent1"/>
            </a:solidFill>
            <a:round/>
            <a:headEnd/>
            <a:tailEnd type="triangle" w="med" len="lg"/>
          </a:ln>
          <a:effectLst>
            <a:outerShdw blurRad="63500" dist="20000" dir="5400000" rotWithShape="0">
              <a:srgbClr val="000000">
                <a:alpha val="37999"/>
              </a:srgbClr>
            </a:outerShdw>
          </a:effectLst>
          <a:extLst/>
        </p:spPr>
      </p:cxnSp>
      <p:grpSp>
        <p:nvGrpSpPr>
          <p:cNvPr id="5" name="Gruppo 56"/>
          <p:cNvGrpSpPr>
            <a:grpSpLocks/>
          </p:cNvGrpSpPr>
          <p:nvPr/>
        </p:nvGrpSpPr>
        <p:grpSpPr bwMode="auto">
          <a:xfrm>
            <a:off x="871538" y="3916363"/>
            <a:ext cx="3633787" cy="371475"/>
            <a:chOff x="943484" y="3344292"/>
            <a:chExt cx="3649476" cy="372739"/>
          </a:xfrm>
        </p:grpSpPr>
        <p:sp>
          <p:nvSpPr>
            <p:cNvPr id="203800" name="Parentesi graffa aperta 50"/>
            <p:cNvSpPr>
              <a:spLocks/>
            </p:cNvSpPr>
            <p:nvPr/>
          </p:nvSpPr>
          <p:spPr bwMode="auto">
            <a:xfrm rot="-5400000">
              <a:off x="2588224" y="1712295"/>
              <a:ext cx="359996" cy="3649476"/>
            </a:xfrm>
            <a:prstGeom prst="leftBrace">
              <a:avLst>
                <a:gd name="adj1" fmla="val 71855"/>
                <a:gd name="adj2" fmla="val 50000"/>
              </a:avLst>
            </a:prstGeom>
            <a:noFill/>
            <a:ln w="25400">
              <a:solidFill>
                <a:schemeClr val="accent1"/>
              </a:solidFill>
              <a:round/>
              <a:headEnd/>
              <a:tailEnd/>
            </a:ln>
          </p:spPr>
          <p:txBody>
            <a:bodyPr vert="eaVert" anchor="ctr"/>
            <a:lstStyle/>
            <a:p>
              <a:pPr algn="ctr"/>
              <a:endParaRPr lang="it-IT">
                <a:latin typeface="+mn-lt"/>
              </a:endParaRPr>
            </a:p>
          </p:txBody>
        </p:sp>
        <p:sp>
          <p:nvSpPr>
            <p:cNvPr id="203801" name="CasellaDiTesto 46"/>
            <p:cNvSpPr txBox="1">
              <a:spLocks noChangeArrowheads="1"/>
            </p:cNvSpPr>
            <p:nvPr/>
          </p:nvSpPr>
          <p:spPr bwMode="auto">
            <a:xfrm>
              <a:off x="2311749" y="3344292"/>
              <a:ext cx="938454" cy="370589"/>
            </a:xfrm>
            <a:prstGeom prst="rect">
              <a:avLst/>
            </a:prstGeom>
            <a:solidFill>
              <a:schemeClr val="bg1"/>
            </a:solidFill>
            <a:ln w="9525">
              <a:noFill/>
              <a:miter lim="800000"/>
              <a:headEnd/>
              <a:tailEnd/>
            </a:ln>
          </p:spPr>
          <p:txBody>
            <a:bodyPr wrap="none">
              <a:spAutoFit/>
            </a:bodyPr>
            <a:lstStyle/>
            <a:p>
              <a:pPr algn="ctr"/>
              <a:r>
                <a:rPr lang="it-IT" b="1">
                  <a:latin typeface="+mn-lt"/>
                </a:rPr>
                <a:t>6 days</a:t>
              </a:r>
            </a:p>
          </p:txBody>
        </p:sp>
      </p:grpSp>
      <p:sp>
        <p:nvSpPr>
          <p:cNvPr id="203779" name="CasellaDiTesto 85"/>
          <p:cNvSpPr txBox="1">
            <a:spLocks noChangeArrowheads="1"/>
          </p:cNvSpPr>
          <p:nvPr/>
        </p:nvSpPr>
        <p:spPr bwMode="auto">
          <a:xfrm>
            <a:off x="8294688" y="3856038"/>
            <a:ext cx="652462" cy="366712"/>
          </a:xfrm>
          <a:prstGeom prst="rect">
            <a:avLst/>
          </a:prstGeom>
          <a:noFill/>
          <a:ln w="9525">
            <a:noFill/>
            <a:miter lim="800000"/>
            <a:headEnd/>
            <a:tailEnd/>
          </a:ln>
        </p:spPr>
        <p:txBody>
          <a:bodyPr wrap="none">
            <a:spAutoFit/>
          </a:bodyPr>
          <a:lstStyle/>
          <a:p>
            <a:r>
              <a:rPr lang="it-IT" b="1">
                <a:latin typeface="Calibri" pitchFamily="34" charset="0"/>
              </a:rPr>
              <a:t>Time</a:t>
            </a:r>
          </a:p>
        </p:txBody>
      </p:sp>
      <p:grpSp>
        <p:nvGrpSpPr>
          <p:cNvPr id="6" name="Gruppo 86"/>
          <p:cNvGrpSpPr>
            <a:grpSpLocks/>
          </p:cNvGrpSpPr>
          <p:nvPr/>
        </p:nvGrpSpPr>
        <p:grpSpPr bwMode="auto">
          <a:xfrm>
            <a:off x="915988" y="4505325"/>
            <a:ext cx="7245350" cy="371476"/>
            <a:chOff x="943484" y="3344292"/>
            <a:chExt cx="3649476" cy="372740"/>
          </a:xfrm>
        </p:grpSpPr>
        <p:sp>
          <p:nvSpPr>
            <p:cNvPr id="203798" name="Parentesi graffa aperta 87"/>
            <p:cNvSpPr>
              <a:spLocks/>
            </p:cNvSpPr>
            <p:nvPr/>
          </p:nvSpPr>
          <p:spPr bwMode="auto">
            <a:xfrm rot="-5400000">
              <a:off x="2588224" y="1712296"/>
              <a:ext cx="359996" cy="3649476"/>
            </a:xfrm>
            <a:prstGeom prst="leftBrace">
              <a:avLst>
                <a:gd name="adj1" fmla="val 71855"/>
                <a:gd name="adj2" fmla="val 50000"/>
              </a:avLst>
            </a:prstGeom>
            <a:noFill/>
            <a:ln w="25400">
              <a:solidFill>
                <a:schemeClr val="accent1"/>
              </a:solidFill>
              <a:round/>
              <a:headEnd/>
              <a:tailEnd/>
            </a:ln>
          </p:spPr>
          <p:txBody>
            <a:bodyPr vert="eaVert" anchor="ctr"/>
            <a:lstStyle/>
            <a:p>
              <a:pPr algn="ctr"/>
              <a:endParaRPr lang="it-IT">
                <a:latin typeface="+mn-lt"/>
              </a:endParaRPr>
            </a:p>
          </p:txBody>
        </p:sp>
        <p:sp>
          <p:nvSpPr>
            <p:cNvPr id="203799" name="CasellaDiTesto 88"/>
            <p:cNvSpPr txBox="1">
              <a:spLocks noChangeArrowheads="1"/>
            </p:cNvSpPr>
            <p:nvPr/>
          </p:nvSpPr>
          <p:spPr bwMode="auto">
            <a:xfrm>
              <a:off x="2508667" y="3344292"/>
              <a:ext cx="544698" cy="370589"/>
            </a:xfrm>
            <a:prstGeom prst="rect">
              <a:avLst/>
            </a:prstGeom>
            <a:solidFill>
              <a:schemeClr val="bg1"/>
            </a:solidFill>
            <a:ln w="9525">
              <a:noFill/>
              <a:miter lim="800000"/>
              <a:headEnd/>
              <a:tailEnd/>
            </a:ln>
          </p:spPr>
          <p:txBody>
            <a:bodyPr wrap="none">
              <a:spAutoFit/>
            </a:bodyPr>
            <a:lstStyle/>
            <a:p>
              <a:pPr algn="ctr"/>
              <a:r>
                <a:rPr lang="it-IT" b="1" dirty="0">
                  <a:latin typeface="+mn-lt"/>
                </a:rPr>
                <a:t>12 </a:t>
              </a:r>
              <a:r>
                <a:rPr lang="it-IT" b="1" dirty="0" err="1">
                  <a:latin typeface="+mn-lt"/>
                </a:rPr>
                <a:t>days</a:t>
              </a:r>
              <a:endParaRPr lang="it-IT" b="1" dirty="0">
                <a:latin typeface="+mn-lt"/>
              </a:endParaRPr>
            </a:p>
          </p:txBody>
        </p:sp>
      </p:grpSp>
      <p:grpSp>
        <p:nvGrpSpPr>
          <p:cNvPr id="7" name="Group 11"/>
          <p:cNvGrpSpPr>
            <a:grpSpLocks/>
          </p:cNvGrpSpPr>
          <p:nvPr/>
        </p:nvGrpSpPr>
        <p:grpSpPr bwMode="auto">
          <a:xfrm>
            <a:off x="205460" y="1984375"/>
            <a:ext cx="1498857" cy="1770063"/>
            <a:chOff x="161" y="1250"/>
            <a:chExt cx="799" cy="1115"/>
          </a:xfrm>
        </p:grpSpPr>
        <p:grpSp>
          <p:nvGrpSpPr>
            <p:cNvPr id="203794" name="Group 12"/>
            <p:cNvGrpSpPr>
              <a:grpSpLocks/>
            </p:cNvGrpSpPr>
            <p:nvPr/>
          </p:nvGrpSpPr>
          <p:grpSpPr bwMode="auto">
            <a:xfrm>
              <a:off x="194" y="1514"/>
              <a:ext cx="707" cy="851"/>
              <a:chOff x="194" y="1746"/>
              <a:chExt cx="707" cy="851"/>
            </a:xfrm>
          </p:grpSpPr>
          <p:cxnSp>
            <p:nvCxnSpPr>
              <p:cNvPr id="2" name="Connettore 2 29"/>
              <p:cNvCxnSpPr>
                <a:cxnSpLocks noChangeShapeType="1"/>
              </p:cNvCxnSpPr>
              <p:nvPr/>
            </p:nvCxnSpPr>
            <p:spPr bwMode="auto">
              <a:xfrm>
                <a:off x="550" y="2343"/>
                <a:ext cx="4" cy="254"/>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p:spPr>
          </p:cxnSp>
          <p:pic>
            <p:nvPicPr>
              <p:cNvPr id="203797" name="Picture 14" descr="Sentinel_1-IMG_5874-white"/>
              <p:cNvPicPr>
                <a:picLocks noChangeAspect="1" noChangeArrowheads="1"/>
              </p:cNvPicPr>
              <p:nvPr/>
            </p:nvPicPr>
            <p:blipFill>
              <a:blip r:embed="rId3"/>
              <a:srcRect t="8582" b="11568"/>
              <a:stretch>
                <a:fillRect/>
              </a:stretch>
            </p:blipFill>
            <p:spPr bwMode="auto">
              <a:xfrm>
                <a:off x="194" y="1746"/>
                <a:ext cx="707" cy="565"/>
              </a:xfrm>
              <a:prstGeom prst="rect">
                <a:avLst/>
              </a:prstGeom>
              <a:noFill/>
              <a:ln w="9525">
                <a:noFill/>
                <a:miter lim="800000"/>
                <a:headEnd/>
                <a:tailEnd/>
              </a:ln>
            </p:spPr>
          </p:pic>
        </p:grpSp>
        <p:sp>
          <p:nvSpPr>
            <p:cNvPr id="203795" name="CasellaDiTesto 16"/>
            <p:cNvSpPr txBox="1">
              <a:spLocks noChangeArrowheads="1"/>
            </p:cNvSpPr>
            <p:nvPr/>
          </p:nvSpPr>
          <p:spPr bwMode="auto">
            <a:xfrm>
              <a:off x="161" y="1250"/>
              <a:ext cx="799" cy="233"/>
            </a:xfrm>
            <a:prstGeom prst="rect">
              <a:avLst/>
            </a:prstGeom>
            <a:noFill/>
            <a:ln w="9525">
              <a:noFill/>
              <a:miter lim="800000"/>
              <a:headEnd/>
              <a:tailEnd/>
            </a:ln>
          </p:spPr>
          <p:txBody>
            <a:bodyPr>
              <a:spAutoFit/>
            </a:bodyPr>
            <a:lstStyle/>
            <a:p>
              <a:r>
                <a:rPr lang="it-IT" dirty="0">
                  <a:solidFill>
                    <a:srgbClr val="1F497D"/>
                  </a:solidFill>
                  <a:latin typeface="+mn-lt"/>
                </a:rPr>
                <a:t>Sentinel-1A</a:t>
              </a:r>
            </a:p>
          </p:txBody>
        </p:sp>
      </p:grpSp>
      <p:grpSp>
        <p:nvGrpSpPr>
          <p:cNvPr id="9" name="Group 16"/>
          <p:cNvGrpSpPr>
            <a:grpSpLocks/>
          </p:cNvGrpSpPr>
          <p:nvPr/>
        </p:nvGrpSpPr>
        <p:grpSpPr bwMode="auto">
          <a:xfrm>
            <a:off x="3824960" y="1984375"/>
            <a:ext cx="1498857" cy="1719263"/>
            <a:chOff x="2441" y="1250"/>
            <a:chExt cx="799" cy="1083"/>
          </a:xfrm>
        </p:grpSpPr>
        <p:grpSp>
          <p:nvGrpSpPr>
            <p:cNvPr id="203790" name="Group 17"/>
            <p:cNvGrpSpPr>
              <a:grpSpLocks/>
            </p:cNvGrpSpPr>
            <p:nvPr/>
          </p:nvGrpSpPr>
          <p:grpSpPr bwMode="auto">
            <a:xfrm>
              <a:off x="2482" y="1482"/>
              <a:ext cx="707" cy="851"/>
              <a:chOff x="194" y="1746"/>
              <a:chExt cx="707" cy="851"/>
            </a:xfrm>
          </p:grpSpPr>
          <p:cxnSp>
            <p:nvCxnSpPr>
              <p:cNvPr id="4" name="Connettore 2 29"/>
              <p:cNvCxnSpPr>
                <a:cxnSpLocks noChangeShapeType="1"/>
              </p:cNvCxnSpPr>
              <p:nvPr/>
            </p:nvCxnSpPr>
            <p:spPr bwMode="auto">
              <a:xfrm>
                <a:off x="550" y="2343"/>
                <a:ext cx="4" cy="254"/>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p:spPr>
          </p:cxnSp>
          <p:pic>
            <p:nvPicPr>
              <p:cNvPr id="203793" name="Picture 19" descr="Sentinel_1-IMG_5874-white"/>
              <p:cNvPicPr>
                <a:picLocks noChangeAspect="1" noChangeArrowheads="1"/>
              </p:cNvPicPr>
              <p:nvPr/>
            </p:nvPicPr>
            <p:blipFill>
              <a:blip r:embed="rId3"/>
              <a:srcRect t="8582" b="11568"/>
              <a:stretch>
                <a:fillRect/>
              </a:stretch>
            </p:blipFill>
            <p:spPr bwMode="auto">
              <a:xfrm>
                <a:off x="194" y="1746"/>
                <a:ext cx="707" cy="565"/>
              </a:xfrm>
              <a:prstGeom prst="rect">
                <a:avLst/>
              </a:prstGeom>
              <a:noFill/>
              <a:ln w="9525">
                <a:noFill/>
                <a:miter lim="800000"/>
                <a:headEnd/>
                <a:tailEnd/>
              </a:ln>
            </p:spPr>
          </p:pic>
        </p:grpSp>
        <p:sp>
          <p:nvSpPr>
            <p:cNvPr id="203791" name="CasellaDiTesto 16"/>
            <p:cNvSpPr txBox="1">
              <a:spLocks noChangeArrowheads="1"/>
            </p:cNvSpPr>
            <p:nvPr/>
          </p:nvSpPr>
          <p:spPr bwMode="auto">
            <a:xfrm>
              <a:off x="2441" y="1250"/>
              <a:ext cx="799" cy="233"/>
            </a:xfrm>
            <a:prstGeom prst="rect">
              <a:avLst/>
            </a:prstGeom>
            <a:noFill/>
            <a:ln w="9525">
              <a:noFill/>
              <a:miter lim="800000"/>
              <a:headEnd/>
              <a:tailEnd/>
            </a:ln>
          </p:spPr>
          <p:txBody>
            <a:bodyPr>
              <a:spAutoFit/>
            </a:bodyPr>
            <a:lstStyle/>
            <a:p>
              <a:r>
                <a:rPr lang="it-IT">
                  <a:solidFill>
                    <a:srgbClr val="1F497D"/>
                  </a:solidFill>
                  <a:latin typeface="+mn-lt"/>
                </a:rPr>
                <a:t>Sentinel-1B</a:t>
              </a:r>
            </a:p>
          </p:txBody>
        </p:sp>
      </p:grpSp>
      <p:sp>
        <p:nvSpPr>
          <p:cNvPr id="3" name="CasellaDiTesto 2"/>
          <p:cNvSpPr txBox="1">
            <a:spLocks noChangeArrowheads="1"/>
          </p:cNvSpPr>
          <p:nvPr/>
        </p:nvSpPr>
        <p:spPr bwMode="auto">
          <a:xfrm>
            <a:off x="2513013" y="5033963"/>
            <a:ext cx="4130675" cy="1220787"/>
          </a:xfrm>
          <a:prstGeom prst="rect">
            <a:avLst/>
          </a:prstGeom>
          <a:noFill/>
          <a:ln w="9525">
            <a:noFill/>
            <a:miter lim="800000"/>
            <a:headEnd/>
            <a:tailEnd/>
          </a:ln>
        </p:spPr>
        <p:txBody>
          <a:bodyPr>
            <a:spAutoFit/>
          </a:bodyPr>
          <a:lstStyle/>
          <a:p>
            <a:pPr algn="just">
              <a:buFont typeface="Arial" charset="0"/>
              <a:buChar char="•"/>
            </a:pPr>
            <a:r>
              <a:rPr lang="en-GB" sz="2000" dirty="0">
                <a:solidFill>
                  <a:srgbClr val="1F497D"/>
                </a:solidFill>
                <a:latin typeface="Calibri" pitchFamily="34" charset="0"/>
              </a:rPr>
              <a:t> </a:t>
            </a:r>
            <a:r>
              <a:rPr lang="en-GB" dirty="0">
                <a:solidFill>
                  <a:srgbClr val="1F497D"/>
                </a:solidFill>
                <a:latin typeface="Tahoma" pitchFamily="34" charset="0"/>
              </a:rPr>
              <a:t>Sensor spatial resolution: </a:t>
            </a:r>
            <a:r>
              <a:rPr lang="en-GB" b="1" dirty="0" smtClean="0">
                <a:solidFill>
                  <a:srgbClr val="1F497D"/>
                </a:solidFill>
                <a:latin typeface="Tahoma" pitchFamily="34" charset="0"/>
              </a:rPr>
              <a:t>15 </a:t>
            </a:r>
            <a:r>
              <a:rPr lang="en-GB" b="1" dirty="0">
                <a:solidFill>
                  <a:srgbClr val="1F497D"/>
                </a:solidFill>
                <a:latin typeface="Tahoma" pitchFamily="34" charset="0"/>
              </a:rPr>
              <a:t>x 4 m</a:t>
            </a:r>
          </a:p>
          <a:p>
            <a:pPr algn="just">
              <a:buFont typeface="Arial" charset="0"/>
              <a:buChar char="•"/>
            </a:pPr>
            <a:r>
              <a:rPr lang="en-GB" dirty="0">
                <a:solidFill>
                  <a:srgbClr val="1F497D"/>
                </a:solidFill>
                <a:latin typeface="Tahoma" pitchFamily="34" charset="0"/>
              </a:rPr>
              <a:t> Spatial coverage: </a:t>
            </a:r>
            <a:r>
              <a:rPr lang="en-GB" dirty="0">
                <a:solidFill>
                  <a:srgbClr val="1F497D"/>
                </a:solidFill>
                <a:latin typeface="Tahoma" pitchFamily="34" charset="0"/>
                <a:sym typeface="Symbol" pitchFamily="18" charset="2"/>
              </a:rPr>
              <a:t></a:t>
            </a:r>
            <a:r>
              <a:rPr lang="en-GB" dirty="0">
                <a:solidFill>
                  <a:srgbClr val="1F497D"/>
                </a:solidFill>
                <a:latin typeface="Tahoma" pitchFamily="34" charset="0"/>
              </a:rPr>
              <a:t> </a:t>
            </a:r>
            <a:r>
              <a:rPr lang="en-GB" b="1" dirty="0">
                <a:solidFill>
                  <a:srgbClr val="1F497D"/>
                </a:solidFill>
                <a:latin typeface="Tahoma" pitchFamily="34" charset="0"/>
              </a:rPr>
              <a:t>250 x 250 km</a:t>
            </a:r>
          </a:p>
          <a:p>
            <a:pPr algn="just">
              <a:buFont typeface="Arial" charset="0"/>
              <a:buChar char="•"/>
            </a:pPr>
            <a:r>
              <a:rPr lang="en-GB" b="1" dirty="0">
                <a:solidFill>
                  <a:srgbClr val="1F497D"/>
                </a:solidFill>
                <a:latin typeface="Tahoma" pitchFamily="34" charset="0"/>
              </a:rPr>
              <a:t> C-band</a:t>
            </a:r>
          </a:p>
          <a:p>
            <a:pPr algn="just">
              <a:buFont typeface="Arial" charset="0"/>
              <a:buChar char="•"/>
            </a:pPr>
            <a:r>
              <a:rPr lang="en-GB" b="1" dirty="0">
                <a:solidFill>
                  <a:srgbClr val="1F497D"/>
                </a:solidFill>
                <a:latin typeface="Tahoma" pitchFamily="34" charset="0"/>
              </a:rPr>
              <a:t> Global coverage</a:t>
            </a:r>
          </a:p>
        </p:txBody>
      </p:sp>
      <p:grpSp>
        <p:nvGrpSpPr>
          <p:cNvPr id="11" name="Group 22"/>
          <p:cNvGrpSpPr>
            <a:grpSpLocks/>
          </p:cNvGrpSpPr>
          <p:nvPr/>
        </p:nvGrpSpPr>
        <p:grpSpPr bwMode="auto">
          <a:xfrm>
            <a:off x="7195816" y="1984375"/>
            <a:ext cx="1628296" cy="1706563"/>
            <a:chOff x="4617" y="1250"/>
            <a:chExt cx="868" cy="1075"/>
          </a:xfrm>
        </p:grpSpPr>
        <p:grpSp>
          <p:nvGrpSpPr>
            <p:cNvPr id="203786" name="Group 23"/>
            <p:cNvGrpSpPr>
              <a:grpSpLocks/>
            </p:cNvGrpSpPr>
            <p:nvPr/>
          </p:nvGrpSpPr>
          <p:grpSpPr bwMode="auto">
            <a:xfrm>
              <a:off x="4778" y="1474"/>
              <a:ext cx="707" cy="851"/>
              <a:chOff x="194" y="1746"/>
              <a:chExt cx="707" cy="851"/>
            </a:xfrm>
          </p:grpSpPr>
          <p:cxnSp>
            <p:nvCxnSpPr>
              <p:cNvPr id="30" name="Connettore 2 29"/>
              <p:cNvCxnSpPr>
                <a:cxnSpLocks noChangeShapeType="1"/>
              </p:cNvCxnSpPr>
              <p:nvPr/>
            </p:nvCxnSpPr>
            <p:spPr bwMode="auto">
              <a:xfrm>
                <a:off x="550" y="2343"/>
                <a:ext cx="4" cy="254"/>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p:spPr>
          </p:cxnSp>
          <p:pic>
            <p:nvPicPr>
              <p:cNvPr id="203789" name="Picture 25" descr="Sentinel_1-IMG_5874-white"/>
              <p:cNvPicPr>
                <a:picLocks noChangeAspect="1" noChangeArrowheads="1"/>
              </p:cNvPicPr>
              <p:nvPr/>
            </p:nvPicPr>
            <p:blipFill>
              <a:blip r:embed="rId3"/>
              <a:srcRect t="8582" b="11568"/>
              <a:stretch>
                <a:fillRect/>
              </a:stretch>
            </p:blipFill>
            <p:spPr bwMode="auto">
              <a:xfrm>
                <a:off x="194" y="1746"/>
                <a:ext cx="707" cy="565"/>
              </a:xfrm>
              <a:prstGeom prst="rect">
                <a:avLst/>
              </a:prstGeom>
              <a:noFill/>
              <a:ln w="9525">
                <a:noFill/>
                <a:miter lim="800000"/>
                <a:headEnd/>
                <a:tailEnd/>
              </a:ln>
            </p:spPr>
          </p:pic>
        </p:grpSp>
        <p:sp>
          <p:nvSpPr>
            <p:cNvPr id="203787" name="CasellaDiTesto 16"/>
            <p:cNvSpPr txBox="1">
              <a:spLocks noChangeArrowheads="1"/>
            </p:cNvSpPr>
            <p:nvPr/>
          </p:nvSpPr>
          <p:spPr bwMode="auto">
            <a:xfrm>
              <a:off x="4617" y="1250"/>
              <a:ext cx="799" cy="233"/>
            </a:xfrm>
            <a:prstGeom prst="rect">
              <a:avLst/>
            </a:prstGeom>
            <a:noFill/>
            <a:ln w="9525">
              <a:noFill/>
              <a:miter lim="800000"/>
              <a:headEnd/>
              <a:tailEnd/>
            </a:ln>
          </p:spPr>
          <p:txBody>
            <a:bodyPr>
              <a:spAutoFit/>
            </a:bodyPr>
            <a:lstStyle/>
            <a:p>
              <a:r>
                <a:rPr lang="it-IT">
                  <a:solidFill>
                    <a:srgbClr val="1F497D"/>
                  </a:solidFill>
                  <a:latin typeface="+mn-lt"/>
                </a:rPr>
                <a:t>Sentinel-1A</a:t>
              </a:r>
            </a:p>
          </p:txBody>
        </p:sp>
      </p:grpSp>
      <p:sp>
        <p:nvSpPr>
          <p:cNvPr id="27" name="Titolo 1"/>
          <p:cNvSpPr txBox="1">
            <a:spLocks/>
          </p:cNvSpPr>
          <p:nvPr/>
        </p:nvSpPr>
        <p:spPr>
          <a:xfrm>
            <a:off x="0" y="0"/>
            <a:ext cx="9144000" cy="795338"/>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ＭＳ Ｐゴシック"/>
                <a:cs typeface="ＭＳ Ｐゴシック" charset="0"/>
              </a:defRPr>
            </a:lvl1pPr>
            <a:lvl2pPr algn="ctr" rtl="0" eaLnBrk="0" fontAlgn="base" hangingPunct="0">
              <a:spcBef>
                <a:spcPct val="0"/>
              </a:spcBef>
              <a:spcAft>
                <a:spcPct val="0"/>
              </a:spcAft>
              <a:defRPr sz="4400">
                <a:solidFill>
                  <a:schemeClr val="tx2"/>
                </a:solidFill>
                <a:latin typeface="Tahoma" charset="0"/>
                <a:ea typeface="ＭＳ Ｐゴシック"/>
                <a:cs typeface="ＭＳ Ｐゴシック" charset="0"/>
              </a:defRPr>
            </a:lvl2pPr>
            <a:lvl3pPr algn="ctr" rtl="0" eaLnBrk="0" fontAlgn="base" hangingPunct="0">
              <a:spcBef>
                <a:spcPct val="0"/>
              </a:spcBef>
              <a:spcAft>
                <a:spcPct val="0"/>
              </a:spcAft>
              <a:defRPr sz="4400">
                <a:solidFill>
                  <a:schemeClr val="tx2"/>
                </a:solidFill>
                <a:latin typeface="Tahoma" charset="0"/>
                <a:ea typeface="ＭＳ Ｐゴシック"/>
                <a:cs typeface="ＭＳ Ｐゴシック" charset="0"/>
              </a:defRPr>
            </a:lvl3pPr>
            <a:lvl4pPr algn="ctr" rtl="0" eaLnBrk="0" fontAlgn="base" hangingPunct="0">
              <a:spcBef>
                <a:spcPct val="0"/>
              </a:spcBef>
              <a:spcAft>
                <a:spcPct val="0"/>
              </a:spcAft>
              <a:defRPr sz="4400">
                <a:solidFill>
                  <a:schemeClr val="tx2"/>
                </a:solidFill>
                <a:latin typeface="Tahoma" charset="0"/>
                <a:ea typeface="ＭＳ Ｐゴシック"/>
                <a:cs typeface="ＭＳ Ｐゴシック" charset="0"/>
              </a:defRPr>
            </a:lvl4pPr>
            <a:lvl5pPr algn="ctr" rtl="0" eaLnBrk="0" fontAlgn="base" hangingPunct="0">
              <a:spcBef>
                <a:spcPct val="0"/>
              </a:spcBef>
              <a:spcAft>
                <a:spcPct val="0"/>
              </a:spcAft>
              <a:defRPr sz="4400">
                <a:solidFill>
                  <a:schemeClr val="tx2"/>
                </a:solidFill>
                <a:latin typeface="Tahoma" charset="0"/>
                <a:ea typeface="ＭＳ Ｐゴシック"/>
                <a:cs typeface="ＭＳ Ｐゴシック" charset="0"/>
              </a:defRPr>
            </a:lvl5pPr>
            <a:lvl6pPr marL="457200" algn="ctr" rtl="0" fontAlgn="base">
              <a:spcBef>
                <a:spcPct val="0"/>
              </a:spcBef>
              <a:spcAft>
                <a:spcPct val="0"/>
              </a:spcAft>
              <a:defRPr sz="4400">
                <a:solidFill>
                  <a:schemeClr val="tx2"/>
                </a:solidFill>
                <a:latin typeface="Tahoma" charset="0"/>
                <a:ea typeface="ＭＳ Ｐゴシック" charset="0"/>
              </a:defRPr>
            </a:lvl6pPr>
            <a:lvl7pPr marL="914400" algn="ctr" rtl="0" fontAlgn="base">
              <a:spcBef>
                <a:spcPct val="0"/>
              </a:spcBef>
              <a:spcAft>
                <a:spcPct val="0"/>
              </a:spcAft>
              <a:defRPr sz="4400">
                <a:solidFill>
                  <a:schemeClr val="tx2"/>
                </a:solidFill>
                <a:latin typeface="Tahoma" charset="0"/>
                <a:ea typeface="ＭＳ Ｐゴシック" charset="0"/>
              </a:defRPr>
            </a:lvl7pPr>
            <a:lvl8pPr marL="1371600" algn="ctr" rtl="0" fontAlgn="base">
              <a:spcBef>
                <a:spcPct val="0"/>
              </a:spcBef>
              <a:spcAft>
                <a:spcPct val="0"/>
              </a:spcAft>
              <a:defRPr sz="4400">
                <a:solidFill>
                  <a:schemeClr val="tx2"/>
                </a:solidFill>
                <a:latin typeface="Tahoma" charset="0"/>
                <a:ea typeface="ＭＳ Ｐゴシック" charset="0"/>
              </a:defRPr>
            </a:lvl8pPr>
            <a:lvl9pPr marL="1828800" algn="ctr" rtl="0" fontAlgn="base">
              <a:spcBef>
                <a:spcPct val="0"/>
              </a:spcBef>
              <a:spcAft>
                <a:spcPct val="0"/>
              </a:spcAft>
              <a:defRPr sz="4400">
                <a:solidFill>
                  <a:schemeClr val="tx2"/>
                </a:solidFill>
                <a:latin typeface="Tahoma" charset="0"/>
                <a:ea typeface="ＭＳ Ｐゴシック" charset="0"/>
              </a:defRPr>
            </a:lvl9pPr>
          </a:lstStyle>
          <a:p>
            <a:pPr eaLnBrk="1" hangingPunct="1">
              <a:defRPr/>
            </a:pPr>
            <a:r>
              <a:rPr lang="it-IT" altLang="it-IT" sz="2800" b="1" kern="1200" dirty="0" smtClean="0">
                <a:solidFill>
                  <a:srgbClr val="1F497D"/>
                </a:solidFill>
                <a:latin typeface="+mn-lt"/>
                <a:ea typeface="+mn-ea"/>
                <a:cs typeface="+mn-cs"/>
              </a:rPr>
              <a:t>Sentinel-1 </a:t>
            </a:r>
            <a:r>
              <a:rPr lang="it-IT" altLang="it-IT" sz="2800" b="1" kern="1200" dirty="0" err="1" smtClean="0">
                <a:solidFill>
                  <a:srgbClr val="1F497D"/>
                </a:solidFill>
                <a:latin typeface="+mn-lt"/>
                <a:ea typeface="+mn-ea"/>
                <a:cs typeface="+mn-cs"/>
              </a:rPr>
              <a:t>Constellation</a:t>
            </a:r>
            <a:endParaRPr lang="it-IT" altLang="it-IT" sz="2800" b="1" kern="1200" dirty="0">
              <a:solidFill>
                <a:srgbClr val="1F497D"/>
              </a:solidFill>
              <a:latin typeface="+mn-lt"/>
              <a:ea typeface="+mn-ea"/>
              <a:cs typeface="+mn-cs"/>
            </a:endParaRPr>
          </a:p>
        </p:txBody>
      </p:sp>
    </p:spTree>
    <p:extLst>
      <p:ext uri="{BB962C8B-B14F-4D97-AF65-F5344CB8AC3E}">
        <p14:creationId xmlns:p14="http://schemas.microsoft.com/office/powerpoint/2010/main" val="1814533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51" t="947" r="4841" b="10922"/>
          <a:stretch/>
        </p:blipFill>
        <p:spPr>
          <a:xfrm>
            <a:off x="107503" y="151766"/>
            <a:ext cx="8858655" cy="6013538"/>
          </a:xfrm>
          <a:prstGeom prst="rect">
            <a:avLst/>
          </a:prstGeom>
        </p:spPr>
      </p:pic>
    </p:spTree>
    <p:extLst>
      <p:ext uri="{BB962C8B-B14F-4D97-AF65-F5344CB8AC3E}">
        <p14:creationId xmlns:p14="http://schemas.microsoft.com/office/powerpoint/2010/main" val="3432537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A_IW_FRAM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544" y="0"/>
            <a:ext cx="6786456" cy="6858000"/>
          </a:xfrm>
          <a:prstGeom prst="rect">
            <a:avLst/>
          </a:prstGeom>
        </p:spPr>
      </p:pic>
      <p:sp>
        <p:nvSpPr>
          <p:cNvPr id="3" name="TextBox 2"/>
          <p:cNvSpPr txBox="1"/>
          <p:nvPr/>
        </p:nvSpPr>
        <p:spPr>
          <a:xfrm>
            <a:off x="73138" y="339119"/>
            <a:ext cx="2407442" cy="3139321"/>
          </a:xfrm>
          <a:prstGeom prst="rect">
            <a:avLst/>
          </a:prstGeom>
          <a:noFill/>
        </p:spPr>
        <p:txBody>
          <a:bodyPr wrap="none" rtlCol="0">
            <a:spAutoFit/>
          </a:bodyPr>
          <a:lstStyle/>
          <a:p>
            <a:r>
              <a:rPr lang="en-US" dirty="0" smtClean="0"/>
              <a:t>Coverage of the </a:t>
            </a:r>
          </a:p>
          <a:p>
            <a:r>
              <a:rPr lang="en-US" dirty="0" smtClean="0"/>
              <a:t>San Andreas Fault</a:t>
            </a:r>
          </a:p>
          <a:p>
            <a:r>
              <a:rPr lang="en-US" dirty="0" smtClean="0"/>
              <a:t>System from Sentinel-1</a:t>
            </a:r>
          </a:p>
          <a:p>
            <a:endParaRPr lang="en-US" dirty="0"/>
          </a:p>
          <a:p>
            <a:r>
              <a:rPr lang="en-US" dirty="0" smtClean="0"/>
              <a:t>Today </a:t>
            </a:r>
            <a:r>
              <a:rPr lang="en-US" dirty="0" smtClean="0"/>
              <a:t>each frame </a:t>
            </a:r>
          </a:p>
          <a:p>
            <a:r>
              <a:rPr lang="en-US" dirty="0" smtClean="0"/>
              <a:t>has 15 repeats on a </a:t>
            </a:r>
          </a:p>
          <a:p>
            <a:r>
              <a:rPr lang="en-US" dirty="0" smtClean="0"/>
              <a:t>24-day cadence.</a:t>
            </a:r>
          </a:p>
          <a:p>
            <a:endParaRPr lang="en-US" dirty="0"/>
          </a:p>
          <a:p>
            <a:r>
              <a:rPr lang="en-US" dirty="0" smtClean="0"/>
              <a:t>Each </a:t>
            </a:r>
            <a:r>
              <a:rPr lang="en-US" dirty="0" err="1" smtClean="0"/>
              <a:t>interferogram</a:t>
            </a:r>
            <a:r>
              <a:rPr lang="en-US" dirty="0" smtClean="0"/>
              <a:t> is </a:t>
            </a:r>
          </a:p>
          <a:p>
            <a:r>
              <a:rPr lang="en-US" dirty="0" smtClean="0"/>
              <a:t>250 km by 200 km.</a:t>
            </a:r>
          </a:p>
          <a:p>
            <a:endParaRPr lang="en-US" dirty="0"/>
          </a:p>
        </p:txBody>
      </p:sp>
    </p:spTree>
    <p:extLst>
      <p:ext uri="{BB962C8B-B14F-4D97-AF65-F5344CB8AC3E}">
        <p14:creationId xmlns:p14="http://schemas.microsoft.com/office/powerpoint/2010/main" val="8340442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OS2_WD1_FRAM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827" y="54206"/>
            <a:ext cx="6786456" cy="6858000"/>
          </a:xfrm>
          <a:prstGeom prst="rect">
            <a:avLst/>
          </a:prstGeom>
        </p:spPr>
      </p:pic>
      <p:sp>
        <p:nvSpPr>
          <p:cNvPr id="3" name="TextBox 2"/>
          <p:cNvSpPr txBox="1"/>
          <p:nvPr/>
        </p:nvSpPr>
        <p:spPr>
          <a:xfrm>
            <a:off x="73138" y="339119"/>
            <a:ext cx="2208157" cy="2954655"/>
          </a:xfrm>
          <a:prstGeom prst="rect">
            <a:avLst/>
          </a:prstGeom>
          <a:noFill/>
        </p:spPr>
        <p:txBody>
          <a:bodyPr wrap="none" rtlCol="0">
            <a:spAutoFit/>
          </a:bodyPr>
          <a:lstStyle/>
          <a:p>
            <a:r>
              <a:rPr lang="en-US" dirty="0" smtClean="0"/>
              <a:t>Coverage of the </a:t>
            </a:r>
          </a:p>
          <a:p>
            <a:r>
              <a:rPr lang="en-US" dirty="0" smtClean="0"/>
              <a:t>San Andreas Fault</a:t>
            </a:r>
          </a:p>
          <a:p>
            <a:r>
              <a:rPr lang="en-US" dirty="0" smtClean="0"/>
              <a:t>System from ALOS-2</a:t>
            </a:r>
          </a:p>
          <a:p>
            <a:endParaRPr lang="en-US" dirty="0"/>
          </a:p>
          <a:p>
            <a:r>
              <a:rPr lang="en-US" sz="1600" dirty="0" smtClean="0"/>
              <a:t>Today</a:t>
            </a:r>
            <a:r>
              <a:rPr lang="en-US" sz="1600" dirty="0" smtClean="0"/>
              <a:t> </a:t>
            </a:r>
            <a:r>
              <a:rPr lang="en-US" sz="1600" dirty="0" smtClean="0"/>
              <a:t>each frame </a:t>
            </a:r>
          </a:p>
          <a:p>
            <a:r>
              <a:rPr lang="en-US" sz="1600" dirty="0" smtClean="0"/>
              <a:t>has 9 repeats on a </a:t>
            </a:r>
          </a:p>
          <a:p>
            <a:r>
              <a:rPr lang="en-US" sz="1600" dirty="0" smtClean="0"/>
              <a:t>42-</a:t>
            </a:r>
            <a:r>
              <a:rPr lang="en-US" sz="1600" dirty="0" smtClean="0"/>
              <a:t>day cadence.</a:t>
            </a:r>
          </a:p>
          <a:p>
            <a:endParaRPr lang="en-US" sz="1600" dirty="0"/>
          </a:p>
          <a:p>
            <a:r>
              <a:rPr lang="en-US" sz="1600" dirty="0" smtClean="0"/>
              <a:t>Each ALOS-2 </a:t>
            </a:r>
            <a:r>
              <a:rPr lang="en-US" sz="1600" dirty="0" err="1" smtClean="0"/>
              <a:t>interogram</a:t>
            </a:r>
            <a:endParaRPr lang="en-US" sz="1600" dirty="0" smtClean="0"/>
          </a:p>
          <a:p>
            <a:r>
              <a:rPr lang="en-US" sz="1600" dirty="0" smtClean="0"/>
              <a:t>is 350 km by 350 km</a:t>
            </a:r>
          </a:p>
          <a:p>
            <a:endParaRPr lang="en-US" dirty="0"/>
          </a:p>
        </p:txBody>
      </p:sp>
    </p:spTree>
    <p:extLst>
      <p:ext uri="{BB962C8B-B14F-4D97-AF65-F5344CB8AC3E}">
        <p14:creationId xmlns:p14="http://schemas.microsoft.com/office/powerpoint/2010/main" val="5767478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291493" y="4010924"/>
            <a:ext cx="8619687" cy="1815882"/>
          </a:xfrm>
        </p:spPr>
        <p:txBody>
          <a:bodyPr wrap="square">
            <a:spAutoFit/>
          </a:bodyPr>
          <a:lstStyle/>
          <a:p>
            <a:pPr marL="342900" lvl="1" indent="-342900">
              <a:buFont typeface="Arial"/>
              <a:buChar char="•"/>
            </a:pPr>
            <a:r>
              <a:rPr lang="en-US" sz="2000" dirty="0" smtClean="0"/>
              <a:t>1989 horizontal velocity measurements from PBO, SCIGN, CMM4</a:t>
            </a:r>
          </a:p>
          <a:p>
            <a:pPr marL="342900" lvl="1" indent="-342900">
              <a:buFont typeface="Arial"/>
              <a:buChar char="•"/>
            </a:pPr>
            <a:r>
              <a:rPr lang="en-US" sz="2000" dirty="0" smtClean="0"/>
              <a:t>Combined for UCERF3 exercise [Herring, 2013]</a:t>
            </a:r>
          </a:p>
          <a:p>
            <a:pPr marL="342900" lvl="1" indent="-342900">
              <a:buFont typeface="Arial"/>
              <a:buChar char="•"/>
            </a:pPr>
            <a:r>
              <a:rPr lang="en-US" sz="2000" dirty="0" smtClean="0"/>
              <a:t>GPS velocity is initially in North America reference frame, then is rotated and translated [</a:t>
            </a:r>
            <a:r>
              <a:rPr lang="en-US" sz="2000" dirty="0" err="1" smtClean="0"/>
              <a:t>Wdowinski</a:t>
            </a:r>
            <a:r>
              <a:rPr lang="en-US" sz="2000" dirty="0" smtClean="0"/>
              <a:t> et al., 2007] to be used in the dislocation model</a:t>
            </a:r>
          </a:p>
          <a:p>
            <a:pPr marL="342900" lvl="1" indent="-342900">
              <a:buFont typeface="Arial"/>
              <a:buChar char="•"/>
            </a:pPr>
            <a:endParaRPr lang="en-US" sz="2000" dirty="0" smtClean="0"/>
          </a:p>
        </p:txBody>
      </p:sp>
      <p:pic>
        <p:nvPicPr>
          <p:cNvPr id="5" name="Picture 4" descr="gps_lett_2.eps"/>
          <p:cNvPicPr>
            <a:picLocks noChangeAspect="1"/>
          </p:cNvPicPr>
          <p:nvPr/>
        </p:nvPicPr>
        <p:blipFill>
          <a:blip r:embed="rId2"/>
          <a:stretch>
            <a:fillRect/>
          </a:stretch>
        </p:blipFill>
        <p:spPr>
          <a:xfrm>
            <a:off x="3000045" y="-1977369"/>
            <a:ext cx="3232809" cy="8686800"/>
          </a:xfrm>
          <a:prstGeom prst="rect">
            <a:avLst/>
          </a:prstGeom>
          <a:scene3d>
            <a:camera prst="orthographicFront">
              <a:rot lat="0" lon="0" rev="16200000"/>
            </a:camera>
            <a:lightRig rig="threePt" dir="t"/>
          </a:scene3d>
        </p:spPr>
      </p:pic>
      <p:sp>
        <p:nvSpPr>
          <p:cNvPr id="6" name="TextBox 5"/>
          <p:cNvSpPr txBox="1"/>
          <p:nvPr/>
        </p:nvSpPr>
        <p:spPr>
          <a:xfrm>
            <a:off x="2905888" y="78863"/>
            <a:ext cx="2773215" cy="523220"/>
          </a:xfrm>
          <a:prstGeom prst="rect">
            <a:avLst/>
          </a:prstGeom>
          <a:noFill/>
        </p:spPr>
        <p:txBody>
          <a:bodyPr wrap="none" rtlCol="0">
            <a:spAutoFit/>
          </a:bodyPr>
          <a:lstStyle/>
          <a:p>
            <a:r>
              <a:rPr lang="en-US" sz="2800" b="1" dirty="0" smtClean="0">
                <a:latin typeface="+mj-lt"/>
              </a:rPr>
              <a:t>GPS velocity data</a:t>
            </a:r>
            <a:endParaRPr lang="en-US" sz="2800" b="1" dirty="0">
              <a:latin typeface="+mj-lt"/>
            </a:endParaRPr>
          </a:p>
        </p:txBody>
      </p:sp>
      <p:sp>
        <p:nvSpPr>
          <p:cNvPr id="8" name="TextBox 7"/>
          <p:cNvSpPr txBox="1">
            <a:spLocks noChangeArrowheads="1"/>
          </p:cNvSpPr>
          <p:nvPr/>
        </p:nvSpPr>
        <p:spPr bwMode="auto">
          <a:xfrm>
            <a:off x="7117840" y="3090282"/>
            <a:ext cx="723275" cy="338554"/>
          </a:xfrm>
          <a:prstGeom prst="rect">
            <a:avLst/>
          </a:prstGeom>
          <a:solidFill>
            <a:schemeClr val="bg1"/>
          </a:solidFill>
          <a:ln w="9525">
            <a:noFill/>
            <a:miter lim="800000"/>
            <a:headEnd/>
            <a:tailEnd/>
          </a:ln>
        </p:spPr>
        <p:txBody>
          <a:bodyPr wrap="none">
            <a:prstTxWarp prst="textNoShape">
              <a:avLst/>
            </a:prstTxWarp>
            <a:spAutoFit/>
          </a:bodyPr>
          <a:lstStyle/>
          <a:p>
            <a:r>
              <a:rPr lang="en-US" sz="1600" dirty="0" smtClean="0"/>
              <a:t>Pacific</a:t>
            </a:r>
            <a:endParaRPr lang="en-US" sz="1600" dirty="0"/>
          </a:p>
        </p:txBody>
      </p:sp>
      <p:sp>
        <p:nvSpPr>
          <p:cNvPr id="10" name="Up Arrow 9"/>
          <p:cNvSpPr/>
          <p:nvPr/>
        </p:nvSpPr>
        <p:spPr>
          <a:xfrm>
            <a:off x="1516730" y="1293823"/>
            <a:ext cx="241495" cy="439447"/>
          </a:xfrm>
          <a:prstGeom prst="upArrow">
            <a:avLst/>
          </a:prstGeom>
          <a:solidFill>
            <a:schemeClr val="bg1"/>
          </a:solidFill>
          <a:ln>
            <a:solidFill>
              <a:schemeClr val="tx1"/>
            </a:solidFill>
          </a:ln>
          <a:effectLst>
            <a:outerShdw blurRad="40005" dist="22987" dir="5400000" algn="tl" rotWithShape="0">
              <a:srgbClr val="000000">
                <a:alpha val="35000"/>
              </a:srgbClr>
            </a:outerShdw>
          </a:effectLst>
          <a:scene3d>
            <a:camera prst="orthographicFront">
              <a:rot lat="0" lon="0" rev="3000000"/>
            </a:camera>
            <a:lightRig rig="threePt" dir="t"/>
          </a:scene3d>
        </p:spPr>
        <p:style>
          <a:lnRef idx="1">
            <a:schemeClr val="accent1"/>
          </a:lnRef>
          <a:fillRef idx="3">
            <a:schemeClr val="accent1"/>
          </a:fillRef>
          <a:effectRef idx="2">
            <a:schemeClr val="accent1"/>
          </a:effectRef>
          <a:fontRef idx="minor">
            <a:schemeClr val="lt1"/>
          </a:fontRef>
        </p:style>
        <p:txBody>
          <a:bodyPr lIns="91433" tIns="45717" rIns="91433" bIns="45717" anchor="ctr"/>
          <a:lstStyle/>
          <a:p>
            <a:pPr algn="ctr" defTabSz="457168" fontAlgn="auto">
              <a:spcBef>
                <a:spcPts val="0"/>
              </a:spcBef>
              <a:spcAft>
                <a:spcPts val="0"/>
              </a:spcAft>
              <a:defRPr/>
            </a:pPr>
            <a:endParaRPr lang="en-US" dirty="0"/>
          </a:p>
        </p:txBody>
      </p:sp>
      <p:sp>
        <p:nvSpPr>
          <p:cNvPr id="11" name="TextBox 6"/>
          <p:cNvSpPr txBox="1">
            <a:spLocks noChangeArrowheads="1"/>
          </p:cNvSpPr>
          <p:nvPr/>
        </p:nvSpPr>
        <p:spPr bwMode="auto">
          <a:xfrm>
            <a:off x="1355740" y="1019591"/>
            <a:ext cx="648133" cy="307770"/>
          </a:xfrm>
          <a:prstGeom prst="rect">
            <a:avLst/>
          </a:prstGeom>
          <a:solidFill>
            <a:schemeClr val="bg1"/>
          </a:solidFill>
          <a:ln w="9525">
            <a:noFill/>
            <a:miter lim="800000"/>
            <a:headEnd/>
            <a:tailEnd/>
          </a:ln>
        </p:spPr>
        <p:txBody>
          <a:bodyPr wrap="none" lIns="91433" tIns="45717" rIns="91433" bIns="45717">
            <a:prstTxWarp prst="textNoShape">
              <a:avLst/>
            </a:prstTxWarp>
            <a:spAutoFit/>
          </a:bodyPr>
          <a:lstStyle/>
          <a:p>
            <a:r>
              <a:rPr lang="en-US" sz="1400" dirty="0">
                <a:latin typeface="Gill Sans" charset="0"/>
                <a:ea typeface="Gill Sans" charset="0"/>
                <a:cs typeface="Gill Sans" charset="0"/>
              </a:rPr>
              <a:t>North</a:t>
            </a:r>
          </a:p>
        </p:txBody>
      </p:sp>
      <p:sp>
        <p:nvSpPr>
          <p:cNvPr id="12" name="TextBox 11"/>
          <p:cNvSpPr txBox="1">
            <a:spLocks noChangeArrowheads="1"/>
          </p:cNvSpPr>
          <p:nvPr/>
        </p:nvSpPr>
        <p:spPr bwMode="auto">
          <a:xfrm>
            <a:off x="1025525" y="3259559"/>
            <a:ext cx="1174765" cy="307777"/>
          </a:xfrm>
          <a:prstGeom prst="rect">
            <a:avLst/>
          </a:prstGeom>
          <a:solidFill>
            <a:schemeClr val="bg1"/>
          </a:solidFill>
          <a:ln w="9525">
            <a:noFill/>
            <a:miter lim="800000"/>
            <a:headEnd/>
            <a:tailEnd/>
          </a:ln>
        </p:spPr>
        <p:txBody>
          <a:bodyPr wrap="square">
            <a:prstTxWarp prst="textNoShape">
              <a:avLst/>
            </a:prstTxWarp>
            <a:spAutoFit/>
          </a:bodyPr>
          <a:lstStyle/>
          <a:p>
            <a:r>
              <a:rPr lang="en-US" sz="1400" dirty="0"/>
              <a:t>San Francisco</a:t>
            </a:r>
          </a:p>
        </p:txBody>
      </p:sp>
      <p:sp>
        <p:nvSpPr>
          <p:cNvPr id="13" name="TextBox 12"/>
          <p:cNvSpPr txBox="1">
            <a:spLocks noChangeArrowheads="1"/>
          </p:cNvSpPr>
          <p:nvPr/>
        </p:nvSpPr>
        <p:spPr bwMode="auto">
          <a:xfrm>
            <a:off x="2905888" y="1586776"/>
            <a:ext cx="1187450" cy="338138"/>
          </a:xfrm>
          <a:prstGeom prst="rect">
            <a:avLst/>
          </a:prstGeom>
          <a:solidFill>
            <a:schemeClr val="bg1"/>
          </a:solidFill>
          <a:ln w="9525">
            <a:noFill/>
            <a:miter lim="800000"/>
            <a:headEnd/>
            <a:tailEnd/>
          </a:ln>
        </p:spPr>
        <p:txBody>
          <a:bodyPr wrap="none">
            <a:prstTxWarp prst="textNoShape">
              <a:avLst/>
            </a:prstTxWarp>
            <a:spAutoFit/>
          </a:bodyPr>
          <a:lstStyle/>
          <a:p>
            <a:r>
              <a:rPr lang="en-US" sz="1600" dirty="0"/>
              <a:t>N. America</a:t>
            </a:r>
          </a:p>
        </p:txBody>
      </p:sp>
      <p:sp>
        <p:nvSpPr>
          <p:cNvPr id="14" name="TextBox 13"/>
          <p:cNvSpPr txBox="1"/>
          <p:nvPr/>
        </p:nvSpPr>
        <p:spPr>
          <a:xfrm>
            <a:off x="321719" y="5858982"/>
            <a:ext cx="8589461" cy="830997"/>
          </a:xfrm>
          <a:prstGeom prst="rect">
            <a:avLst/>
          </a:prstGeom>
          <a:noFill/>
          <a:ln w="38100" cmpd="sng">
            <a:solidFill>
              <a:srgbClr val="FF0000"/>
            </a:solidFill>
          </a:ln>
        </p:spPr>
        <p:txBody>
          <a:bodyPr wrap="square" rtlCol="0">
            <a:spAutoFit/>
          </a:bodyPr>
          <a:lstStyle/>
          <a:p>
            <a:r>
              <a:rPr lang="en-US" sz="2400" b="1" dirty="0" smtClean="0"/>
              <a:t>GPS provides high accuracy vector measurements but does not resolve the small-scale (&lt; 20 km).</a:t>
            </a:r>
            <a:endParaRPr lang="en-US" sz="2400" b="1" dirty="0"/>
          </a:p>
        </p:txBody>
      </p:sp>
    </p:spTree>
    <p:extLst>
      <p:ext uri="{BB962C8B-B14F-4D97-AF65-F5344CB8AC3E}">
        <p14:creationId xmlns:p14="http://schemas.microsoft.com/office/powerpoint/2010/main" val="26679889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OS2_S1A_INS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895" y="0"/>
            <a:ext cx="6136105" cy="6858000"/>
          </a:xfrm>
          <a:prstGeom prst="rect">
            <a:avLst/>
          </a:prstGeom>
        </p:spPr>
      </p:pic>
      <p:sp>
        <p:nvSpPr>
          <p:cNvPr id="3" name="TextBox 2"/>
          <p:cNvSpPr txBox="1"/>
          <p:nvPr/>
        </p:nvSpPr>
        <p:spPr>
          <a:xfrm>
            <a:off x="252661" y="512002"/>
            <a:ext cx="2548444" cy="3416320"/>
          </a:xfrm>
          <a:prstGeom prst="rect">
            <a:avLst/>
          </a:prstGeom>
          <a:noFill/>
        </p:spPr>
        <p:txBody>
          <a:bodyPr wrap="none" rtlCol="0">
            <a:spAutoFit/>
          </a:bodyPr>
          <a:lstStyle/>
          <a:p>
            <a:r>
              <a:rPr lang="en-US" dirty="0" smtClean="0"/>
              <a:t>Example </a:t>
            </a:r>
            <a:r>
              <a:rPr lang="en-US" dirty="0" err="1" smtClean="0"/>
              <a:t>interferograms</a:t>
            </a:r>
            <a:endParaRPr lang="en-US" dirty="0" smtClean="0"/>
          </a:p>
          <a:p>
            <a:r>
              <a:rPr lang="en-US" dirty="0" smtClean="0"/>
              <a:t>from ALOS-2 and</a:t>
            </a:r>
          </a:p>
          <a:p>
            <a:r>
              <a:rPr lang="en-US" dirty="0" smtClean="0"/>
              <a:t>Sentinel-1A.</a:t>
            </a:r>
          </a:p>
          <a:p>
            <a:endParaRPr lang="en-US" dirty="0"/>
          </a:p>
          <a:p>
            <a:r>
              <a:rPr lang="en-US" dirty="0" smtClean="0"/>
              <a:t>New processing methods </a:t>
            </a:r>
          </a:p>
          <a:p>
            <a:r>
              <a:rPr lang="en-US" dirty="0" smtClean="0"/>
              <a:t>are needed to achieve</a:t>
            </a:r>
          </a:p>
          <a:p>
            <a:r>
              <a:rPr lang="en-US" dirty="0" smtClean="0"/>
              <a:t>seamless coverage.</a:t>
            </a:r>
          </a:p>
          <a:p>
            <a:endParaRPr lang="en-US" dirty="0"/>
          </a:p>
          <a:p>
            <a:r>
              <a:rPr lang="en-US" dirty="0" smtClean="0"/>
              <a:t>Large trends in ALOS-2</a:t>
            </a:r>
          </a:p>
          <a:p>
            <a:r>
              <a:rPr lang="en-US" dirty="0" err="1" smtClean="0"/>
              <a:t>InSAR</a:t>
            </a:r>
            <a:r>
              <a:rPr lang="en-US" dirty="0" smtClean="0"/>
              <a:t> may reflect spatial</a:t>
            </a:r>
          </a:p>
          <a:p>
            <a:r>
              <a:rPr lang="en-US" dirty="0" smtClean="0"/>
              <a:t>variations in ionosphere</a:t>
            </a:r>
          </a:p>
          <a:p>
            <a:r>
              <a:rPr lang="en-US" dirty="0" smtClean="0"/>
              <a:t>TEC.</a:t>
            </a:r>
            <a:endParaRPr lang="en-US" dirty="0"/>
          </a:p>
        </p:txBody>
      </p:sp>
    </p:spTree>
    <p:extLst>
      <p:ext uri="{BB962C8B-B14F-4D97-AF65-F5344CB8AC3E}">
        <p14:creationId xmlns:p14="http://schemas.microsoft.com/office/powerpoint/2010/main" val="8340442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curacy_tim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861" y="518083"/>
            <a:ext cx="6158076" cy="5592694"/>
          </a:xfrm>
          <a:prstGeom prst="rect">
            <a:avLst/>
          </a:prstGeom>
        </p:spPr>
      </p:pic>
      <p:sp>
        <p:nvSpPr>
          <p:cNvPr id="2" name="TextBox 1"/>
          <p:cNvSpPr txBox="1"/>
          <p:nvPr/>
        </p:nvSpPr>
        <p:spPr>
          <a:xfrm>
            <a:off x="232413" y="713813"/>
            <a:ext cx="2854568" cy="4524316"/>
          </a:xfrm>
          <a:prstGeom prst="rect">
            <a:avLst/>
          </a:prstGeom>
          <a:noFill/>
        </p:spPr>
        <p:txBody>
          <a:bodyPr wrap="none" rtlCol="0">
            <a:spAutoFit/>
          </a:bodyPr>
          <a:lstStyle/>
          <a:p>
            <a:r>
              <a:rPr lang="en-US" dirty="0" smtClean="0"/>
              <a:t>Expected velocity error</a:t>
            </a:r>
          </a:p>
          <a:p>
            <a:r>
              <a:rPr lang="en-US" dirty="0" smtClean="0"/>
              <a:t>from Sentinel-1a </a:t>
            </a:r>
          </a:p>
          <a:p>
            <a:r>
              <a:rPr lang="en-US" dirty="0" smtClean="0"/>
              <a:t>observations  at 12-day </a:t>
            </a:r>
          </a:p>
          <a:p>
            <a:r>
              <a:rPr lang="en-US" dirty="0" smtClean="0"/>
              <a:t>intervals.  Assumes </a:t>
            </a:r>
          </a:p>
          <a:p>
            <a:r>
              <a:rPr lang="en-US" dirty="0" smtClean="0"/>
              <a:t>atmospheric error model</a:t>
            </a:r>
          </a:p>
          <a:p>
            <a:r>
              <a:rPr lang="en-US" dirty="0" smtClean="0"/>
              <a:t>of </a:t>
            </a:r>
            <a:r>
              <a:rPr lang="en-US" i="1" dirty="0" err="1" smtClean="0"/>
              <a:t>Emardson</a:t>
            </a:r>
            <a:r>
              <a:rPr lang="en-US" i="1" dirty="0" smtClean="0"/>
              <a:t> et al.,</a:t>
            </a:r>
            <a:r>
              <a:rPr lang="en-US" dirty="0" smtClean="0"/>
              <a:t> [2003].</a:t>
            </a:r>
          </a:p>
          <a:p>
            <a:endParaRPr lang="en-US" dirty="0" smtClean="0"/>
          </a:p>
          <a:p>
            <a:endParaRPr lang="en-US" dirty="0"/>
          </a:p>
          <a:p>
            <a:r>
              <a:rPr lang="en-US" dirty="0" smtClean="0"/>
              <a:t>1 mm/</a:t>
            </a:r>
            <a:r>
              <a:rPr lang="en-US" dirty="0" err="1" smtClean="0"/>
              <a:t>yr</a:t>
            </a:r>
            <a:r>
              <a:rPr lang="en-US" dirty="0" smtClean="0"/>
              <a:t> accuracy can be </a:t>
            </a:r>
          </a:p>
          <a:p>
            <a:r>
              <a:rPr lang="en-US" dirty="0" smtClean="0"/>
              <a:t>achieved in 3 years for areas</a:t>
            </a:r>
          </a:p>
          <a:p>
            <a:r>
              <a:rPr lang="en-US" dirty="0" smtClean="0"/>
              <a:t>with ~20 km GPS spacing</a:t>
            </a:r>
          </a:p>
          <a:p>
            <a:r>
              <a:rPr lang="en-US" dirty="0" smtClean="0"/>
              <a:t>and in 5 years with ~100 km</a:t>
            </a:r>
          </a:p>
          <a:p>
            <a:r>
              <a:rPr lang="en-US" dirty="0" smtClean="0"/>
              <a:t>GPS spacing.</a:t>
            </a:r>
          </a:p>
          <a:p>
            <a:endParaRPr lang="en-US" dirty="0"/>
          </a:p>
          <a:p>
            <a:r>
              <a:rPr lang="en-US" dirty="0" smtClean="0"/>
              <a:t>(Tim Wright, personal </a:t>
            </a:r>
          </a:p>
          <a:p>
            <a:r>
              <a:rPr lang="en-US" dirty="0" smtClean="0"/>
              <a:t>communication, 2015)</a:t>
            </a:r>
            <a:endParaRPr lang="en-US" dirty="0"/>
          </a:p>
        </p:txBody>
      </p:sp>
      <p:sp>
        <p:nvSpPr>
          <p:cNvPr id="4" name="Oval 3"/>
          <p:cNvSpPr/>
          <p:nvPr/>
        </p:nvSpPr>
        <p:spPr>
          <a:xfrm>
            <a:off x="6698475" y="2083338"/>
            <a:ext cx="365221" cy="348606"/>
          </a:xfrm>
          <a:prstGeom prst="ellipse">
            <a:avLst/>
          </a:prstGeom>
          <a:solidFill>
            <a:srgbClr val="008000">
              <a:alpha val="44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8411363" y="1281220"/>
            <a:ext cx="365221" cy="348606"/>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43650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219" y="520219"/>
            <a:ext cx="8263888" cy="830997"/>
          </a:xfrm>
          <a:prstGeom prst="rect">
            <a:avLst/>
          </a:prstGeom>
        </p:spPr>
        <p:txBody>
          <a:bodyPr wrap="square">
            <a:spAutoFit/>
          </a:bodyPr>
          <a:lstStyle/>
          <a:p>
            <a:pPr algn="ctr"/>
            <a:r>
              <a:rPr lang="en-US" sz="2400" dirty="0" smtClean="0"/>
              <a:t>Recovering low-amplitude deformation signals with InSAR time series</a:t>
            </a:r>
            <a:endParaRPr lang="en-US" sz="2400" dirty="0"/>
          </a:p>
        </p:txBody>
      </p:sp>
      <p:pic>
        <p:nvPicPr>
          <p:cNvPr id="5" name="Picture 4"/>
          <p:cNvPicPr>
            <a:picLocks noChangeAspect="1"/>
          </p:cNvPicPr>
          <p:nvPr/>
        </p:nvPicPr>
        <p:blipFill>
          <a:blip r:embed="rId3"/>
          <a:stretch>
            <a:fillRect/>
          </a:stretch>
        </p:blipFill>
        <p:spPr>
          <a:xfrm>
            <a:off x="754626" y="4477955"/>
            <a:ext cx="7603671" cy="2198268"/>
          </a:xfrm>
          <a:prstGeom prst="rect">
            <a:avLst/>
          </a:prstGeom>
        </p:spPr>
      </p:pic>
      <p:sp>
        <p:nvSpPr>
          <p:cNvPr id="7" name="TextBox 6"/>
          <p:cNvSpPr txBox="1"/>
          <p:nvPr/>
        </p:nvSpPr>
        <p:spPr>
          <a:xfrm>
            <a:off x="628316" y="1351216"/>
            <a:ext cx="8061158" cy="2585323"/>
          </a:xfrm>
          <a:prstGeom prst="rect">
            <a:avLst/>
          </a:prstGeom>
          <a:noFill/>
        </p:spPr>
        <p:txBody>
          <a:bodyPr wrap="square" rtlCol="0">
            <a:spAutoFit/>
          </a:bodyPr>
          <a:lstStyle/>
          <a:p>
            <a:pPr marL="285750" indent="-285750">
              <a:buFont typeface="Arial"/>
              <a:buChar char="•"/>
            </a:pPr>
            <a:r>
              <a:rPr lang="en-US" dirty="0" smtClean="0"/>
              <a:t>InSAR estimation of low-amplitude deformation signals is significantly limited by the phase perturbations due to the troposphere and ionosphere.</a:t>
            </a:r>
          </a:p>
          <a:p>
            <a:pPr marL="285750" indent="-285750">
              <a:buFont typeface="Arial"/>
              <a:buChar char="•"/>
            </a:pPr>
            <a:r>
              <a:rPr lang="en-US" dirty="0" smtClean="0"/>
              <a:t>With dense data catalogs and regular repeat times, it is possible to estimate propagation delays due to the atmosphere with an iterative common point stacking method, taking advantage of the fact that all interferograms that share a common date must share the same atmospheric contribution.</a:t>
            </a:r>
          </a:p>
          <a:p>
            <a:pPr marL="285750" indent="-285750">
              <a:buFont typeface="Arial"/>
              <a:buChar char="•"/>
            </a:pPr>
            <a:r>
              <a:rPr lang="en-US" dirty="0" smtClean="0"/>
              <a:t>Propagation delays can be calculated for each scene, and subtracted from corresponding interferograms prior to forming time series to improve estimates of deformation.</a:t>
            </a:r>
            <a:endParaRPr lang="en-US" dirty="0"/>
          </a:p>
        </p:txBody>
      </p:sp>
      <p:sp>
        <p:nvSpPr>
          <p:cNvPr id="8" name="Rectangle 7"/>
          <p:cNvSpPr/>
          <p:nvPr/>
        </p:nvSpPr>
        <p:spPr>
          <a:xfrm>
            <a:off x="5740119" y="6532963"/>
            <a:ext cx="2127950" cy="261610"/>
          </a:xfrm>
          <a:prstGeom prst="rect">
            <a:avLst/>
          </a:prstGeom>
        </p:spPr>
        <p:txBody>
          <a:bodyPr wrap="none">
            <a:spAutoFit/>
          </a:bodyPr>
          <a:lstStyle/>
          <a:p>
            <a:r>
              <a:rPr lang="en-US" sz="1100" i="1" dirty="0" smtClean="0">
                <a:latin typeface="Helvetica"/>
                <a:cs typeface="Helvetica"/>
              </a:rPr>
              <a:t>Tymofyeyeva and Fialko, 2015</a:t>
            </a:r>
            <a:endParaRPr lang="en-US" sz="1100" i="1" dirty="0">
              <a:latin typeface="Helvetica"/>
              <a:cs typeface="Helvetica"/>
            </a:endParaRPr>
          </a:p>
        </p:txBody>
      </p:sp>
      <p:pic>
        <p:nvPicPr>
          <p:cNvPr id="9" name="Picture 8"/>
          <p:cNvPicPr>
            <a:picLocks noChangeAspect="1"/>
          </p:cNvPicPr>
          <p:nvPr/>
        </p:nvPicPr>
        <p:blipFill>
          <a:blip r:embed="rId4"/>
          <a:stretch>
            <a:fillRect/>
          </a:stretch>
        </p:blipFill>
        <p:spPr>
          <a:xfrm>
            <a:off x="2530332" y="3831981"/>
            <a:ext cx="4247456" cy="894201"/>
          </a:xfrm>
          <a:prstGeom prst="rect">
            <a:avLst/>
          </a:prstGeom>
        </p:spPr>
      </p:pic>
    </p:spTree>
    <p:extLst>
      <p:ext uri="{BB962C8B-B14F-4D97-AF65-F5344CB8AC3E}">
        <p14:creationId xmlns:p14="http://schemas.microsoft.com/office/powerpoint/2010/main" val="16269083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0219" y="520219"/>
            <a:ext cx="8263888" cy="830997"/>
          </a:xfrm>
          <a:prstGeom prst="rect">
            <a:avLst/>
          </a:prstGeom>
        </p:spPr>
        <p:txBody>
          <a:bodyPr wrap="square">
            <a:spAutoFit/>
          </a:bodyPr>
          <a:lstStyle/>
          <a:p>
            <a:pPr algn="ctr"/>
            <a:r>
              <a:rPr lang="en-US" sz="2400" dirty="0" smtClean="0"/>
              <a:t>Recovering low-amplitude deformation signals with InSAR time series</a:t>
            </a:r>
            <a:endParaRPr lang="en-US" sz="2400" dirty="0"/>
          </a:p>
        </p:txBody>
      </p:sp>
      <p:sp>
        <p:nvSpPr>
          <p:cNvPr id="5" name="Rectangle 4"/>
          <p:cNvSpPr/>
          <p:nvPr/>
        </p:nvSpPr>
        <p:spPr>
          <a:xfrm>
            <a:off x="3080302" y="1561389"/>
            <a:ext cx="2983396" cy="369332"/>
          </a:xfrm>
          <a:prstGeom prst="rect">
            <a:avLst/>
          </a:prstGeom>
        </p:spPr>
        <p:txBody>
          <a:bodyPr wrap="none">
            <a:spAutoFit/>
          </a:bodyPr>
          <a:lstStyle/>
          <a:p>
            <a:r>
              <a:rPr lang="en-US" dirty="0" smtClean="0">
                <a:solidFill>
                  <a:srgbClr val="FF0000"/>
                </a:solidFill>
              </a:rPr>
              <a:t>Results of synthetic data tests</a:t>
            </a:r>
            <a:endParaRPr lang="en-US" dirty="0">
              <a:solidFill>
                <a:srgbClr val="FF0000"/>
              </a:solidFill>
            </a:endParaRPr>
          </a:p>
        </p:txBody>
      </p:sp>
      <p:pic>
        <p:nvPicPr>
          <p:cNvPr id="7" name="Picture 6"/>
          <p:cNvPicPr>
            <a:picLocks noChangeAspect="1"/>
          </p:cNvPicPr>
          <p:nvPr/>
        </p:nvPicPr>
        <p:blipFill>
          <a:blip r:embed="rId3"/>
          <a:stretch>
            <a:fillRect/>
          </a:stretch>
        </p:blipFill>
        <p:spPr>
          <a:xfrm>
            <a:off x="976590" y="3388534"/>
            <a:ext cx="7209212" cy="3280433"/>
          </a:xfrm>
          <a:prstGeom prst="rect">
            <a:avLst/>
          </a:prstGeom>
        </p:spPr>
      </p:pic>
      <p:sp>
        <p:nvSpPr>
          <p:cNvPr id="8" name="Rectangle 7"/>
          <p:cNvSpPr/>
          <p:nvPr/>
        </p:nvSpPr>
        <p:spPr>
          <a:xfrm>
            <a:off x="1114601" y="2231108"/>
            <a:ext cx="3715726" cy="1077218"/>
          </a:xfrm>
          <a:prstGeom prst="rect">
            <a:avLst/>
          </a:prstGeom>
        </p:spPr>
        <p:txBody>
          <a:bodyPr wrap="square">
            <a:spAutoFit/>
          </a:bodyPr>
          <a:lstStyle/>
          <a:p>
            <a:r>
              <a:rPr lang="en-US" sz="1600" dirty="0" smtClean="0"/>
              <a:t>(a) Data that assume regular acquisition intervals and small baselines characteristic of current and future InSAR missions (Sentinel-1, ALOS-2, NISAR).</a:t>
            </a:r>
            <a:endParaRPr lang="en-US" sz="1600" dirty="0"/>
          </a:p>
        </p:txBody>
      </p:sp>
      <p:sp>
        <p:nvSpPr>
          <p:cNvPr id="9" name="Rectangle 8"/>
          <p:cNvSpPr/>
          <p:nvPr/>
        </p:nvSpPr>
        <p:spPr>
          <a:xfrm>
            <a:off x="4830327" y="2224092"/>
            <a:ext cx="3832409" cy="830997"/>
          </a:xfrm>
          <a:prstGeom prst="rect">
            <a:avLst/>
          </a:prstGeom>
        </p:spPr>
        <p:txBody>
          <a:bodyPr wrap="square">
            <a:spAutoFit/>
          </a:bodyPr>
          <a:lstStyle/>
          <a:p>
            <a:r>
              <a:rPr lang="en-US" sz="1600" dirty="0" smtClean="0"/>
              <a:t>(b) Data that mimic the distribution of baselines and acquisition intervals of ERS1/2 and ENVISAT missions.</a:t>
            </a:r>
            <a:endParaRPr lang="en-US" sz="1600" dirty="0"/>
          </a:p>
        </p:txBody>
      </p:sp>
    </p:spTree>
    <p:extLst>
      <p:ext uri="{BB962C8B-B14F-4D97-AF65-F5344CB8AC3E}">
        <p14:creationId xmlns:p14="http://schemas.microsoft.com/office/powerpoint/2010/main" val="22158200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3"/>
          <p:cNvSpPr txBox="1">
            <a:spLocks noChangeArrowheads="1"/>
          </p:cNvSpPr>
          <p:nvPr/>
        </p:nvSpPr>
        <p:spPr bwMode="auto">
          <a:xfrm>
            <a:off x="6554788" y="6430963"/>
            <a:ext cx="2341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Arial" charset="0"/>
              </a:rPr>
              <a:t>http://topex.ucsd.edu/nepal</a:t>
            </a:r>
          </a:p>
        </p:txBody>
      </p:sp>
      <p:pic>
        <p:nvPicPr>
          <p:cNvPr id="51202" name="Picture 1" descr="figur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0"/>
            <a:ext cx="770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46038" y="466725"/>
            <a:ext cx="1814512"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Single 350km </a:t>
            </a:r>
          </a:p>
          <a:p>
            <a:pPr eaLnBrk="1" hangingPunct="1"/>
            <a:r>
              <a:rPr lang="en-US" sz="1800"/>
              <a:t>by 350 km </a:t>
            </a:r>
          </a:p>
          <a:p>
            <a:pPr eaLnBrk="1" hangingPunct="1"/>
            <a:r>
              <a:rPr lang="en-US" sz="1800"/>
              <a:t>interferogram.</a:t>
            </a:r>
          </a:p>
          <a:p>
            <a:pPr eaLnBrk="1" hangingPunct="1"/>
            <a:endParaRPr lang="en-US" sz="1800"/>
          </a:p>
          <a:p>
            <a:pPr eaLnBrk="1" hangingPunct="1"/>
            <a:r>
              <a:rPr lang="en-US" sz="1800"/>
              <a:t>Note phase is</a:t>
            </a:r>
          </a:p>
          <a:p>
            <a:pPr eaLnBrk="1" hangingPunct="1"/>
            <a:r>
              <a:rPr lang="en-US" sz="1800"/>
              <a:t>continuous </a:t>
            </a:r>
          </a:p>
          <a:p>
            <a:pPr eaLnBrk="1" hangingPunct="1"/>
            <a:r>
              <a:rPr lang="en-US" sz="1800"/>
              <a:t>across the </a:t>
            </a:r>
          </a:p>
          <a:p>
            <a:pPr eaLnBrk="1" hangingPunct="1"/>
            <a:r>
              <a:rPr lang="en-US" sz="1800"/>
              <a:t>subswath </a:t>
            </a:r>
          </a:p>
          <a:p>
            <a:pPr eaLnBrk="1" hangingPunct="1"/>
            <a:r>
              <a:rPr lang="en-US" sz="1800"/>
              <a:t>boundaries </a:t>
            </a:r>
          </a:p>
          <a:p>
            <a:pPr eaLnBrk="1" hangingPunct="1"/>
            <a:r>
              <a:rPr lang="en-US" sz="1800"/>
              <a:t>with </a:t>
            </a:r>
            <a:r>
              <a:rPr lang="en-US" sz="1800" b="1"/>
              <a:t>NO</a:t>
            </a:r>
          </a:p>
          <a:p>
            <a:pPr eaLnBrk="1" hangingPunct="1"/>
            <a:r>
              <a:rPr lang="en-US" sz="1800" b="1"/>
              <a:t>adjustments!</a:t>
            </a:r>
          </a:p>
          <a:p>
            <a:pPr eaLnBrk="1" hangingPunct="1"/>
            <a:endParaRPr lang="en-US" sz="1800" b="1"/>
          </a:p>
          <a:p>
            <a:pPr eaLnBrk="1" hangingPunct="1"/>
            <a:r>
              <a:rPr lang="en-US" sz="1800"/>
              <a:t>Note adequate </a:t>
            </a:r>
          </a:p>
          <a:p>
            <a:pPr eaLnBrk="1" hangingPunct="1"/>
            <a:r>
              <a:rPr lang="en-US" sz="1800"/>
              <a:t>phase coherence </a:t>
            </a:r>
          </a:p>
          <a:p>
            <a:pPr eaLnBrk="1" hangingPunct="1"/>
            <a:r>
              <a:rPr lang="en-US" sz="1800"/>
              <a:t>even in snow-</a:t>
            </a:r>
          </a:p>
          <a:p>
            <a:pPr eaLnBrk="1" hangingPunct="1"/>
            <a:r>
              <a:rPr lang="en-US" sz="1800"/>
              <a:t>capped </a:t>
            </a:r>
          </a:p>
          <a:p>
            <a:pPr eaLnBrk="1" hangingPunct="1"/>
            <a:r>
              <a:rPr lang="en-US" sz="1800"/>
              <a:t>mountains.</a:t>
            </a:r>
          </a:p>
          <a:p>
            <a:pPr eaLnBrk="1" hangingPunct="1"/>
            <a:endParaRPr lang="en-US" sz="1800"/>
          </a:p>
          <a:p>
            <a:pPr eaLnBrk="1" hangingPunct="1"/>
            <a:endParaRPr lang="en-US" sz="1800"/>
          </a:p>
        </p:txBody>
      </p:sp>
    </p:spTree>
    <p:extLst>
      <p:ext uri="{BB962C8B-B14F-4D97-AF65-F5344CB8AC3E}">
        <p14:creationId xmlns:p14="http://schemas.microsoft.com/office/powerpoint/2010/main" val="9156884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3"/>
          <p:cNvSpPr txBox="1">
            <a:spLocks noChangeArrowheads="1"/>
          </p:cNvSpPr>
          <p:nvPr/>
        </p:nvSpPr>
        <p:spPr bwMode="auto">
          <a:xfrm>
            <a:off x="6554788" y="6430963"/>
            <a:ext cx="2341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Arial" charset="0"/>
              </a:rPr>
              <a:t>http://topex.ucsd.edu/nepal</a:t>
            </a:r>
          </a:p>
        </p:txBody>
      </p:sp>
      <p:pic>
        <p:nvPicPr>
          <p:cNvPr id="54274" name="Picture 1" descr="fig2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893763"/>
            <a:ext cx="9347201"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87350" y="1109663"/>
            <a:ext cx="8048625" cy="5021262"/>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4276" name="TextBox 4"/>
          <p:cNvSpPr txBox="1">
            <a:spLocks noChangeArrowheads="1"/>
          </p:cNvSpPr>
          <p:nvPr/>
        </p:nvSpPr>
        <p:spPr bwMode="auto">
          <a:xfrm>
            <a:off x="2374900" y="266700"/>
            <a:ext cx="5851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LOS displacement for M7.8 + M7.3 - Descending - detrended</a:t>
            </a:r>
          </a:p>
          <a:p>
            <a:pPr eaLnBrk="1" hangingPunct="1"/>
            <a:endParaRPr lang="en-US" sz="1800"/>
          </a:p>
        </p:txBody>
      </p:sp>
    </p:spTree>
    <p:extLst>
      <p:ext uri="{BB962C8B-B14F-4D97-AF65-F5344CB8AC3E}">
        <p14:creationId xmlns:p14="http://schemas.microsoft.com/office/powerpoint/2010/main" val="35261140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1"/>
          <p:cNvGraphicFramePr>
            <a:graphicFrameLocks noChangeAspect="1"/>
          </p:cNvGraphicFramePr>
          <p:nvPr/>
        </p:nvGraphicFramePr>
        <p:xfrm>
          <a:off x="369888" y="1296988"/>
          <a:ext cx="8469312" cy="5245100"/>
        </p:xfrm>
        <a:graphic>
          <a:graphicData uri="http://schemas.openxmlformats.org/presentationml/2006/ole">
            <mc:AlternateContent xmlns:mc="http://schemas.openxmlformats.org/markup-compatibility/2006">
              <mc:Choice xmlns:v="urn:schemas-microsoft-com:vml" Requires="v">
                <p:oleObj spid="_x0000_s5126" name="Document" r:id="rId4" imgW="5638592" imgH="3492371" progId="Word.Document.12">
                  <p:embed/>
                </p:oleObj>
              </mc:Choice>
              <mc:Fallback>
                <p:oleObj name="Document" r:id="rId4" imgW="5638592" imgH="3492371"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888" y="1296988"/>
                        <a:ext cx="8469312"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2" name="TextBox 2"/>
          <p:cNvSpPr txBox="1">
            <a:spLocks noChangeArrowheads="1"/>
          </p:cNvSpPr>
          <p:nvPr/>
        </p:nvSpPr>
        <p:spPr bwMode="auto">
          <a:xfrm>
            <a:off x="965200" y="450850"/>
            <a:ext cx="6826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Co-seismic interferograms used in this study.  Note small baselines and </a:t>
            </a:r>
          </a:p>
          <a:p>
            <a:pPr eaLnBrk="1" hangingPunct="1"/>
            <a:r>
              <a:rPr lang="en-US" sz="1800"/>
              <a:t>large burst overlap.</a:t>
            </a:r>
          </a:p>
        </p:txBody>
      </p:sp>
      <p:sp>
        <p:nvSpPr>
          <p:cNvPr id="4" name="Rectangle 3"/>
          <p:cNvSpPr/>
          <p:nvPr/>
        </p:nvSpPr>
        <p:spPr>
          <a:xfrm>
            <a:off x="5221288" y="1296988"/>
            <a:ext cx="903287" cy="50339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6991350" y="1306513"/>
            <a:ext cx="800100" cy="380206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Tree>
    <p:extLst>
      <p:ext uri="{BB962C8B-B14F-4D97-AF65-F5344CB8AC3E}">
        <p14:creationId xmlns:p14="http://schemas.microsoft.com/office/powerpoint/2010/main" val="310641838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5885" y="167750"/>
            <a:ext cx="4876280" cy="523220"/>
          </a:xfrm>
        </p:spPr>
        <p:txBody>
          <a:bodyPr wrap="none">
            <a:spAutoFit/>
          </a:bodyPr>
          <a:lstStyle/>
          <a:p>
            <a:r>
              <a:rPr lang="en-US" sz="2800" b="1" dirty="0" err="1" smtClean="0"/>
              <a:t>InSAR</a:t>
            </a:r>
            <a:r>
              <a:rPr lang="en-US" sz="2800" b="1" dirty="0" smtClean="0"/>
              <a:t> data from L-band ALOS-1</a:t>
            </a:r>
            <a:endParaRPr lang="en-US" sz="2800" b="1" dirty="0"/>
          </a:p>
        </p:txBody>
      </p:sp>
      <p:sp>
        <p:nvSpPr>
          <p:cNvPr id="3" name="Content Placeholder 2"/>
          <p:cNvSpPr>
            <a:spLocks noGrp="1"/>
          </p:cNvSpPr>
          <p:nvPr>
            <p:ph idx="1"/>
          </p:nvPr>
        </p:nvSpPr>
        <p:spPr>
          <a:xfrm>
            <a:off x="468055" y="3886020"/>
            <a:ext cx="8229600" cy="1877437"/>
          </a:xfrm>
        </p:spPr>
        <p:txBody>
          <a:bodyPr>
            <a:spAutoFit/>
          </a:bodyPr>
          <a:lstStyle/>
          <a:p>
            <a:r>
              <a:rPr lang="en-US" sz="2000" dirty="0" smtClean="0"/>
              <a:t>Time span: middle 2006 to the beginning of 2011</a:t>
            </a:r>
          </a:p>
          <a:p>
            <a:r>
              <a:rPr lang="en-US" sz="2000" dirty="0" smtClean="0"/>
              <a:t>14 tracks, 50 frames, 1100 </a:t>
            </a:r>
            <a:r>
              <a:rPr lang="en-US" sz="2000" dirty="0" err="1"/>
              <a:t>i</a:t>
            </a:r>
            <a:r>
              <a:rPr lang="en-US" sz="2000" dirty="0" err="1" smtClean="0"/>
              <a:t>nterferograms</a:t>
            </a:r>
            <a:r>
              <a:rPr lang="en-US" sz="2000" dirty="0" smtClean="0"/>
              <a:t> (~2 TB)</a:t>
            </a:r>
          </a:p>
          <a:p>
            <a:r>
              <a:rPr lang="en-US" sz="2000" dirty="0" smtClean="0"/>
              <a:t>Data from Alaska Satellite Facility (ASF) and NASA</a:t>
            </a:r>
          </a:p>
          <a:p>
            <a:r>
              <a:rPr lang="en-US" sz="2000" dirty="0" smtClean="0"/>
              <a:t>Covering the San Andreas Fault system</a:t>
            </a:r>
          </a:p>
          <a:p>
            <a:r>
              <a:rPr lang="en-US" sz="2000" dirty="0" smtClean="0"/>
              <a:t>Provide Line-of-sight velocity: 35% of plate-boundary deformation</a:t>
            </a:r>
          </a:p>
        </p:txBody>
      </p:sp>
      <p:pic>
        <p:nvPicPr>
          <p:cNvPr id="8" name="Picture 7" descr="figure1new.pdf"/>
          <p:cNvPicPr>
            <a:picLocks noChangeAspect="1"/>
          </p:cNvPicPr>
          <p:nvPr/>
        </p:nvPicPr>
        <p:blipFill>
          <a:blip r:embed="rId2"/>
          <a:stretch>
            <a:fillRect/>
          </a:stretch>
        </p:blipFill>
        <p:spPr>
          <a:xfrm>
            <a:off x="92545" y="799400"/>
            <a:ext cx="8699500" cy="3162300"/>
          </a:xfrm>
          <a:prstGeom prst="rect">
            <a:avLst/>
          </a:prstGeom>
        </p:spPr>
      </p:pic>
      <p:sp>
        <p:nvSpPr>
          <p:cNvPr id="4" name="TextBox 3"/>
          <p:cNvSpPr txBox="1"/>
          <p:nvPr/>
        </p:nvSpPr>
        <p:spPr>
          <a:xfrm>
            <a:off x="394721" y="5883585"/>
            <a:ext cx="8397324" cy="830997"/>
          </a:xfrm>
          <a:prstGeom prst="rect">
            <a:avLst/>
          </a:prstGeom>
          <a:noFill/>
          <a:ln w="38100" cmpd="sng">
            <a:solidFill>
              <a:srgbClr val="FF0000"/>
            </a:solidFill>
          </a:ln>
        </p:spPr>
        <p:txBody>
          <a:bodyPr wrap="square" rtlCol="0">
            <a:spAutoFit/>
          </a:bodyPr>
          <a:lstStyle/>
          <a:p>
            <a:r>
              <a:rPr lang="en-US" sz="2400" b="1" dirty="0" smtClean="0"/>
              <a:t>InSAR</a:t>
            </a:r>
            <a:r>
              <a:rPr lang="en-US" sz="2400" b="1" dirty="0"/>
              <a:t> </a:t>
            </a:r>
            <a:r>
              <a:rPr lang="en-US" sz="2400" b="1" dirty="0" smtClean="0"/>
              <a:t>provides high spatial resolution scalar measurements but has large scale errors. </a:t>
            </a:r>
          </a:p>
        </p:txBody>
      </p:sp>
    </p:spTree>
    <p:extLst>
      <p:ext uri="{BB962C8B-B14F-4D97-AF65-F5344CB8AC3E}">
        <p14:creationId xmlns:p14="http://schemas.microsoft.com/office/powerpoint/2010/main" val="10207461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coherencepectrum.pdf"/>
          <p:cNvPicPr>
            <a:picLocks noChangeAspect="1"/>
          </p:cNvPicPr>
          <p:nvPr/>
        </p:nvPicPr>
        <p:blipFill>
          <a:blip r:embed="rId3"/>
          <a:srcRect/>
          <a:stretch>
            <a:fillRect/>
          </a:stretch>
        </p:blipFill>
        <p:spPr bwMode="auto">
          <a:xfrm>
            <a:off x="0" y="1096963"/>
            <a:ext cx="5880114" cy="4806451"/>
          </a:xfrm>
          <a:prstGeom prst="rect">
            <a:avLst/>
          </a:prstGeom>
          <a:noFill/>
          <a:ln w="9525">
            <a:noFill/>
            <a:miter lim="800000"/>
            <a:headEnd/>
            <a:tailEnd/>
          </a:ln>
        </p:spPr>
      </p:pic>
      <p:sp>
        <p:nvSpPr>
          <p:cNvPr id="60419" name="TextBox 4"/>
          <p:cNvSpPr txBox="1">
            <a:spLocks noChangeArrowheads="1"/>
          </p:cNvSpPr>
          <p:nvPr/>
        </p:nvSpPr>
        <p:spPr bwMode="auto">
          <a:xfrm>
            <a:off x="950913" y="2211388"/>
            <a:ext cx="798512" cy="523875"/>
          </a:xfrm>
          <a:prstGeom prst="rect">
            <a:avLst/>
          </a:prstGeom>
          <a:noFill/>
          <a:ln w="9525">
            <a:noFill/>
            <a:miter lim="800000"/>
            <a:headEnd/>
            <a:tailEnd/>
          </a:ln>
        </p:spPr>
        <p:txBody>
          <a:bodyPr wrap="none" lIns="91433" tIns="45717" rIns="91433" bIns="45717">
            <a:prstTxWarp prst="textNoShape">
              <a:avLst/>
            </a:prstTxWarp>
            <a:spAutoFit/>
          </a:bodyPr>
          <a:lstStyle/>
          <a:p>
            <a:r>
              <a:rPr lang="en-US" sz="2800">
                <a:solidFill>
                  <a:srgbClr val="0000FF"/>
                </a:solidFill>
                <a:latin typeface="Gill Sans" charset="0"/>
              </a:rPr>
              <a:t>GPS</a:t>
            </a:r>
          </a:p>
        </p:txBody>
      </p:sp>
      <p:sp>
        <p:nvSpPr>
          <p:cNvPr id="60420" name="TextBox 5"/>
          <p:cNvSpPr txBox="1">
            <a:spLocks noChangeArrowheads="1"/>
          </p:cNvSpPr>
          <p:nvPr/>
        </p:nvSpPr>
        <p:spPr bwMode="auto">
          <a:xfrm>
            <a:off x="3759200" y="1943100"/>
            <a:ext cx="1082675" cy="523875"/>
          </a:xfrm>
          <a:prstGeom prst="rect">
            <a:avLst/>
          </a:prstGeom>
          <a:noFill/>
          <a:ln w="9525">
            <a:noFill/>
            <a:miter lim="800000"/>
            <a:headEnd/>
            <a:tailEnd/>
          </a:ln>
        </p:spPr>
        <p:txBody>
          <a:bodyPr wrap="none" lIns="91433" tIns="45717" rIns="91433" bIns="45717">
            <a:prstTxWarp prst="textNoShape">
              <a:avLst/>
            </a:prstTxWarp>
            <a:spAutoFit/>
          </a:bodyPr>
          <a:lstStyle/>
          <a:p>
            <a:r>
              <a:rPr lang="en-US" sz="2800">
                <a:solidFill>
                  <a:srgbClr val="FF0000"/>
                </a:solidFill>
                <a:latin typeface="Gill Sans" charset="0"/>
              </a:rPr>
              <a:t>InSAR</a:t>
            </a:r>
          </a:p>
        </p:txBody>
      </p:sp>
      <p:sp>
        <p:nvSpPr>
          <p:cNvPr id="9" name="Title 1"/>
          <p:cNvSpPr txBox="1">
            <a:spLocks/>
          </p:cNvSpPr>
          <p:nvPr/>
        </p:nvSpPr>
        <p:spPr>
          <a:xfrm>
            <a:off x="457200" y="274638"/>
            <a:ext cx="8229600" cy="381000"/>
          </a:xfrm>
          <a:prstGeom prst="rect">
            <a:avLst/>
          </a:prstGeom>
        </p:spPr>
        <p:txBody>
          <a:bodyPr lIns="91433" tIns="45717" rIns="91433" bIns="45717" anchor="ctr"/>
          <a:lstStyle/>
          <a:p>
            <a:pPr algn="ctr" defTabSz="457168" fontAlgn="auto">
              <a:spcAft>
                <a:spcPts val="0"/>
              </a:spcAft>
              <a:defRPr/>
            </a:pPr>
            <a:r>
              <a:rPr lang="en-US" sz="2800" b="1" dirty="0">
                <a:latin typeface="+mj-lt"/>
                <a:ea typeface="+mj-ea"/>
                <a:cs typeface="+mj-cs"/>
              </a:rPr>
              <a:t>InSAR/GPS Integration Approach</a:t>
            </a:r>
          </a:p>
        </p:txBody>
      </p:sp>
      <p:sp>
        <p:nvSpPr>
          <p:cNvPr id="10" name="Rectangle 9"/>
          <p:cNvSpPr/>
          <p:nvPr/>
        </p:nvSpPr>
        <p:spPr bwMode="auto">
          <a:xfrm>
            <a:off x="2084397" y="1458692"/>
            <a:ext cx="523875" cy="3818343"/>
          </a:xfrm>
          <a:prstGeom prst="rect">
            <a:avLst/>
          </a:prstGeom>
          <a:solidFill>
            <a:schemeClr val="tx1">
              <a:lumMod val="95000"/>
              <a:lumOff val="5000"/>
              <a:alpha val="20000"/>
            </a:schemeClr>
          </a:solidFill>
          <a:ln w="9525" cap="flat" cmpd="sng" algn="ctr">
            <a:noFill/>
            <a:prstDash val="solid"/>
            <a:round/>
            <a:headEnd type="none" w="med" len="med"/>
            <a:tailEnd type="none" w="med" len="med"/>
          </a:ln>
          <a:effectLst/>
        </p:spPr>
        <p:txBody>
          <a:bodyPr lIns="91433" tIns="45717" rIns="91433" bIns="45717"/>
          <a:lstStyle/>
          <a:p>
            <a:pPr defTabSz="457168" fontAlgn="auto">
              <a:spcBef>
                <a:spcPts val="0"/>
              </a:spcBef>
              <a:spcAft>
                <a:spcPts val="0"/>
              </a:spcAft>
              <a:defRPr/>
            </a:pPr>
            <a:endParaRPr lang="en-US" dirty="0">
              <a:latin typeface="Times" charset="0"/>
              <a:ea typeface="+mn-ea"/>
              <a:cs typeface="+mn-cs"/>
            </a:endParaRPr>
          </a:p>
        </p:txBody>
      </p:sp>
      <p:sp>
        <p:nvSpPr>
          <p:cNvPr id="2" name="TextBox 1"/>
          <p:cNvSpPr txBox="1"/>
          <p:nvPr/>
        </p:nvSpPr>
        <p:spPr>
          <a:xfrm>
            <a:off x="5880114" y="818767"/>
            <a:ext cx="3071840" cy="5632312"/>
          </a:xfrm>
          <a:prstGeom prst="rect">
            <a:avLst/>
          </a:prstGeom>
          <a:noFill/>
        </p:spPr>
        <p:txBody>
          <a:bodyPr wrap="square" rtlCol="0">
            <a:spAutoFit/>
          </a:bodyPr>
          <a:lstStyle/>
          <a:p>
            <a:r>
              <a:rPr lang="en-US" i="1" dirty="0" smtClean="0">
                <a:latin typeface="Calibri" charset="0"/>
              </a:rPr>
              <a:t> </a:t>
            </a:r>
          </a:p>
          <a:p>
            <a:pPr marL="342900" indent="-342900">
              <a:buFont typeface="+mj-lt"/>
              <a:buAutoNum type="arabicPeriod"/>
            </a:pPr>
            <a:r>
              <a:rPr lang="en-US" dirty="0" smtClean="0">
                <a:latin typeface="Calibri" charset="0"/>
              </a:rPr>
              <a:t>Develop a complete  surface velocity field based on a kinematic model constrained by GPS secular velocity data.</a:t>
            </a:r>
          </a:p>
          <a:p>
            <a:pPr marL="342900" indent="-342900">
              <a:buFont typeface="+mj-lt"/>
              <a:buAutoNum type="arabicPeriod"/>
            </a:pPr>
            <a:r>
              <a:rPr lang="en-US" dirty="0" smtClean="0">
                <a:latin typeface="Calibri" charset="0"/>
              </a:rPr>
              <a:t>Refine the kinematic model using </a:t>
            </a:r>
            <a:r>
              <a:rPr lang="en-US" dirty="0" err="1" smtClean="0">
                <a:latin typeface="Calibri" charset="0"/>
              </a:rPr>
              <a:t>biharmonic</a:t>
            </a:r>
            <a:r>
              <a:rPr lang="en-US" dirty="0" smtClean="0">
                <a:latin typeface="Calibri" charset="0"/>
              </a:rPr>
              <a:t> spline correction from GPS misfits.</a:t>
            </a:r>
          </a:p>
          <a:p>
            <a:pPr marL="342900" indent="-342900">
              <a:buFont typeface="+mj-lt"/>
              <a:buAutoNum type="arabicPeriod"/>
            </a:pPr>
            <a:r>
              <a:rPr lang="en-US" dirty="0" smtClean="0">
                <a:latin typeface="Calibri" charset="0"/>
              </a:rPr>
              <a:t>Stack </a:t>
            </a:r>
            <a:r>
              <a:rPr lang="en-US" dirty="0" err="1" smtClean="0">
                <a:latin typeface="Calibri" charset="0"/>
              </a:rPr>
              <a:t>InSAR</a:t>
            </a:r>
            <a:r>
              <a:rPr lang="en-US" dirty="0" smtClean="0">
                <a:latin typeface="Calibri" charset="0"/>
              </a:rPr>
              <a:t> </a:t>
            </a:r>
            <a:r>
              <a:rPr lang="en-US" dirty="0" err="1" smtClean="0">
                <a:latin typeface="Calibri" charset="0"/>
              </a:rPr>
              <a:t>interferograms</a:t>
            </a:r>
            <a:r>
              <a:rPr lang="en-US" dirty="0" smtClean="0">
                <a:latin typeface="Calibri" charset="0"/>
              </a:rPr>
              <a:t> to derive an </a:t>
            </a:r>
            <a:r>
              <a:rPr lang="en-US" dirty="0" err="1" smtClean="0">
                <a:latin typeface="Calibri" charset="0"/>
              </a:rPr>
              <a:t>InSAR</a:t>
            </a:r>
            <a:r>
              <a:rPr lang="en-US" dirty="0" smtClean="0">
                <a:latin typeface="Calibri" charset="0"/>
              </a:rPr>
              <a:t> secular velocity.</a:t>
            </a:r>
          </a:p>
          <a:p>
            <a:pPr marL="342900" indent="-342900">
              <a:buFont typeface="+mj-lt"/>
              <a:buAutoNum type="arabicPeriod"/>
            </a:pPr>
            <a:r>
              <a:rPr lang="en-US" dirty="0" smtClean="0">
                <a:latin typeface="Calibri" charset="0"/>
              </a:rPr>
              <a:t>Remove the GPS model from the </a:t>
            </a:r>
            <a:r>
              <a:rPr lang="en-US" dirty="0" err="1" smtClean="0">
                <a:latin typeface="Calibri" charset="0"/>
              </a:rPr>
              <a:t>InSAR</a:t>
            </a:r>
            <a:r>
              <a:rPr lang="en-US" dirty="0" smtClean="0">
                <a:latin typeface="Calibri" charset="0"/>
              </a:rPr>
              <a:t> velocity</a:t>
            </a:r>
          </a:p>
          <a:p>
            <a:pPr marL="342900" indent="-342900">
              <a:buFont typeface="+mj-lt"/>
              <a:buAutoNum type="arabicPeriod"/>
            </a:pPr>
            <a:r>
              <a:rPr lang="en-US" dirty="0" smtClean="0">
                <a:latin typeface="Calibri" charset="0"/>
              </a:rPr>
              <a:t>High-pass filter the </a:t>
            </a:r>
            <a:r>
              <a:rPr lang="en-US" dirty="0" err="1" smtClean="0">
                <a:latin typeface="Calibri" charset="0"/>
              </a:rPr>
              <a:t>InSAR</a:t>
            </a:r>
            <a:r>
              <a:rPr lang="en-US" dirty="0" smtClean="0">
                <a:latin typeface="Calibri" charset="0"/>
              </a:rPr>
              <a:t> residual velocity.</a:t>
            </a:r>
          </a:p>
          <a:p>
            <a:pPr marL="342900" indent="-342900">
              <a:buFont typeface="+mj-lt"/>
              <a:buAutoNum type="arabicPeriod"/>
            </a:pPr>
            <a:r>
              <a:rPr lang="en-US" dirty="0" smtClean="0">
                <a:latin typeface="Calibri" charset="0"/>
              </a:rPr>
              <a:t>Restore the GPS model to the </a:t>
            </a:r>
            <a:r>
              <a:rPr lang="en-US" dirty="0" err="1" smtClean="0">
                <a:latin typeface="Calibri" charset="0"/>
              </a:rPr>
              <a:t>InSAR</a:t>
            </a:r>
            <a:r>
              <a:rPr lang="en-US" dirty="0" smtClean="0">
                <a:latin typeface="Calibri" charset="0"/>
              </a:rPr>
              <a:t> residual velocity.</a:t>
            </a:r>
          </a:p>
          <a:p>
            <a:pPr marL="285750" indent="-285750">
              <a:buFont typeface="Arial"/>
              <a:buChar char="•"/>
            </a:pPr>
            <a:endParaRPr lang="en-US" dirty="0" smtClean="0">
              <a:latin typeface="Calibri" charset="0"/>
            </a:endParaRPr>
          </a:p>
        </p:txBody>
      </p:sp>
    </p:spTree>
    <p:extLst>
      <p:ext uri="{BB962C8B-B14F-4D97-AF65-F5344CB8AC3E}">
        <p14:creationId xmlns:p14="http://schemas.microsoft.com/office/powerpoint/2010/main" val="30145438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std.jpg"/>
          <p:cNvPicPr>
            <a:picLocks noChangeAspect="1"/>
          </p:cNvPicPr>
          <p:nvPr/>
        </p:nvPicPr>
        <p:blipFill>
          <a:blip r:embed="rId3"/>
          <a:srcRect/>
          <a:stretch>
            <a:fillRect/>
          </a:stretch>
        </p:blipFill>
        <p:spPr bwMode="auto">
          <a:xfrm>
            <a:off x="0" y="3663279"/>
            <a:ext cx="9102206" cy="3064546"/>
          </a:xfrm>
          <a:prstGeom prst="rect">
            <a:avLst/>
          </a:prstGeom>
          <a:noFill/>
          <a:ln w="9525">
            <a:noFill/>
            <a:miter lim="800000"/>
            <a:headEnd/>
            <a:tailEnd/>
          </a:ln>
        </p:spPr>
      </p:pic>
      <p:pic>
        <p:nvPicPr>
          <p:cNvPr id="3" name="Picture 15" descr="maskmodel.jpg"/>
          <p:cNvPicPr>
            <a:picLocks noChangeAspect="1"/>
          </p:cNvPicPr>
          <p:nvPr/>
        </p:nvPicPr>
        <p:blipFill>
          <a:blip r:embed="rId4"/>
          <a:srcRect/>
          <a:stretch>
            <a:fillRect/>
          </a:stretch>
        </p:blipFill>
        <p:spPr bwMode="auto">
          <a:xfrm>
            <a:off x="0" y="0"/>
            <a:ext cx="9102206" cy="3060197"/>
          </a:xfrm>
          <a:prstGeom prst="rect">
            <a:avLst/>
          </a:prstGeom>
          <a:noFill/>
          <a:ln w="9525">
            <a:noFill/>
            <a:miter lim="800000"/>
            <a:headEnd/>
            <a:tailEnd/>
          </a:ln>
        </p:spPr>
      </p:pic>
      <p:sp>
        <p:nvSpPr>
          <p:cNvPr id="5" name="TextBox 4"/>
          <p:cNvSpPr txBox="1"/>
          <p:nvPr/>
        </p:nvSpPr>
        <p:spPr>
          <a:xfrm>
            <a:off x="1649045" y="4321246"/>
            <a:ext cx="2960353" cy="430887"/>
          </a:xfrm>
          <a:prstGeom prst="rect">
            <a:avLst/>
          </a:prstGeom>
          <a:noFill/>
        </p:spPr>
        <p:txBody>
          <a:bodyPr wrap="none" rtlCol="0">
            <a:spAutoFit/>
          </a:bodyPr>
          <a:lstStyle/>
          <a:p>
            <a:r>
              <a:rPr lang="en-US" sz="2200" b="1" dirty="0" smtClean="0">
                <a:latin typeface="Gill Sans"/>
              </a:rPr>
              <a:t>Standard Deviation</a:t>
            </a:r>
            <a:endParaRPr lang="en-US" sz="2200" b="1" dirty="0">
              <a:latin typeface="Gill Sans"/>
            </a:endParaRPr>
          </a:p>
        </p:txBody>
      </p:sp>
      <p:sp>
        <p:nvSpPr>
          <p:cNvPr id="9" name="TextBox 8"/>
          <p:cNvSpPr txBox="1"/>
          <p:nvPr/>
        </p:nvSpPr>
        <p:spPr>
          <a:xfrm>
            <a:off x="1649045" y="364789"/>
            <a:ext cx="3853852" cy="769441"/>
          </a:xfrm>
          <a:prstGeom prst="rect">
            <a:avLst/>
          </a:prstGeom>
          <a:noFill/>
        </p:spPr>
        <p:txBody>
          <a:bodyPr wrap="none" rtlCol="0">
            <a:spAutoFit/>
          </a:bodyPr>
          <a:lstStyle/>
          <a:p>
            <a:r>
              <a:rPr lang="en-US" sz="2200" b="1" dirty="0" err="1" smtClean="0">
                <a:latin typeface="Gill Sans"/>
              </a:rPr>
              <a:t>InSAR</a:t>
            </a:r>
            <a:r>
              <a:rPr lang="en-US" sz="2200" b="1" dirty="0" smtClean="0">
                <a:latin typeface="Gill Sans"/>
              </a:rPr>
              <a:t> Mean LOS Velocity</a:t>
            </a:r>
          </a:p>
          <a:p>
            <a:r>
              <a:rPr lang="en-US" sz="2200" b="1" dirty="0" smtClean="0">
                <a:latin typeface="Gill Sans"/>
              </a:rPr>
              <a:t>from ALOS-1 Ascending</a:t>
            </a:r>
            <a:endParaRPr lang="en-US" sz="2200" b="1" dirty="0">
              <a:latin typeface="Gill Sans"/>
            </a:endParaRPr>
          </a:p>
        </p:txBody>
      </p:sp>
      <p:sp>
        <p:nvSpPr>
          <p:cNvPr id="11" name="Right Arrow 10"/>
          <p:cNvSpPr/>
          <p:nvPr/>
        </p:nvSpPr>
        <p:spPr>
          <a:xfrm>
            <a:off x="4224338" y="1766888"/>
            <a:ext cx="644525" cy="182562"/>
          </a:xfrm>
          <a:prstGeom prst="rightArrow">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33" tIns="45717" rIns="91433" bIns="45717" anchor="ctr"/>
          <a:lstStyle/>
          <a:p>
            <a:pPr algn="ctr" defTabSz="457168" fontAlgn="auto">
              <a:spcBef>
                <a:spcPts val="0"/>
              </a:spcBef>
              <a:spcAft>
                <a:spcPts val="0"/>
              </a:spcAft>
              <a:defRPr/>
            </a:pPr>
            <a:endParaRPr lang="en-US" dirty="0"/>
          </a:p>
        </p:txBody>
      </p:sp>
      <p:sp>
        <p:nvSpPr>
          <p:cNvPr id="12" name="Left Arrow 11"/>
          <p:cNvSpPr/>
          <p:nvPr/>
        </p:nvSpPr>
        <p:spPr>
          <a:xfrm>
            <a:off x="4224338" y="2565400"/>
            <a:ext cx="644525" cy="185738"/>
          </a:xfrm>
          <a:prstGeom prst="leftArrow">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lIns="91433" tIns="45717" rIns="91433" bIns="45717" anchor="ctr"/>
          <a:lstStyle/>
          <a:p>
            <a:pPr algn="ctr" defTabSz="457168" fontAlgn="auto">
              <a:spcBef>
                <a:spcPts val="0"/>
              </a:spcBef>
              <a:spcAft>
                <a:spcPts val="0"/>
              </a:spcAft>
              <a:defRPr/>
            </a:pPr>
            <a:endParaRPr lang="en-US" dirty="0"/>
          </a:p>
        </p:txBody>
      </p:sp>
      <p:sp>
        <p:nvSpPr>
          <p:cNvPr id="13" name="Up Arrow 12"/>
          <p:cNvSpPr/>
          <p:nvPr/>
        </p:nvSpPr>
        <p:spPr>
          <a:xfrm>
            <a:off x="8077200" y="566316"/>
            <a:ext cx="207003" cy="376682"/>
          </a:xfrm>
          <a:prstGeom prst="upArrow">
            <a:avLst/>
          </a:prstGeom>
          <a:solidFill>
            <a:schemeClr val="bg1"/>
          </a:solidFill>
          <a:ln>
            <a:solidFill>
              <a:schemeClr val="tx1"/>
            </a:solidFill>
          </a:ln>
          <a:effectLst>
            <a:outerShdw blurRad="40005" dist="22987" dir="5400000" algn="tl" rotWithShape="0">
              <a:srgbClr val="000000">
                <a:alpha val="35000"/>
              </a:srgbClr>
            </a:outerShdw>
          </a:effectLst>
          <a:scene3d>
            <a:camera prst="orthographicFront">
              <a:rot lat="0" lon="0" rev="3000000"/>
            </a:camera>
            <a:lightRig rig="threePt" dir="t"/>
          </a:scene3d>
        </p:spPr>
        <p:style>
          <a:lnRef idx="1">
            <a:schemeClr val="accent1"/>
          </a:lnRef>
          <a:fillRef idx="3">
            <a:schemeClr val="accent1"/>
          </a:fillRef>
          <a:effectRef idx="2">
            <a:schemeClr val="accent1"/>
          </a:effectRef>
          <a:fontRef idx="minor">
            <a:schemeClr val="lt1"/>
          </a:fontRef>
        </p:style>
        <p:txBody>
          <a:bodyPr lIns="91433" tIns="45717" rIns="91433" bIns="45717" anchor="ctr"/>
          <a:lstStyle/>
          <a:p>
            <a:pPr algn="ctr" defTabSz="457168" fontAlgn="auto">
              <a:spcBef>
                <a:spcPts val="0"/>
              </a:spcBef>
              <a:spcAft>
                <a:spcPts val="0"/>
              </a:spcAft>
              <a:defRPr/>
            </a:pPr>
            <a:endParaRPr lang="en-US" dirty="0"/>
          </a:p>
        </p:txBody>
      </p:sp>
      <p:sp>
        <p:nvSpPr>
          <p:cNvPr id="14" name="TextBox 6"/>
          <p:cNvSpPr txBox="1">
            <a:spLocks noChangeArrowheads="1"/>
          </p:cNvSpPr>
          <p:nvPr/>
        </p:nvSpPr>
        <p:spPr bwMode="auto">
          <a:xfrm>
            <a:off x="8284203" y="378107"/>
            <a:ext cx="648133" cy="307770"/>
          </a:xfrm>
          <a:prstGeom prst="rect">
            <a:avLst/>
          </a:prstGeom>
          <a:solidFill>
            <a:schemeClr val="bg1"/>
          </a:solidFill>
          <a:ln w="9525">
            <a:noFill/>
            <a:miter lim="800000"/>
            <a:headEnd/>
            <a:tailEnd/>
          </a:ln>
        </p:spPr>
        <p:txBody>
          <a:bodyPr wrap="none" lIns="91433" tIns="45717" rIns="91433" bIns="45717">
            <a:prstTxWarp prst="textNoShape">
              <a:avLst/>
            </a:prstTxWarp>
            <a:spAutoFit/>
          </a:bodyPr>
          <a:lstStyle/>
          <a:p>
            <a:r>
              <a:rPr lang="en-US" sz="1400" dirty="0">
                <a:latin typeface="Gill Sans" charset="0"/>
                <a:ea typeface="Gill Sans" charset="0"/>
                <a:cs typeface="Gill Sans" charset="0"/>
              </a:rPr>
              <a:t>North</a:t>
            </a:r>
            <a:endParaRPr lang="en-US" sz="2000" dirty="0">
              <a:latin typeface="Gill Sans" charset="0"/>
              <a:ea typeface="Gill Sans" charset="0"/>
              <a:cs typeface="Gill Sans" charset="0"/>
            </a:endParaRPr>
          </a:p>
        </p:txBody>
      </p:sp>
      <p:cxnSp>
        <p:nvCxnSpPr>
          <p:cNvPr id="15" name="Straight Arrow Connector 14"/>
          <p:cNvCxnSpPr/>
          <p:nvPr/>
        </p:nvCxnSpPr>
        <p:spPr>
          <a:xfrm flipV="1">
            <a:off x="832345" y="2133600"/>
            <a:ext cx="234455" cy="3547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4"/>
          <p:cNvSpPr txBox="1">
            <a:spLocks noChangeArrowheads="1"/>
          </p:cNvSpPr>
          <p:nvPr/>
        </p:nvSpPr>
        <p:spPr bwMode="auto">
          <a:xfrm>
            <a:off x="584982" y="2567477"/>
            <a:ext cx="1671789" cy="307777"/>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1400" dirty="0"/>
              <a:t>Radar Look direction</a:t>
            </a:r>
          </a:p>
        </p:txBody>
      </p:sp>
      <p:sp>
        <p:nvSpPr>
          <p:cNvPr id="18" name="TextBox 1"/>
          <p:cNvSpPr txBox="1">
            <a:spLocks noChangeArrowheads="1"/>
          </p:cNvSpPr>
          <p:nvPr/>
        </p:nvSpPr>
        <p:spPr bwMode="auto">
          <a:xfrm>
            <a:off x="6853707" y="3185360"/>
            <a:ext cx="2078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smtClean="0">
                <a:latin typeface="Arial" charset="0"/>
                <a:cs typeface="Arial" charset="0"/>
              </a:rPr>
              <a:t>[Tong et al., 2012]</a:t>
            </a:r>
            <a:endParaRPr lang="en-US" sz="1800" dirty="0">
              <a:latin typeface="Arial" charset="0"/>
              <a:cs typeface="Arial" charset="0"/>
            </a:endParaRPr>
          </a:p>
        </p:txBody>
      </p:sp>
    </p:spTree>
    <p:extLst>
      <p:ext uri="{BB962C8B-B14F-4D97-AF65-F5344CB8AC3E}">
        <p14:creationId xmlns:p14="http://schemas.microsoft.com/office/powerpoint/2010/main" val="31504923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grb50021-fig-0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87" y="971699"/>
            <a:ext cx="4290439" cy="5860557"/>
          </a:xfrm>
          <a:prstGeom prst="rect">
            <a:avLst/>
          </a:prstGeom>
        </p:spPr>
      </p:pic>
      <p:sp>
        <p:nvSpPr>
          <p:cNvPr id="3" name="Title 1"/>
          <p:cNvSpPr txBox="1">
            <a:spLocks/>
          </p:cNvSpPr>
          <p:nvPr/>
        </p:nvSpPr>
        <p:spPr>
          <a:xfrm>
            <a:off x="457200" y="274638"/>
            <a:ext cx="8229600" cy="381000"/>
          </a:xfrm>
          <a:prstGeom prst="rect">
            <a:avLst/>
          </a:prstGeom>
        </p:spPr>
        <p:txBody>
          <a:bodyPr lIns="91433" tIns="45717" rIns="91433" bIns="45717" anchor="ctr"/>
          <a:lstStyle/>
          <a:p>
            <a:pPr algn="ctr" defTabSz="457168" fontAlgn="auto">
              <a:spcAft>
                <a:spcPts val="0"/>
              </a:spcAft>
              <a:defRPr/>
            </a:pPr>
            <a:r>
              <a:rPr lang="en-US" sz="2800" b="1" dirty="0" smtClean="0">
                <a:latin typeface="+mj-lt"/>
                <a:ea typeface="+mj-ea"/>
                <a:cs typeface="+mj-cs"/>
              </a:rPr>
              <a:t>Misfit of </a:t>
            </a:r>
            <a:r>
              <a:rPr lang="en-US" sz="2800" b="1" dirty="0" err="1" smtClean="0">
                <a:latin typeface="+mj-lt"/>
                <a:ea typeface="+mj-ea"/>
                <a:cs typeface="+mj-cs"/>
              </a:rPr>
              <a:t>InSAR</a:t>
            </a:r>
            <a:r>
              <a:rPr lang="en-US" sz="2800" b="1" dirty="0" smtClean="0">
                <a:latin typeface="+mj-lt"/>
                <a:ea typeface="+mj-ea"/>
                <a:cs typeface="+mj-cs"/>
              </a:rPr>
              <a:t> to GPS</a:t>
            </a:r>
            <a:endParaRPr lang="en-US" sz="2800" b="1" dirty="0">
              <a:latin typeface="+mj-lt"/>
              <a:ea typeface="+mj-ea"/>
              <a:cs typeface="+mj-cs"/>
            </a:endParaRPr>
          </a:p>
        </p:txBody>
      </p:sp>
      <p:sp>
        <p:nvSpPr>
          <p:cNvPr id="4" name="TextBox 3"/>
          <p:cNvSpPr txBox="1"/>
          <p:nvPr/>
        </p:nvSpPr>
        <p:spPr>
          <a:xfrm>
            <a:off x="5054138" y="988860"/>
            <a:ext cx="3947205" cy="4401205"/>
          </a:xfrm>
          <a:prstGeom prst="rect">
            <a:avLst/>
          </a:prstGeom>
          <a:noFill/>
        </p:spPr>
        <p:txBody>
          <a:bodyPr wrap="square" rtlCol="0">
            <a:spAutoFit/>
          </a:bodyPr>
          <a:lstStyle/>
          <a:p>
            <a:endParaRPr lang="en-US" sz="2000" dirty="0" smtClean="0"/>
          </a:p>
          <a:p>
            <a:pPr marL="285750" indent="-285750">
              <a:buFont typeface="Arial"/>
              <a:buChar char="•"/>
            </a:pPr>
            <a:r>
              <a:rPr lang="en-US" sz="2000" dirty="0" smtClean="0"/>
              <a:t>The misfit between </a:t>
            </a:r>
            <a:r>
              <a:rPr lang="en-US" sz="2000" dirty="0" err="1" smtClean="0"/>
              <a:t>InSAR</a:t>
            </a:r>
            <a:r>
              <a:rPr lang="en-US" sz="2000" dirty="0" smtClean="0"/>
              <a:t> line-of-sight velocity and the projected point GPS horizontal velocities is 1.5 mm/yr.</a:t>
            </a:r>
          </a:p>
          <a:p>
            <a:pPr marL="285750" indent="-285750">
              <a:buFont typeface="Arial"/>
              <a:buChar char="•"/>
            </a:pPr>
            <a:r>
              <a:rPr lang="en-US" sz="2000" dirty="0" smtClean="0"/>
              <a:t>The misfit increases to 2.1 mm/</a:t>
            </a:r>
            <a:r>
              <a:rPr lang="en-US" sz="2000" dirty="0" err="1" smtClean="0"/>
              <a:t>yr</a:t>
            </a:r>
            <a:r>
              <a:rPr lang="en-US" sz="2000" dirty="0" smtClean="0"/>
              <a:t> when considering the vertical component of GPS velocities.</a:t>
            </a:r>
          </a:p>
          <a:p>
            <a:pPr marL="285750" indent="-285750">
              <a:buFont typeface="Arial"/>
              <a:buChar char="•"/>
            </a:pPr>
            <a:endParaRPr lang="en-US" sz="2000" dirty="0"/>
          </a:p>
          <a:p>
            <a:r>
              <a:rPr lang="en-US" sz="2000" dirty="0"/>
              <a:t>(</a:t>
            </a:r>
            <a:r>
              <a:rPr lang="en-US" sz="2000" dirty="0" smtClean="0"/>
              <a:t>Note for wavelength &gt; 40 km the </a:t>
            </a:r>
            <a:r>
              <a:rPr lang="en-US" sz="2000" dirty="0" err="1" smtClean="0"/>
              <a:t>InSAR</a:t>
            </a:r>
            <a:r>
              <a:rPr lang="en-US" sz="2000" dirty="0" smtClean="0"/>
              <a:t> LOS data are constrained to agree with the GPS data.)</a:t>
            </a:r>
          </a:p>
          <a:p>
            <a:pPr marL="285750" indent="-285750">
              <a:buFont typeface="Arial"/>
              <a:buChar char="•"/>
            </a:pPr>
            <a:endParaRPr lang="en-US" sz="2000" dirty="0" smtClean="0"/>
          </a:p>
          <a:p>
            <a:pPr marL="285750" indent="-285750">
              <a:buFont typeface="Arial"/>
              <a:buChar char="•"/>
            </a:pPr>
            <a:endParaRPr lang="en-US" sz="2000" dirty="0"/>
          </a:p>
        </p:txBody>
      </p:sp>
    </p:spTree>
    <p:extLst>
      <p:ext uri="{BB962C8B-B14F-4D97-AF65-F5344CB8AC3E}">
        <p14:creationId xmlns:p14="http://schemas.microsoft.com/office/powerpoint/2010/main" val="34851213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entral_creep.jpg                                              013E4C59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925"/>
            <a:ext cx="8382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1676400" y="152400"/>
            <a:ext cx="2193925" cy="8921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Creeping SAF </a:t>
            </a:r>
          </a:p>
          <a:p>
            <a:pPr>
              <a:defRPr/>
            </a:pPr>
            <a:r>
              <a:rPr lang="en-US" sz="1400"/>
              <a:t>red   10 mm/yr</a:t>
            </a:r>
          </a:p>
          <a:p>
            <a:pPr>
              <a:defRPr/>
            </a:pPr>
            <a:r>
              <a:rPr lang="en-US" sz="1400"/>
              <a:t>blue -10mm/yr</a:t>
            </a:r>
            <a:endParaRPr lang="en-US">
              <a:latin typeface="Times" charset="0"/>
            </a:endParaRPr>
          </a:p>
        </p:txBody>
      </p:sp>
      <p:sp>
        <p:nvSpPr>
          <p:cNvPr id="4" name="Text Box 3"/>
          <p:cNvSpPr txBox="1">
            <a:spLocks noChangeArrowheads="1"/>
          </p:cNvSpPr>
          <p:nvPr/>
        </p:nvSpPr>
        <p:spPr bwMode="auto">
          <a:xfrm>
            <a:off x="5692276" y="-37371"/>
            <a:ext cx="3451724"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dirty="0" smtClean="0"/>
              <a:t>What is New from </a:t>
            </a:r>
            <a:r>
              <a:rPr lang="en-US" sz="2400" dirty="0" err="1" smtClean="0"/>
              <a:t>InSAR</a:t>
            </a:r>
            <a:r>
              <a:rPr lang="en-US" sz="2400" dirty="0" smtClean="0"/>
              <a:t>?</a:t>
            </a:r>
            <a:endParaRPr lang="en-US" sz="2400" dirty="0">
              <a:latin typeface="Times" charset="0"/>
            </a:endParaRPr>
          </a:p>
        </p:txBody>
      </p:sp>
    </p:spTree>
    <p:extLst>
      <p:ext uri="{BB962C8B-B14F-4D97-AF65-F5344CB8AC3E}">
        <p14:creationId xmlns:p14="http://schemas.microsoft.com/office/powerpoint/2010/main" val="24776757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entral_creep_faults.jpg                                       013E4C59Macintosh HD                   7C2606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925"/>
            <a:ext cx="8382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1676400" y="152400"/>
            <a:ext cx="2193925" cy="8921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Creeping SAF </a:t>
            </a:r>
          </a:p>
          <a:p>
            <a:pPr>
              <a:defRPr/>
            </a:pPr>
            <a:r>
              <a:rPr lang="en-US" sz="1400"/>
              <a:t>red   10 mm/yr</a:t>
            </a:r>
          </a:p>
          <a:p>
            <a:pPr>
              <a:defRPr/>
            </a:pPr>
            <a:r>
              <a:rPr lang="en-US" sz="1400"/>
              <a:t>blue -10mm/yr</a:t>
            </a:r>
            <a:endParaRPr lang="en-US">
              <a:latin typeface="Times" charset="0"/>
            </a:endParaRPr>
          </a:p>
        </p:txBody>
      </p:sp>
      <p:sp>
        <p:nvSpPr>
          <p:cNvPr id="4" name="Text Box 3"/>
          <p:cNvSpPr txBox="1">
            <a:spLocks noChangeArrowheads="1"/>
          </p:cNvSpPr>
          <p:nvPr/>
        </p:nvSpPr>
        <p:spPr bwMode="auto">
          <a:xfrm>
            <a:off x="5692276" y="-37371"/>
            <a:ext cx="3451724"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dirty="0" smtClean="0"/>
              <a:t>What is New from </a:t>
            </a:r>
            <a:r>
              <a:rPr lang="en-US" sz="2400" dirty="0" err="1" smtClean="0"/>
              <a:t>InSAR</a:t>
            </a:r>
            <a:r>
              <a:rPr lang="en-US" sz="2400" dirty="0" smtClean="0"/>
              <a:t>?</a:t>
            </a:r>
            <a:endParaRPr lang="en-US" sz="2400" dirty="0">
              <a:latin typeface="Times" charset="0"/>
            </a:endParaRPr>
          </a:p>
        </p:txBody>
      </p:sp>
      <p:sp>
        <p:nvSpPr>
          <p:cNvPr id="2" name="Rounded Rectangular Callout 1"/>
          <p:cNvSpPr/>
          <p:nvPr/>
        </p:nvSpPr>
        <p:spPr>
          <a:xfrm>
            <a:off x="5254408" y="1536233"/>
            <a:ext cx="1782197" cy="1218744"/>
          </a:xfrm>
          <a:prstGeom prst="wedgeRoundRectCallout">
            <a:avLst>
              <a:gd name="adj1" fmla="val -51554"/>
              <a:gd name="adj2" fmla="val 103597"/>
              <a:gd name="adj3" fmla="val 166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Near-fault creep</a:t>
            </a:r>
            <a:endParaRPr lang="en-US" sz="2400" dirty="0"/>
          </a:p>
        </p:txBody>
      </p:sp>
      <p:sp>
        <p:nvSpPr>
          <p:cNvPr id="6" name="Rounded Rectangular Callout 5"/>
          <p:cNvSpPr/>
          <p:nvPr/>
        </p:nvSpPr>
        <p:spPr>
          <a:xfrm>
            <a:off x="6040520" y="4485799"/>
            <a:ext cx="1782197" cy="1043415"/>
          </a:xfrm>
          <a:prstGeom prst="wedgeRoundRectCallout">
            <a:avLst>
              <a:gd name="adj1" fmla="val 69711"/>
              <a:gd name="adj2" fmla="val 53177"/>
              <a:gd name="adj3" fmla="val 166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Fluid extraction</a:t>
            </a:r>
            <a:endParaRPr lang="en-US" sz="2400" dirty="0"/>
          </a:p>
        </p:txBody>
      </p:sp>
    </p:spTree>
    <p:extLst>
      <p:ext uri="{BB962C8B-B14F-4D97-AF65-F5344CB8AC3E}">
        <p14:creationId xmlns:p14="http://schemas.microsoft.com/office/powerpoint/2010/main" val="7583265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1076</TotalTime>
  <Words>2860</Words>
  <Application>Microsoft Macintosh PowerPoint</Application>
  <PresentationFormat>On-screen Show (4:3)</PresentationFormat>
  <Paragraphs>365</Paragraphs>
  <Slides>36</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Microsoft Word Document</vt:lpstr>
      <vt:lpstr>OUTLINE</vt:lpstr>
      <vt:lpstr>GPS/InSAR Community Geodetic Models</vt:lpstr>
      <vt:lpstr>PowerPoint Presentation</vt:lpstr>
      <vt:lpstr>InSAR data from L-band ALOS-1</vt:lpstr>
      <vt:lpstr>PowerPoint Presentation</vt:lpstr>
      <vt:lpstr>PowerPoint Presentation</vt:lpstr>
      <vt:lpstr>PowerPoint Presentation</vt:lpstr>
      <vt:lpstr>PowerPoint Presentation</vt:lpstr>
      <vt:lpstr>PowerPoint Presentation</vt:lpstr>
      <vt:lpstr>Fault Creep from ALOS vs. creep meters</vt:lpstr>
      <vt:lpstr>ALOS-1 has only one LOS direction Need 2 or more to separate horizontal from vertical</vt:lpstr>
      <vt:lpstr>PowerPoint Presentation</vt:lpstr>
      <vt:lpstr>PowerPoint Presentation</vt:lpstr>
      <vt:lpstr>PowerPoint Presentation</vt:lpstr>
      <vt:lpstr>PowerPoint Presentation</vt:lpstr>
      <vt:lpstr>Data Availability</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New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Xiaopeng Tong</dc:creator>
  <cp:lastModifiedBy>Microsoft Office User</cp:lastModifiedBy>
  <cp:revision>111</cp:revision>
  <dcterms:created xsi:type="dcterms:W3CDTF">2015-08-18T18:26:17Z</dcterms:created>
  <dcterms:modified xsi:type="dcterms:W3CDTF">2015-09-10T21:15:18Z</dcterms:modified>
</cp:coreProperties>
</file>