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83" r:id="rId3"/>
    <p:sldId id="257" r:id="rId4"/>
    <p:sldId id="258" r:id="rId5"/>
    <p:sldId id="261" r:id="rId6"/>
    <p:sldId id="265" r:id="rId7"/>
    <p:sldId id="270" r:id="rId8"/>
    <p:sldId id="267" r:id="rId9"/>
    <p:sldId id="269" r:id="rId10"/>
    <p:sldId id="274" r:id="rId11"/>
    <p:sldId id="273" r:id="rId12"/>
    <p:sldId id="275" r:id="rId13"/>
    <p:sldId id="276" r:id="rId14"/>
    <p:sldId id="277" r:id="rId15"/>
    <p:sldId id="279" r:id="rId16"/>
    <p:sldId id="271" r:id="rId17"/>
    <p:sldId id="300" r:id="rId18"/>
    <p:sldId id="282" r:id="rId19"/>
    <p:sldId id="301" r:id="rId20"/>
    <p:sldId id="316" r:id="rId21"/>
    <p:sldId id="285" r:id="rId22"/>
    <p:sldId id="286" r:id="rId23"/>
    <p:sldId id="322" r:id="rId24"/>
    <p:sldId id="287" r:id="rId25"/>
    <p:sldId id="313" r:id="rId26"/>
    <p:sldId id="323" r:id="rId27"/>
    <p:sldId id="324" r:id="rId28"/>
    <p:sldId id="314" r:id="rId29"/>
    <p:sldId id="315" r:id="rId30"/>
    <p:sldId id="317" r:id="rId31"/>
    <p:sldId id="318" r:id="rId32"/>
    <p:sldId id="320" r:id="rId33"/>
    <p:sldId id="321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2" r:id="rId46"/>
    <p:sldId id="307" r:id="rId47"/>
    <p:sldId id="308" r:id="rId48"/>
    <p:sldId id="311" r:id="rId49"/>
    <p:sldId id="312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46"/>
    <p:restoredTop sz="94643"/>
  </p:normalViewPr>
  <p:slideViewPr>
    <p:cSldViewPr snapToGrid="0" snapToObjects="1">
      <p:cViewPr varScale="1">
        <p:scale>
          <a:sx n="115" d="100"/>
          <a:sy n="115" d="100"/>
        </p:scale>
        <p:origin x="21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42634-42F0-3246-8EFB-EB60CDF3DA01}" type="datetimeFigureOut">
              <a:rPr lang="en-US" smtClean="0"/>
              <a:t>3/11/18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28915-1BCD-7C43-8127-7A0E51858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8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01D1-A70B-A840-9A9D-7379F193BB1E}" type="datetimeFigureOut">
              <a:rPr lang="en-US" smtClean="0"/>
              <a:t>3/11/18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0BE-542F-924B-9F0D-B72C9271C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74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01D1-A70B-A840-9A9D-7379F193BB1E}" type="datetimeFigureOut">
              <a:rPr lang="en-US" smtClean="0"/>
              <a:t>3/11/18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0BE-542F-924B-9F0D-B72C9271C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7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01D1-A70B-A840-9A9D-7379F193BB1E}" type="datetimeFigureOut">
              <a:rPr lang="en-US" smtClean="0"/>
              <a:t>3/11/18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0BE-542F-924B-9F0D-B72C9271C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5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01D1-A70B-A840-9A9D-7379F193BB1E}" type="datetimeFigureOut">
              <a:rPr lang="en-US" smtClean="0"/>
              <a:t>3/11/18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0BE-542F-924B-9F0D-B72C9271C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6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01D1-A70B-A840-9A9D-7379F193BB1E}" type="datetimeFigureOut">
              <a:rPr lang="en-US" smtClean="0"/>
              <a:t>3/11/18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0BE-542F-924B-9F0D-B72C9271C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3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01D1-A70B-A840-9A9D-7379F193BB1E}" type="datetimeFigureOut">
              <a:rPr lang="en-US" smtClean="0"/>
              <a:t>3/11/18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0BE-542F-924B-9F0D-B72C9271C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23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01D1-A70B-A840-9A9D-7379F193BB1E}" type="datetimeFigureOut">
              <a:rPr lang="en-US" smtClean="0"/>
              <a:t>3/11/18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0BE-542F-924B-9F0D-B72C9271C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3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01D1-A70B-A840-9A9D-7379F193BB1E}" type="datetimeFigureOut">
              <a:rPr lang="en-US" smtClean="0"/>
              <a:t>3/11/18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0BE-542F-924B-9F0D-B72C9271C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79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01D1-A70B-A840-9A9D-7379F193BB1E}" type="datetimeFigureOut">
              <a:rPr lang="en-US" smtClean="0"/>
              <a:t>3/11/18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0BE-542F-924B-9F0D-B72C9271C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01D1-A70B-A840-9A9D-7379F193BB1E}" type="datetimeFigureOut">
              <a:rPr lang="en-US" smtClean="0"/>
              <a:t>3/11/18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0BE-542F-924B-9F0D-B72C9271C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0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01D1-A70B-A840-9A9D-7379F193BB1E}" type="datetimeFigureOut">
              <a:rPr lang="en-US" smtClean="0"/>
              <a:t>3/11/18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0BE-542F-924B-9F0D-B72C9271C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1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701D1-A70B-A840-9A9D-7379F193BB1E}" type="datetimeFigureOut">
              <a:rPr lang="en-US" smtClean="0"/>
              <a:t>3/11/18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670BE-542F-924B-9F0D-B72C9271C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8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tiff"/><Relationship Id="rId5" Type="http://schemas.openxmlformats.org/officeDocument/2006/relationships/image" Target="../media/image48.tiff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241" y="102092"/>
            <a:ext cx="9144000" cy="475977"/>
          </a:xfrm>
        </p:spPr>
        <p:txBody>
          <a:bodyPr>
            <a:noAutofit/>
          </a:bodyPr>
          <a:lstStyle/>
          <a:p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15310" y="798786"/>
            <a:ext cx="11298621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Data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Products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>
                <a:solidFill>
                  <a:srgbClr val="FF6B00"/>
                </a:solidFill>
              </a:rPr>
              <a:t>Zhen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Phase_RA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Corr_RA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Unwrap_RA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Unwrap_GEO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(ESD)</a:t>
            </a:r>
            <a:r>
              <a:rPr lang="en-US" altLang="zh-CN" sz="2400" dirty="0"/>
              <a:t>	</a:t>
            </a:r>
            <a:r>
              <a:rPr lang="en-US" altLang="zh-CN" sz="2400" dirty="0" smtClean="0"/>
              <a:t>--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ISCE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>
                <a:solidFill>
                  <a:srgbClr val="FF6B00"/>
                </a:solidFill>
              </a:rPr>
              <a:t>Gareth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Unwrap_RA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Unwrap_GEO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(ESD?)			--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ISCE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+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?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err="1" smtClean="0">
                <a:solidFill>
                  <a:srgbClr val="FF6B00"/>
                </a:solidFill>
              </a:rPr>
              <a:t>Manoo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Phase_GEO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Corr_GEO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Unwrap_GEO</a:t>
            </a:r>
            <a:r>
              <a:rPr lang="en-US" altLang="zh-CN" sz="2400" dirty="0" smtClean="0"/>
              <a:t>	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T64	--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GMTSAR+ESA-codes</a:t>
            </a:r>
            <a:r>
              <a:rPr lang="zh-CN" altLang="en-US" sz="2400" dirty="0" smtClean="0"/>
              <a:t> </a:t>
            </a:r>
            <a:endParaRPr lang="en-US" altLang="zh-CN" sz="2400" dirty="0" smtClean="0"/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err="1" smtClean="0">
                <a:solidFill>
                  <a:srgbClr val="FF6B00"/>
                </a:solidFill>
              </a:rPr>
              <a:t>Xiaohua</a:t>
            </a:r>
            <a:r>
              <a:rPr lang="zh-CN" altLang="en-US" sz="2400" dirty="0" smtClean="0">
                <a:solidFill>
                  <a:srgbClr val="FF6B00"/>
                </a:solidFill>
              </a:rPr>
              <a:t> </a:t>
            </a:r>
            <a:r>
              <a:rPr lang="en-US" altLang="zh-CN" sz="2400" dirty="0" smtClean="0"/>
              <a:t>(Eric):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Phase_RA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Corr_RA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Unwrap_RA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Phase_GEO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Corr_GEO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Unwrap_GEO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(NO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ESD)						--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GMTSAR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>
                <a:solidFill>
                  <a:srgbClr val="FF6B00"/>
                </a:solidFill>
              </a:rPr>
              <a:t>Wes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Same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Eric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(ESD)				--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GMTSAR</a:t>
            </a:r>
            <a:endParaRPr lang="en-US" altLang="zh-CN" sz="2400" dirty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Most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product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are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not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same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coordinates/of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same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size/using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same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format.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(extra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bursts,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different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boundary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sampling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space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geo-coordinates,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etc.)</a:t>
            </a:r>
            <a:r>
              <a:rPr lang="zh-CN" altLang="en-US" sz="2400" dirty="0" smtClean="0"/>
              <a:t> </a:t>
            </a:r>
            <a:endParaRPr lang="en-US" altLang="zh-CN" sz="2400" dirty="0" smtClean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Products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are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re-registered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GMT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xyz2grd,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grdsample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grdcut</a:t>
            </a:r>
            <a:r>
              <a:rPr lang="en-US" altLang="zh-CN" sz="2400" dirty="0" smtClean="0"/>
              <a:t>.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Testing: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Closure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phase,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difference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phase,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unwrapped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phase,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coherence.</a:t>
            </a:r>
            <a:br>
              <a:rPr lang="en-US" altLang="zh-CN" sz="2400" dirty="0" smtClean="0"/>
            </a:br>
            <a:r>
              <a:rPr lang="en-US" altLang="zh-CN" sz="2400" dirty="0" smtClean="0"/>
              <a:t>	between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participants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Xiaohua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(Eric)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62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" y="798786"/>
            <a:ext cx="1129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Gareth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Xiaohua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Closure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Unwrap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7142"/>
            <a:ext cx="12192000" cy="4820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170" y="0"/>
            <a:ext cx="3198829" cy="25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1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" y="798786"/>
            <a:ext cx="1129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Gareth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Xiaohua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Zhen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T64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Geo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Phase</a:t>
            </a:r>
            <a:r>
              <a:rPr lang="en-US" altLang="zh-CN" sz="2400" dirty="0"/>
              <a:t>	</a:t>
            </a:r>
            <a:r>
              <a:rPr lang="en-US" altLang="zh-CN" sz="2400" dirty="0" smtClean="0"/>
              <a:t>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451"/>
            <a:ext cx="12192000" cy="26893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9830"/>
            <a:ext cx="12192000" cy="290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4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" y="798786"/>
            <a:ext cx="1129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Gareth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Xiaohua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Zhen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Geo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Phase	??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451"/>
            <a:ext cx="12192000" cy="2887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2379"/>
            <a:ext cx="12192000" cy="278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3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" y="798786"/>
            <a:ext cx="1129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Wes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Xiaohua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Closure</a:t>
            </a:r>
            <a:r>
              <a:rPr lang="zh-CN" altLang="en-US" sz="2400" dirty="0" smtClean="0"/>
              <a:t> </a:t>
            </a:r>
            <a:endParaRPr lang="en-US" altLang="zh-CN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" y="1966599"/>
            <a:ext cx="12192000" cy="4891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087" y="0"/>
            <a:ext cx="3519340" cy="283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7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" y="798786"/>
            <a:ext cx="1129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Wes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Xiaohua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Zhen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Phase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1061"/>
            <a:ext cx="12192000" cy="41469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888" y="0"/>
            <a:ext cx="3733111" cy="2978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341659"/>
            <a:ext cx="12192000" cy="451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6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" y="798786"/>
            <a:ext cx="1129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Wes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Xiaohua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Corr</a:t>
            </a:r>
            <a:endParaRPr lang="en-US" altLang="zh-CN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2447"/>
            <a:ext cx="12192000" cy="43091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332" y="0"/>
            <a:ext cx="4056668" cy="319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241" y="102092"/>
            <a:ext cx="9144000" cy="475977"/>
          </a:xfrm>
        </p:spPr>
        <p:txBody>
          <a:bodyPr>
            <a:noAutofit/>
          </a:bodyPr>
          <a:lstStyle/>
          <a:p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Thoughts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15310" y="798786"/>
            <a:ext cx="11298621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Possible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reasons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ISCE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GMTSAR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does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not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agree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(large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scale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ramp)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Precision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baseline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computation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?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(How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baseline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computed?)</a:t>
            </a:r>
          </a:p>
          <a:p>
            <a:pPr marL="1200150" lvl="2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GMTSAR: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??</a:t>
            </a:r>
            <a:r>
              <a:rPr lang="zh-CN" altLang="en-US" sz="2400" dirty="0" smtClean="0"/>
              <a:t> </a:t>
            </a:r>
            <a:endParaRPr lang="en-US" altLang="zh-CN" sz="2400" dirty="0" smtClean="0"/>
          </a:p>
          <a:p>
            <a:pPr marL="1200150" lvl="2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ISCE: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??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Residual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range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stretch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when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remove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drho</a:t>
            </a:r>
            <a:r>
              <a:rPr lang="en-US" altLang="zh-CN" sz="2400" dirty="0" smtClean="0"/>
              <a:t>?</a:t>
            </a:r>
            <a:r>
              <a:rPr lang="zh-CN" altLang="en-US" sz="2400" dirty="0" smtClean="0"/>
              <a:t> </a:t>
            </a:r>
            <a:endParaRPr lang="en-US" altLang="zh-CN" sz="2400" dirty="0" smtClean="0"/>
          </a:p>
          <a:p>
            <a:pPr marL="1200150" lvl="2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/>
              <a:t>f</a:t>
            </a:r>
            <a:r>
              <a:rPr lang="en-US" altLang="zh-CN" sz="2400" dirty="0" smtClean="0"/>
              <a:t>ound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this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40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intf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long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closure</a:t>
            </a:r>
          </a:p>
          <a:p>
            <a:pPr marL="1200150" lvl="2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added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phasediff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(GMTSAR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version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413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)</a:t>
            </a:r>
            <a:r>
              <a:rPr lang="zh-CN" altLang="en-US" sz="2400" dirty="0" smtClean="0"/>
              <a:t> </a:t>
            </a:r>
            <a:endParaRPr lang="en-US" altLang="zh-CN" sz="2400" dirty="0" smtClean="0"/>
          </a:p>
          <a:p>
            <a:pPr marL="1200150" lvl="2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important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batch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processing</a:t>
            </a:r>
          </a:p>
          <a:p>
            <a:pPr marL="1200150" lvl="2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/>
              <a:t>m</a:t>
            </a:r>
            <a:r>
              <a:rPr lang="en-US" altLang="zh-CN" sz="2400" dirty="0" smtClean="0"/>
              <a:t>ost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times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you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can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get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away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closure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351390" y="2743200"/>
            <a:ext cx="2309567" cy="363874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88631" y="2914453"/>
            <a:ext cx="2309567" cy="363874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692272" y="2743200"/>
            <a:ext cx="39686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7692272" y="2914453"/>
            <a:ext cx="4117564" cy="15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421008" y="2818617"/>
            <a:ext cx="337252" cy="2140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46381" y="4959043"/>
            <a:ext cx="29561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Range</a:t>
            </a:r>
            <a:r>
              <a:rPr lang="zh-CN" altLang="en-US" dirty="0" smtClean="0"/>
              <a:t> </a:t>
            </a:r>
            <a:r>
              <a:rPr lang="en-US" altLang="zh-CN" dirty="0" smtClean="0"/>
              <a:t>shift</a:t>
            </a:r>
          </a:p>
          <a:p>
            <a:endParaRPr lang="en-US" dirty="0"/>
          </a:p>
          <a:p>
            <a:r>
              <a:rPr lang="en-US" altLang="zh-CN" dirty="0" smtClean="0"/>
              <a:t>Range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stretch</a:t>
            </a:r>
            <a:r>
              <a:rPr lang="zh-CN" altLang="en-US" dirty="0"/>
              <a:t> </a:t>
            </a:r>
            <a:r>
              <a:rPr lang="en-US" altLang="zh-CN" dirty="0" smtClean="0"/>
              <a:t>along</a:t>
            </a:r>
            <a:r>
              <a:rPr lang="zh-CN" altLang="en-US" dirty="0" smtClean="0"/>
              <a:t> </a:t>
            </a:r>
            <a:r>
              <a:rPr lang="en-US" altLang="zh-CN" dirty="0" smtClean="0"/>
              <a:t>range?</a:t>
            </a:r>
          </a:p>
          <a:p>
            <a:endParaRPr lang="en-US" dirty="0"/>
          </a:p>
          <a:p>
            <a:r>
              <a:rPr lang="en-US" altLang="zh-CN" dirty="0" smtClean="0"/>
              <a:t>Range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stretch</a:t>
            </a:r>
            <a:r>
              <a:rPr lang="zh-CN" altLang="en-US" dirty="0" smtClean="0"/>
              <a:t> </a:t>
            </a:r>
            <a:r>
              <a:rPr lang="en-US" altLang="zh-CN" dirty="0" smtClean="0"/>
              <a:t>along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azimuth?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751054" y="3085705"/>
            <a:ext cx="2309567" cy="363874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832156" y="3110845"/>
            <a:ext cx="179109" cy="17910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944954" y="2093428"/>
            <a:ext cx="651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slave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995113" y="1813816"/>
            <a:ext cx="136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supremaster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9676614" y="2179568"/>
            <a:ext cx="0" cy="543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1269745" y="2392167"/>
            <a:ext cx="65988" cy="633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0405241" y="2380408"/>
            <a:ext cx="24536" cy="513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011265" y="2093428"/>
            <a:ext cx="837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master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78" y="5359364"/>
            <a:ext cx="4264437" cy="76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1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Ramp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between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ISCE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and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GMTSAR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" y="798786"/>
            <a:ext cx="11298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Resolving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ramp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between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GMTSAR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ISCE</a:t>
            </a:r>
            <a:r>
              <a:rPr lang="en-US" altLang="zh-CN" sz="2400" dirty="0"/>
              <a:t/>
            </a:r>
            <a:br>
              <a:rPr lang="en-US" altLang="zh-CN" sz="2400" dirty="0"/>
            </a:br>
            <a:r>
              <a:rPr lang="en-US" altLang="zh-CN" sz="2400" dirty="0" smtClean="0"/>
              <a:t>	Collaboration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between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Xiaohua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David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(GMTSAR)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en-US" altLang="zh-CN" sz="2400" dirty="0" smtClean="0"/>
              <a:t>	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Piyush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Heresh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(ISCE)</a:t>
            </a:r>
            <a:endParaRPr lang="en-US" altLang="zh-CN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086" y="3971496"/>
            <a:ext cx="3590885" cy="2690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244" y="578069"/>
            <a:ext cx="3468787" cy="2918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0" y="2127686"/>
            <a:ext cx="7587719" cy="453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2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" y="798786"/>
            <a:ext cx="11298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Resolving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ramp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between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GMTSAR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ISCE</a:t>
            </a:r>
            <a:r>
              <a:rPr lang="en-US" altLang="zh-CN" sz="2400" dirty="0"/>
              <a:t/>
            </a:r>
            <a:br>
              <a:rPr lang="en-US" altLang="zh-CN" sz="2400" dirty="0"/>
            </a:br>
            <a:r>
              <a:rPr lang="en-US" altLang="zh-CN" sz="2400" dirty="0" smtClean="0"/>
              <a:t>	</a:t>
            </a:r>
            <a:endParaRPr lang="en-US" altLang="zh-CN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816" y="3418023"/>
            <a:ext cx="4174018" cy="3421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816" y="21772"/>
            <a:ext cx="4174018" cy="3396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10" y="1850500"/>
            <a:ext cx="7322266" cy="413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2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" y="798786"/>
            <a:ext cx="1129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Zhen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Xiaohua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--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Phase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(shifted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hand</a:t>
            </a:r>
            <a:r>
              <a:rPr lang="en-US" altLang="zh-CN" sz="2400" dirty="0" smtClean="0"/>
              <a:t>)</a:t>
            </a:r>
            <a:endParaRPr lang="en-US" altLang="zh-CN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0940"/>
            <a:ext cx="12192000" cy="533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514" y="0"/>
            <a:ext cx="4049486" cy="328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7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Overview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13" y="2856319"/>
            <a:ext cx="4083612" cy="4001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100" y="2856321"/>
            <a:ext cx="4083322" cy="40057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421" y="2856322"/>
            <a:ext cx="4083434" cy="40016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4737" y="930761"/>
            <a:ext cx="1129862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Phase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	P1: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20150725		P2: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20160812		P3:20170620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P12</a:t>
            </a:r>
            <a:r>
              <a:rPr lang="en-US" altLang="zh-CN" sz="2400" dirty="0"/>
              <a:t>	</a:t>
            </a:r>
            <a:r>
              <a:rPr lang="en-US" altLang="zh-CN" sz="2400" dirty="0" smtClean="0"/>
              <a:t>	P13		P23</a:t>
            </a:r>
          </a:p>
        </p:txBody>
      </p:sp>
    </p:spTree>
    <p:extLst>
      <p:ext uri="{BB962C8B-B14F-4D97-AF65-F5344CB8AC3E}">
        <p14:creationId xmlns:p14="http://schemas.microsoft.com/office/powerpoint/2010/main" val="197956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241" y="102092"/>
            <a:ext cx="9144000" cy="475977"/>
          </a:xfrm>
        </p:spPr>
        <p:txBody>
          <a:bodyPr>
            <a:noAutofit/>
          </a:bodyPr>
          <a:lstStyle/>
          <a:p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More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15310" y="798786"/>
            <a:ext cx="112986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Time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Series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(TS)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Products</a:t>
            </a:r>
            <a:endParaRPr lang="en-US" altLang="zh-CN" sz="2400" dirty="0" smtClean="0"/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>
                <a:solidFill>
                  <a:srgbClr val="FF6B00"/>
                </a:solidFill>
              </a:rPr>
              <a:t>Zhen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T64,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GPS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correction		</a:t>
            </a:r>
            <a:r>
              <a:rPr lang="en-US" altLang="zh-CN" sz="2400" dirty="0"/>
              <a:t>	</a:t>
            </a:r>
            <a:r>
              <a:rPr lang="en-US" altLang="zh-CN" sz="2400" dirty="0" smtClean="0"/>
              <a:t>--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ISCE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err="1" smtClean="0">
                <a:solidFill>
                  <a:srgbClr val="FF6B00"/>
                </a:solidFill>
              </a:rPr>
              <a:t>Xiaohua</a:t>
            </a:r>
            <a:r>
              <a:rPr lang="zh-CN" altLang="en-US" sz="2400" dirty="0" smtClean="0">
                <a:solidFill>
                  <a:srgbClr val="FF6B00"/>
                </a:solidFill>
              </a:rPr>
              <a:t> </a:t>
            </a:r>
            <a:r>
              <a:rPr lang="en-US" altLang="zh-CN" sz="2400" dirty="0" smtClean="0"/>
              <a:t>(Eric</a:t>
            </a:r>
            <a:r>
              <a:rPr lang="en-US" altLang="zh-CN" sz="2400" dirty="0" smtClean="0"/>
              <a:t>):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TS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T64,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all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available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GPS</a:t>
            </a:r>
            <a:r>
              <a:rPr lang="en-US" altLang="zh-CN" sz="2400" dirty="0" smtClean="0"/>
              <a:t>		--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GMTSAR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>
                <a:solidFill>
                  <a:srgbClr val="FF6B00"/>
                </a:solidFill>
              </a:rPr>
              <a:t>Wes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Same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Eric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</a:t>
            </a:r>
            <a:r>
              <a:rPr lang="en-US" altLang="zh-CN" sz="2400" dirty="0" smtClean="0"/>
              <a:t>ESD)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different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method</a:t>
            </a:r>
            <a:r>
              <a:rPr lang="en-US" altLang="zh-CN" sz="2400" dirty="0" smtClean="0"/>
              <a:t>	--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GMTSAR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>
                <a:solidFill>
                  <a:srgbClr val="FF6B00"/>
                </a:solidFill>
              </a:rPr>
              <a:t>Kang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Velocity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T64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+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APS				--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GMTSAR+MATLAB</a:t>
            </a:r>
            <a:endParaRPr lang="en-US" altLang="zh-CN" sz="2400" dirty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altLang="zh-CN" sz="2400" dirty="0" smtClean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Have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comparisons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using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5(6)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positions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GPS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5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random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positions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without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9" y="210207"/>
            <a:ext cx="2850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Q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&amp;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</a:t>
            </a:r>
            <a:r>
              <a:rPr lang="zh-CN" altLang="en-US" sz="2800" dirty="0" smtClean="0"/>
              <a:t> </a:t>
            </a:r>
            <a:r>
              <a:rPr lang="en-US" altLang="zh-CN" sz="2800" dirty="0" err="1" smtClean="0"/>
              <a:t>Xiaohua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Xu: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96240" y="851336"/>
            <a:ext cx="1159097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Start your discussion with a brief overview of how your time series </a:t>
            </a:r>
            <a:r>
              <a:rPr lang="en-US" sz="2400" dirty="0" smtClean="0"/>
              <a:t>were</a:t>
            </a:r>
            <a:r>
              <a:rPr lang="zh-CN" altLang="en-US" sz="2400" dirty="0" smtClean="0"/>
              <a:t> </a:t>
            </a:r>
            <a:r>
              <a:rPr lang="en-US" sz="2400" dirty="0" smtClean="0"/>
              <a:t>constructed:</a:t>
            </a:r>
            <a:endParaRPr lang="en-US" sz="2400" dirty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What </a:t>
            </a:r>
            <a:r>
              <a:rPr lang="en-US" sz="2400" dirty="0" err="1"/>
              <a:t>interferograms</a:t>
            </a:r>
            <a:r>
              <a:rPr lang="en-US" sz="2400" dirty="0"/>
              <a:t> were </a:t>
            </a:r>
            <a:r>
              <a:rPr lang="en-US" sz="2400" dirty="0" smtClean="0"/>
              <a:t>used?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altLang="zh-CN" sz="2400" dirty="0" smtClean="0"/>
              <a:t>Selected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intfs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based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</a:t>
            </a:r>
            <a:r>
              <a:rPr lang="zh-CN" altLang="en-US" sz="2400" dirty="0" smtClean="0"/>
              <a:t> </a:t>
            </a:r>
            <a:r>
              <a:rPr lang="en-US" altLang="zh-CN" sz="2400" dirty="0" smtClean="0">
                <a:solidFill>
                  <a:srgbClr val="FC4509"/>
                </a:solidFill>
              </a:rPr>
              <a:t>150m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baseline</a:t>
            </a:r>
            <a:r>
              <a:rPr lang="zh-CN" altLang="en-US" sz="2400" dirty="0" smtClean="0"/>
              <a:t> </a:t>
            </a:r>
            <a:r>
              <a:rPr lang="en-US" altLang="zh-CN" sz="2400" dirty="0" smtClean="0">
                <a:solidFill>
                  <a:srgbClr val="FC4509"/>
                </a:solidFill>
              </a:rPr>
              <a:t>90</a:t>
            </a:r>
            <a:r>
              <a:rPr lang="zh-CN" altLang="en-US" sz="2400" dirty="0" smtClean="0">
                <a:solidFill>
                  <a:srgbClr val="FC4509"/>
                </a:solidFill>
              </a:rPr>
              <a:t> </a:t>
            </a:r>
            <a:r>
              <a:rPr lang="en-US" altLang="zh-CN" sz="2400" dirty="0" smtClean="0">
                <a:solidFill>
                  <a:srgbClr val="FC4509"/>
                </a:solidFill>
              </a:rPr>
              <a:t>day</a:t>
            </a:r>
            <a:r>
              <a:rPr lang="zh-CN" altLang="en-US" sz="2400" dirty="0" smtClean="0">
                <a:solidFill>
                  <a:srgbClr val="FC4509"/>
                </a:solidFill>
              </a:rPr>
              <a:t> </a:t>
            </a:r>
            <a:r>
              <a:rPr lang="en-US" altLang="zh-CN" sz="2400" dirty="0" smtClean="0"/>
              <a:t>temporal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baseline</a:t>
            </a:r>
            <a:br>
              <a:rPr lang="en-US" altLang="zh-CN" sz="2400" dirty="0" smtClean="0"/>
            </a:br>
            <a:r>
              <a:rPr lang="en-US" altLang="zh-CN" sz="2400" dirty="0" smtClean="0"/>
              <a:t>	</a:t>
            </a:r>
            <a:r>
              <a:rPr lang="en-US" altLang="zh-CN" sz="2400" dirty="0" smtClean="0">
                <a:solidFill>
                  <a:srgbClr val="FC4509"/>
                </a:solidFill>
              </a:rPr>
              <a:t>232</a:t>
            </a:r>
            <a:r>
              <a:rPr lang="zh-CN" altLang="en-US" sz="2400" dirty="0" smtClean="0">
                <a:solidFill>
                  <a:srgbClr val="FC4509"/>
                </a:solidFill>
              </a:rPr>
              <a:t> </a:t>
            </a:r>
            <a:r>
              <a:rPr lang="en-US" altLang="zh-CN" sz="2400" dirty="0" err="1" smtClean="0"/>
              <a:t>intfs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>
                <a:solidFill>
                  <a:srgbClr val="FC4509"/>
                </a:solidFill>
              </a:rPr>
              <a:t>434</a:t>
            </a:r>
            <a:r>
              <a:rPr lang="zh-CN" altLang="en-US" sz="2400" dirty="0" smtClean="0">
                <a:solidFill>
                  <a:srgbClr val="FC4509"/>
                </a:solidFill>
              </a:rPr>
              <a:t> </a:t>
            </a:r>
            <a:r>
              <a:rPr lang="en-US" altLang="zh-CN" sz="2400" dirty="0" err="1" smtClean="0"/>
              <a:t>intfs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T64</a:t>
            </a:r>
            <a:endParaRPr lang="en-US" sz="2400" dirty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How </a:t>
            </a:r>
            <a:r>
              <a:rPr lang="en-US" sz="2400" dirty="0"/>
              <a:t>did you unwrap the </a:t>
            </a:r>
            <a:r>
              <a:rPr lang="en-US" sz="2400" dirty="0" smtClean="0"/>
              <a:t>phase?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altLang="zh-CN" sz="2400" dirty="0" smtClean="0">
                <a:solidFill>
                  <a:srgbClr val="FC4509"/>
                </a:solidFill>
              </a:rPr>
              <a:t>Mask</a:t>
            </a:r>
            <a:r>
              <a:rPr lang="en-US" altLang="zh-CN" sz="2400" dirty="0" smtClean="0"/>
              <a:t>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water,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did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>
                <a:solidFill>
                  <a:srgbClr val="FC4509"/>
                </a:solidFill>
              </a:rPr>
              <a:t>neareast</a:t>
            </a:r>
            <a:r>
              <a:rPr lang="zh-CN" altLang="en-US" sz="2400" dirty="0" smtClean="0">
                <a:solidFill>
                  <a:srgbClr val="FC4509"/>
                </a:solidFill>
              </a:rPr>
              <a:t> </a:t>
            </a:r>
            <a:r>
              <a:rPr lang="en-US" altLang="zh-CN" sz="2400" dirty="0" smtClean="0">
                <a:solidFill>
                  <a:srgbClr val="FC4509"/>
                </a:solidFill>
              </a:rPr>
              <a:t>neighbor</a:t>
            </a:r>
            <a:r>
              <a:rPr lang="zh-CN" altLang="en-US" sz="2400" dirty="0" smtClean="0">
                <a:solidFill>
                  <a:srgbClr val="FC4509"/>
                </a:solidFill>
              </a:rPr>
              <a:t> </a:t>
            </a:r>
            <a:r>
              <a:rPr lang="en-US" altLang="zh-CN" sz="2400" dirty="0" smtClean="0">
                <a:solidFill>
                  <a:srgbClr val="FC4509"/>
                </a:solidFill>
              </a:rPr>
              <a:t>interpolation</a:t>
            </a:r>
            <a:r>
              <a:rPr lang="zh-CN" altLang="en-US" sz="2400" dirty="0" smtClean="0">
                <a:solidFill>
                  <a:srgbClr val="FC4509"/>
                </a:solidFill>
              </a:rPr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unwrapped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>
                <a:solidFill>
                  <a:srgbClr val="FC4509"/>
                </a:solidFill>
              </a:rPr>
              <a:t>SNAPHU</a:t>
            </a:r>
            <a:endParaRPr lang="en-US" sz="2400" dirty="0">
              <a:solidFill>
                <a:srgbClr val="FC4509"/>
              </a:solidFill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Were </a:t>
            </a:r>
            <a:r>
              <a:rPr lang="en-US" sz="2400" dirty="0"/>
              <a:t>GPS data, or a GPS velocity model, used to flatten the </a:t>
            </a:r>
            <a:r>
              <a:rPr lang="en-US" sz="2400" dirty="0" err="1" smtClean="0"/>
              <a:t>interferograms</a:t>
            </a:r>
            <a:r>
              <a:rPr lang="en-US" sz="2400" dirty="0" smtClean="0"/>
              <a:t>?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altLang="zh-CN" sz="2400" dirty="0" smtClean="0"/>
              <a:t>Generated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GPS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model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GMT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>
                <a:solidFill>
                  <a:srgbClr val="FC4509"/>
                </a:solidFill>
              </a:rPr>
              <a:t>gpsgridder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combined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InSAR</a:t>
            </a:r>
            <a:endParaRPr lang="en-US" sz="2400" dirty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How </a:t>
            </a:r>
            <a:r>
              <a:rPr lang="en-US" sz="2400" dirty="0"/>
              <a:t>did you construct the time series (e.g., spas, PS, . . </a:t>
            </a:r>
            <a:r>
              <a:rPr lang="en-US" sz="2400" dirty="0" smtClean="0"/>
              <a:t>.)?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altLang="zh-CN" sz="2400" dirty="0" smtClean="0"/>
              <a:t>Coherence-based</a:t>
            </a:r>
            <a:r>
              <a:rPr lang="zh-CN" altLang="en-US" sz="2400" dirty="0" smtClean="0"/>
              <a:t> </a:t>
            </a:r>
            <a:r>
              <a:rPr lang="en-US" altLang="zh-CN" sz="2400" dirty="0" smtClean="0">
                <a:solidFill>
                  <a:srgbClr val="FC4509"/>
                </a:solidFill>
              </a:rPr>
              <a:t>SBAS</a:t>
            </a:r>
            <a:r>
              <a:rPr lang="zh-CN" altLang="en-US" sz="2400" dirty="0" smtClean="0">
                <a:solidFill>
                  <a:srgbClr val="FC4509"/>
                </a:solidFill>
              </a:rPr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>
                <a:solidFill>
                  <a:srgbClr val="FC4509"/>
                </a:solidFill>
              </a:rPr>
              <a:t>atmospheric</a:t>
            </a:r>
            <a:r>
              <a:rPr lang="zh-CN" altLang="en-US" sz="2400" dirty="0" smtClean="0">
                <a:solidFill>
                  <a:srgbClr val="FC4509"/>
                </a:solidFill>
              </a:rPr>
              <a:t> </a:t>
            </a:r>
            <a:r>
              <a:rPr lang="en-US" altLang="zh-CN" sz="2400" dirty="0" smtClean="0">
                <a:solidFill>
                  <a:srgbClr val="FC4509"/>
                </a:solidFill>
              </a:rPr>
              <a:t>correction</a:t>
            </a:r>
            <a:r>
              <a:rPr lang="zh-CN" altLang="en-US" sz="2400" dirty="0" smtClean="0">
                <a:solidFill>
                  <a:srgbClr val="FC4509"/>
                </a:solidFill>
              </a:rPr>
              <a:t> </a:t>
            </a:r>
            <a:r>
              <a:rPr lang="en-US" altLang="zh-CN" sz="2400" dirty="0" smtClean="0"/>
              <a:t>+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combinantion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GPS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model</a:t>
            </a:r>
            <a:endParaRPr lang="en-US" sz="2400" dirty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How </a:t>
            </a:r>
            <a:r>
              <a:rPr lang="en-US" sz="2400" dirty="0"/>
              <a:t>do the results compare with the GPS time </a:t>
            </a:r>
            <a:r>
              <a:rPr lang="en-US" sz="2400" dirty="0" smtClean="0"/>
              <a:t>series?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altLang="zh-CN" sz="2400" dirty="0" smtClean="0"/>
              <a:t>Next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slides</a:t>
            </a:r>
            <a:endParaRPr lang="en-US" sz="2400" dirty="0"/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What </a:t>
            </a:r>
            <a:r>
              <a:rPr lang="en-US" sz="2400" dirty="0"/>
              <a:t>about the time series in the locations with no GPS data </a:t>
            </a:r>
            <a:r>
              <a:rPr lang="en-US" sz="2400" dirty="0" smtClean="0"/>
              <a:t>?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altLang="zh-CN" sz="2400" dirty="0" smtClean="0"/>
              <a:t>Next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next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slides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7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9" y="210207"/>
            <a:ext cx="7305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Combining</a:t>
            </a:r>
            <a:r>
              <a:rPr lang="zh-CN" altLang="en-US" sz="2800" dirty="0" smtClean="0"/>
              <a:t> </a:t>
            </a:r>
            <a:r>
              <a:rPr lang="en-US" altLang="zh-CN" sz="2800" dirty="0" err="1" smtClean="0"/>
              <a:t>InSAR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and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GPS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Algorithm</a:t>
            </a:r>
            <a:r>
              <a:rPr lang="zh-CN" altLang="en-US" sz="2800" dirty="0" smtClean="0"/>
              <a:t> </a:t>
            </a:r>
            <a:r>
              <a:rPr lang="en-US" altLang="zh-CN" sz="2800" dirty="0" err="1" smtClean="0"/>
              <a:t>Xiaohua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Xu: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51640" y="851336"/>
            <a:ext cx="10821223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Assume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have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unwrapped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ambiguity-corrected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phase.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Create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horizontal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GPS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model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GMT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gpsgridder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using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PBO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horizontal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velocity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vectors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(converted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ITRF)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Project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H-GPS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model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LOS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Remove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H-GPS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model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from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InSAR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LOS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velocity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Remove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elevation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dependent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signal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(masking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out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parts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that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has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strong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vertical,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e.g.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central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valley)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Compute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difference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between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LOS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residual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velocity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V-GPS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data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each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station,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interpolate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this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difference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remove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from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LOS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residual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velocity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Restore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H-GPS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model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Calibrate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time-series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velocity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change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from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correction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469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63" y="1092905"/>
            <a:ext cx="6092837" cy="4730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8171"/>
            <a:ext cx="6186745" cy="4619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0963" y="1321356"/>
            <a:ext cx="5427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mtClean="0"/>
              <a:t>T71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353800" y="1287015"/>
            <a:ext cx="5341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mtClean="0"/>
              <a:t>T64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59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9" y="210207"/>
            <a:ext cx="3692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Time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Series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Comparison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51640" y="851336"/>
            <a:ext cx="55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 smtClean="0"/>
              <a:t>Overview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LOS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Velocity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ITRF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03" y="1740940"/>
            <a:ext cx="5247546" cy="5120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123" y="1741853"/>
            <a:ext cx="5397955" cy="5120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1461" y="1371598"/>
            <a:ext cx="2569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Blue</a:t>
            </a:r>
            <a:r>
              <a:rPr lang="zh-CN" altLang="en-US" dirty="0" smtClean="0"/>
              <a:t> </a:t>
            </a:r>
            <a:r>
              <a:rPr lang="en-US" altLang="zh-CN" dirty="0" smtClean="0"/>
              <a:t>-</a:t>
            </a:r>
            <a:r>
              <a:rPr lang="zh-CN" altLang="en-US" dirty="0" smtClean="0"/>
              <a:t> </a:t>
            </a:r>
            <a:r>
              <a:rPr lang="en-US" altLang="zh-CN" dirty="0" smtClean="0"/>
              <a:t>Red</a:t>
            </a:r>
            <a:r>
              <a:rPr lang="zh-CN" altLang="en-US" dirty="0" smtClean="0"/>
              <a:t> </a:t>
            </a:r>
            <a:r>
              <a:rPr lang="en-US" altLang="zh-CN" dirty="0" smtClean="0"/>
              <a:t>[-5</a:t>
            </a:r>
            <a:r>
              <a:rPr lang="zh-CN" altLang="en-US" dirty="0" smtClean="0"/>
              <a:t> </a:t>
            </a:r>
            <a:r>
              <a:rPr lang="en-US" altLang="zh-CN" dirty="0" smtClean="0"/>
              <a:t>-35]</a:t>
            </a:r>
            <a:r>
              <a:rPr lang="zh-CN" altLang="en-US" dirty="0" smtClean="0"/>
              <a:t> </a:t>
            </a:r>
            <a:r>
              <a:rPr lang="en-US" altLang="zh-CN" dirty="0" smtClean="0"/>
              <a:t>mm/</a:t>
            </a:r>
            <a:r>
              <a:rPr lang="en-US" altLang="zh-CN" dirty="0" err="1" smtClean="0"/>
              <a:t>yr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44075" y="1371598"/>
            <a:ext cx="242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Blue</a:t>
            </a:r>
            <a:r>
              <a:rPr lang="zh-CN" altLang="en-US" dirty="0" smtClean="0"/>
              <a:t> </a:t>
            </a:r>
            <a:r>
              <a:rPr lang="en-US" altLang="zh-CN" dirty="0" smtClean="0"/>
              <a:t>-</a:t>
            </a:r>
            <a:r>
              <a:rPr lang="zh-CN" altLang="en-US" dirty="0" smtClean="0"/>
              <a:t> </a:t>
            </a:r>
            <a:r>
              <a:rPr lang="en-US" altLang="zh-CN" dirty="0" smtClean="0"/>
              <a:t>Red</a:t>
            </a:r>
            <a:r>
              <a:rPr lang="zh-CN" altLang="en-US" dirty="0" smtClean="0"/>
              <a:t> </a:t>
            </a:r>
            <a:r>
              <a:rPr lang="en-US" altLang="zh-CN" dirty="0" smtClean="0"/>
              <a:t>[8</a:t>
            </a:r>
            <a:r>
              <a:rPr lang="zh-CN" altLang="en-US" dirty="0" smtClean="0"/>
              <a:t> </a:t>
            </a:r>
            <a:r>
              <a:rPr lang="en-US" altLang="zh-CN" dirty="0" smtClean="0"/>
              <a:t>28]</a:t>
            </a:r>
            <a:r>
              <a:rPr lang="zh-CN" altLang="en-US" dirty="0" smtClean="0"/>
              <a:t> </a:t>
            </a:r>
            <a:r>
              <a:rPr lang="en-US" altLang="zh-CN" dirty="0" smtClean="0"/>
              <a:t>mm/</a:t>
            </a:r>
            <a:r>
              <a:rPr lang="en-US" altLang="zh-CN" dirty="0" err="1" smtClean="0"/>
              <a:t>yr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472204" y="5212557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915023" y="5441158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92863" y="3227047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44290" y="3463119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79376" y="5155294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579347" y="5362460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298682" y="1801890"/>
            <a:ext cx="14086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T64</a:t>
            </a:r>
            <a:r>
              <a:rPr lang="zh-CN" altLang="en-US" dirty="0" smtClean="0"/>
              <a:t> </a:t>
            </a:r>
            <a:r>
              <a:rPr lang="en-US" altLang="zh-CN" dirty="0" smtClean="0"/>
              <a:t>~6:00pm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1855" y="1797423"/>
            <a:ext cx="1416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T71</a:t>
            </a:r>
            <a:r>
              <a:rPr lang="zh-CN" altLang="en-US" dirty="0" smtClean="0"/>
              <a:t> </a:t>
            </a:r>
            <a:r>
              <a:rPr lang="en-US" altLang="zh-CN" dirty="0" smtClean="0"/>
              <a:t>~6:00am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21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576F516-C664-5444-9386-A4F93D90A8A6}"/>
              </a:ext>
            </a:extLst>
          </p:cNvPr>
          <p:cNvSpPr txBox="1"/>
          <p:nvPr/>
        </p:nvSpPr>
        <p:spPr>
          <a:xfrm>
            <a:off x="538666" y="930159"/>
            <a:ext cx="108375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Stack processor in ISCE [</a:t>
            </a:r>
            <a:r>
              <a:rPr lang="en-US" sz="2400" dirty="0" err="1"/>
              <a:t>Heresh</a:t>
            </a:r>
            <a:r>
              <a:rPr lang="en-US" sz="2400" dirty="0"/>
              <a:t> et al., 2017]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Unwrap – </a:t>
            </a:r>
            <a:r>
              <a:rPr lang="en-US" sz="2400" dirty="0" err="1" smtClean="0"/>
              <a:t>mcf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Filtering strength: 0.5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Time series method: SBAS with DEM error correction, and spatial and temporal </a:t>
            </a:r>
            <a:r>
              <a:rPr lang="en-US" sz="2400" dirty="0" smtClean="0"/>
              <a:t>filtering; coherence threshold: 0.5.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Time series done in geo-coordinates in the box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Spatial spacing: 0.001 </a:t>
            </a:r>
            <a:r>
              <a:rPr lang="en-US" sz="2400" dirty="0" err="1"/>
              <a:t>deg</a:t>
            </a:r>
            <a:r>
              <a:rPr lang="en-US" sz="2400" dirty="0"/>
              <a:t> in geocoded </a:t>
            </a:r>
            <a:r>
              <a:rPr lang="en-US" sz="2400" dirty="0" err="1" smtClean="0"/>
              <a:t>interferograms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GPS data or GPS velocity model are not used in the processing or time series </a:t>
            </a:r>
            <a:r>
              <a:rPr lang="en-US" sz="2400" dirty="0" smtClean="0"/>
              <a:t>analysis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(Pinned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D</a:t>
            </a:r>
            <a:r>
              <a:rPr lang="en-US" altLang="zh-CN" sz="2400" dirty="0" smtClean="0"/>
              <a:t>own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P581?)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52249" y="210207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Q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&amp;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Zhen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Liu: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837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9446D3-FE91-6D48-BACF-7E63D4D5E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834" y="235888"/>
            <a:ext cx="8582202" cy="62521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6DA3722-A5E4-3540-BB6C-CC32CA8C2DD0}"/>
              </a:ext>
            </a:extLst>
          </p:cNvPr>
          <p:cNvSpPr txBox="1"/>
          <p:nvPr/>
        </p:nvSpPr>
        <p:spPr>
          <a:xfrm>
            <a:off x="487680" y="91585"/>
            <a:ext cx="14174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D71</a:t>
            </a:r>
          </a:p>
          <a:p>
            <a:r>
              <a:rPr lang="en-US" sz="2800" dirty="0" smtClean="0"/>
              <a:t>Average velocity</a:t>
            </a:r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87680" y="5737507"/>
            <a:ext cx="202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Wrapped </a:t>
            </a:r>
            <a:r>
              <a:rPr lang="en-US" smtClean="0"/>
              <a:t>at 3cm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87680" y="1582803"/>
            <a:ext cx="1412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Zhen</a:t>
            </a:r>
            <a:r>
              <a:rPr lang="zh-CN" altLang="en-US" sz="2800" dirty="0"/>
              <a:t> </a:t>
            </a:r>
            <a:r>
              <a:rPr lang="en-US" altLang="zh-CN" sz="2800" dirty="0"/>
              <a:t>Liu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274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6DA3722-A5E4-3540-BB6C-CC32CA8C2DD0}"/>
              </a:ext>
            </a:extLst>
          </p:cNvPr>
          <p:cNvSpPr txBox="1"/>
          <p:nvPr/>
        </p:nvSpPr>
        <p:spPr>
          <a:xfrm>
            <a:off x="487680" y="91585"/>
            <a:ext cx="14174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A64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verage velocity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7680" y="5737507"/>
            <a:ext cx="202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Wrapped at 3cm/</a:t>
            </a:r>
            <a:r>
              <a:rPr lang="en-US" dirty="0" err="1" smtClean="0"/>
              <a:t>yr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076" y="248532"/>
            <a:ext cx="8624019" cy="62919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7680" y="1582803"/>
            <a:ext cx="1412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Zhen</a:t>
            </a:r>
            <a:r>
              <a:rPr lang="zh-CN" altLang="en-US" sz="2800" dirty="0"/>
              <a:t> </a:t>
            </a:r>
            <a:r>
              <a:rPr lang="en-US" altLang="zh-CN" sz="2800" dirty="0"/>
              <a:t>Liu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06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Q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Wesley</a:t>
            </a:r>
            <a:r>
              <a:rPr lang="zh-CN" altLang="en-US" dirty="0" smtClean="0"/>
              <a:t> </a:t>
            </a:r>
            <a:r>
              <a:rPr lang="en-US" altLang="zh-CN" dirty="0" smtClean="0"/>
              <a:t>Neely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GMTSAR: </a:t>
            </a:r>
            <a:r>
              <a:rPr lang="en-US" dirty="0" smtClean="0"/>
              <a:t>v5</a:t>
            </a:r>
            <a:r>
              <a:rPr lang="en-US" altLang="zh-CN" dirty="0" smtClean="0"/>
              <a:t>.</a:t>
            </a:r>
            <a:r>
              <a:rPr lang="en-US" dirty="0" smtClean="0"/>
              <a:t>22</a:t>
            </a:r>
            <a:endParaRPr lang="en-US" dirty="0" smtClean="0"/>
          </a:p>
          <a:p>
            <a:r>
              <a:rPr lang="en-US" dirty="0" smtClean="0"/>
              <a:t>Master: 20160719</a:t>
            </a:r>
          </a:p>
          <a:p>
            <a:r>
              <a:rPr lang="en-US" dirty="0" smtClean="0"/>
              <a:t>ESD</a:t>
            </a:r>
          </a:p>
          <a:p>
            <a:r>
              <a:rPr lang="en-US" dirty="0" smtClean="0"/>
              <a:t>Filter wavelength: 300 m</a:t>
            </a:r>
          </a:p>
          <a:p>
            <a:r>
              <a:rPr lang="en-US" dirty="0" err="1" smtClean="0"/>
              <a:t>Range_dec</a:t>
            </a:r>
            <a:r>
              <a:rPr lang="en-US" dirty="0" smtClean="0"/>
              <a:t>: 7</a:t>
            </a:r>
          </a:p>
          <a:p>
            <a:r>
              <a:rPr lang="en-US" dirty="0" err="1" smtClean="0"/>
              <a:t>Azimuth_dec</a:t>
            </a:r>
            <a:r>
              <a:rPr lang="en-US" dirty="0" smtClean="0"/>
              <a:t>: 3</a:t>
            </a:r>
          </a:p>
          <a:p>
            <a:r>
              <a:rPr lang="en-US" dirty="0" err="1" smtClean="0"/>
              <a:t>Threshold_snaphu</a:t>
            </a:r>
            <a:r>
              <a:rPr lang="en-US" dirty="0" smtClean="0"/>
              <a:t>: 0.05</a:t>
            </a:r>
          </a:p>
          <a:p>
            <a:r>
              <a:rPr lang="en-US" dirty="0" err="1" smtClean="0"/>
              <a:t>Defomax</a:t>
            </a:r>
            <a:r>
              <a:rPr lang="en-US" dirty="0" smtClean="0"/>
              <a:t>: 0.0001</a:t>
            </a:r>
          </a:p>
          <a:p>
            <a:r>
              <a:rPr lang="en-US" dirty="0" err="1" smtClean="0"/>
              <a:t>Threshold_geocode</a:t>
            </a:r>
            <a:r>
              <a:rPr lang="en-US" dirty="0" smtClean="0"/>
              <a:t>: 0.01</a:t>
            </a:r>
          </a:p>
          <a:p>
            <a:r>
              <a:rPr lang="en-US" dirty="0" smtClean="0"/>
              <a:t>Perpendicular baseline: &lt; 250 m</a:t>
            </a:r>
          </a:p>
          <a:p>
            <a:r>
              <a:rPr lang="en-US" dirty="0" smtClean="0"/>
              <a:t>Temporal baseline: 50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2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F5877-DBE2-9143-8F3D-7EC8AFEAABB7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4"/>
            <a:ext cx="9144000" cy="367863"/>
          </a:xfrm>
          <a:prstGeom prst="rect">
            <a:avLst/>
          </a:prstGeom>
          <a:solidFill>
            <a:srgbClr val="89C2FF"/>
          </a:solidFill>
          <a:ln>
            <a:solidFill>
              <a:srgbClr val="89C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Bakersfield_correction_rand_gps-1 (dragged)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50" y="582085"/>
            <a:ext cx="4675573" cy="5779008"/>
          </a:xfrm>
          <a:prstGeom prst="rect">
            <a:avLst/>
          </a:prstGeom>
        </p:spPr>
      </p:pic>
      <p:pic>
        <p:nvPicPr>
          <p:cNvPr id="12" name="Picture 11" descr="Bakersfield_correction_rand_gps-56 (dragged)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50" y="582085"/>
            <a:ext cx="4675573" cy="5779008"/>
          </a:xfrm>
          <a:prstGeom prst="rect">
            <a:avLst/>
          </a:prstGeom>
        </p:spPr>
      </p:pic>
      <p:pic>
        <p:nvPicPr>
          <p:cNvPr id="25" name="Picture 24" descr="Bakersfield_correction_rand_gps-159 (dragged)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50" y="582085"/>
            <a:ext cx="4675573" cy="5779008"/>
          </a:xfrm>
          <a:prstGeom prst="rect">
            <a:avLst/>
          </a:prstGeom>
        </p:spPr>
      </p:pic>
      <p:pic>
        <p:nvPicPr>
          <p:cNvPr id="26" name="Picture 25" descr="Bakersfield_correction_rand_gps-211 (dragged)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50" y="582085"/>
            <a:ext cx="4675573" cy="5779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7" y="-61559"/>
            <a:ext cx="129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6A6A6"/>
                </a:solidFill>
              </a:rPr>
              <a:t>Background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30293" y="-62031"/>
            <a:ext cx="144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Methodology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48990" y="-62031"/>
            <a:ext cx="90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6A6A6"/>
                </a:solidFill>
              </a:rPr>
              <a:t>Results 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70757" y="-6203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6A6A6"/>
                </a:solidFill>
              </a:rPr>
              <a:t>Conclusions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3831676" y="1362779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+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832129" y="2282824"/>
            <a:ext cx="2996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47037" y="728133"/>
            <a:ext cx="3693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Modified Argus method applied to suite of </a:t>
            </a:r>
            <a:r>
              <a:rPr lang="en-US" dirty="0" err="1"/>
              <a:t>interferograms</a:t>
            </a:r>
            <a:r>
              <a:rPr lang="en-US" dirty="0"/>
              <a:t> (276) and used for recovering the temporal evolution of surface deformation at every pixel.</a:t>
            </a:r>
            <a:endParaRPr lang="en-US" dirty="0"/>
          </a:p>
        </p:txBody>
      </p:sp>
      <p:pic>
        <p:nvPicPr>
          <p:cNvPr id="2" name="Picture 1" descr="Screen Shot 2018-03-08 at 10.06.4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1" y="2342410"/>
            <a:ext cx="1869017" cy="794966"/>
          </a:xfrm>
          <a:prstGeom prst="rect">
            <a:avLst/>
          </a:prstGeom>
        </p:spPr>
      </p:pic>
      <p:pic>
        <p:nvPicPr>
          <p:cNvPr id="27" name="Picture 26" descr="Screen Shot 2018-03-08 at 10.06.5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91" y="3092689"/>
            <a:ext cx="3919010" cy="1151913"/>
          </a:xfrm>
          <a:prstGeom prst="rect">
            <a:avLst/>
          </a:prstGeom>
        </p:spPr>
      </p:pic>
      <p:pic>
        <p:nvPicPr>
          <p:cNvPr id="28" name="Picture 27" descr="Screen Shot 2018-03-08 at 10.07.17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50" y="4244601"/>
            <a:ext cx="3007783" cy="1000030"/>
          </a:xfrm>
          <a:prstGeom prst="rect">
            <a:avLst/>
          </a:prstGeom>
        </p:spPr>
      </p:pic>
      <p:pic>
        <p:nvPicPr>
          <p:cNvPr id="29" name="Picture 28" descr="Screen Shot 2018-03-08 at 10.07.26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347" y="5392211"/>
            <a:ext cx="2364921" cy="132926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944629" y="5814999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  <a:r>
              <a:rPr lang="en-US" baseline="-25000" dirty="0"/>
              <a:t>1 </a:t>
            </a:r>
            <a:r>
              <a:rPr lang="en-US" dirty="0"/>
              <a:t>= </a:t>
            </a:r>
            <a:endParaRPr lang="en-US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9378" y="0"/>
            <a:ext cx="9473244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771" y="4"/>
            <a:ext cx="2142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Wesley</a:t>
            </a:r>
            <a:r>
              <a:rPr lang="zh-CN" altLang="en-US" sz="2800" dirty="0"/>
              <a:t> </a:t>
            </a:r>
            <a:r>
              <a:rPr lang="en-US" altLang="zh-CN" sz="2800" dirty="0"/>
              <a:t>Neely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32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" y="798786"/>
            <a:ext cx="1129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Zhen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Xiaohua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--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Closure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Test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Phase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55" y="1240386"/>
            <a:ext cx="11209836" cy="5617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686" y="0"/>
            <a:ext cx="4461314" cy="318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00" y="0"/>
            <a:ext cx="921267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72193" y="103515"/>
            <a:ext cx="1811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Kang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Wang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077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490" y="0"/>
            <a:ext cx="89689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72193" y="103515"/>
            <a:ext cx="1811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Kang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Wang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246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157" y="0"/>
            <a:ext cx="92646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72193" y="103515"/>
            <a:ext cx="1811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Kang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Wang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47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82" y="0"/>
            <a:ext cx="886690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72193" y="103515"/>
            <a:ext cx="1811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Kang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Wang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341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9" y="210207"/>
            <a:ext cx="3692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Time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Series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Comparison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912" y="0"/>
            <a:ext cx="3748087" cy="365744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915993" y="1313001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1640" y="851336"/>
            <a:ext cx="55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 smtClean="0"/>
              <a:t>Comparison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GPS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P581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701" y="3883279"/>
            <a:ext cx="3237625" cy="2731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4590"/>
            <a:ext cx="8443912" cy="539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5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9" y="210207"/>
            <a:ext cx="3692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Time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Series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Comparison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912" y="0"/>
            <a:ext cx="3748087" cy="365744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714750" y="1892414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1640" y="851336"/>
            <a:ext cx="55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 smtClean="0"/>
              <a:t>Comparison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GPS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AZU1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788" y="3872846"/>
            <a:ext cx="3163751" cy="2769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8074"/>
            <a:ext cx="8443912" cy="544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5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9" y="210207"/>
            <a:ext cx="3692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Time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Series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Comparison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912" y="0"/>
            <a:ext cx="3748087" cy="365744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881021" y="2580391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1640" y="851336"/>
            <a:ext cx="55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 smtClean="0"/>
              <a:t>Comparison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GPS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LGWD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801" y="3901440"/>
            <a:ext cx="3190817" cy="2683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56006"/>
            <a:ext cx="8443912" cy="55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1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9" y="210207"/>
            <a:ext cx="3692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Time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Series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Comparison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912" y="0"/>
            <a:ext cx="3748087" cy="365744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143764" y="2449762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1640" y="851336"/>
            <a:ext cx="55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 smtClean="0"/>
              <a:t>Comparison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GPS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DSSC</a:t>
            </a:r>
            <a:r>
              <a:rPr lang="en-US" altLang="zh-CN" sz="2400" dirty="0"/>
              <a:t>	</a:t>
            </a:r>
            <a:r>
              <a:rPr lang="en-US" altLang="zh-CN" sz="2400" dirty="0" smtClean="0"/>
              <a:t>snow?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044" y="3936118"/>
            <a:ext cx="3305101" cy="2612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2852"/>
            <a:ext cx="8443912" cy="538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8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9" y="210207"/>
            <a:ext cx="3692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Time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Series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Comparison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912" y="0"/>
            <a:ext cx="3748087" cy="365744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917342" y="1387317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1640" y="851336"/>
            <a:ext cx="55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 smtClean="0"/>
              <a:t>Comparison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GPS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P606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233" y="3992928"/>
            <a:ext cx="3243343" cy="2539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1568"/>
            <a:ext cx="8443912" cy="547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0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9" y="210207"/>
            <a:ext cx="3692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Time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Series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Comparison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912" y="0"/>
            <a:ext cx="3748087" cy="365744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558804" y="411957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1640" y="851336"/>
            <a:ext cx="55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 smtClean="0"/>
              <a:t>Comparison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GPS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P812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858" y="3912646"/>
            <a:ext cx="3231176" cy="258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7663"/>
            <a:ext cx="8443912" cy="547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" y="798786"/>
            <a:ext cx="1129862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Zhen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Xiaohua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--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Phase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(shifted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hand)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err="1" smtClean="0"/>
              <a:t>B_p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=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-69,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-1,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68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8262"/>
            <a:ext cx="12192000" cy="4849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829" y="-1"/>
            <a:ext cx="3731172" cy="296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0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9" y="210207"/>
            <a:ext cx="3692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Time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Series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Comparison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912" y="0"/>
            <a:ext cx="3748087" cy="365744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515262" y="2118837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1640" y="851336"/>
            <a:ext cx="55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 err="1" smtClean="0"/>
              <a:t>InSAR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only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RDM1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943" y="3927565"/>
            <a:ext cx="3287800" cy="2702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509852"/>
            <a:ext cx="8443912" cy="53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8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9" y="210207"/>
            <a:ext cx="3692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Time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Series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Comparison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912" y="0"/>
            <a:ext cx="3748087" cy="365744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638667" y="1892415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1640" y="851336"/>
            <a:ext cx="55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 err="1" smtClean="0"/>
              <a:t>InSAR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only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RDM2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585" y="3953692"/>
            <a:ext cx="3427697" cy="2569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0910"/>
            <a:ext cx="8425817" cy="542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9" y="210207"/>
            <a:ext cx="3692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Time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Series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Comparison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912" y="0"/>
            <a:ext cx="3748087" cy="365744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079914" y="1665991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1640" y="851336"/>
            <a:ext cx="55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 err="1" smtClean="0"/>
              <a:t>InSAR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only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RDM3	snow?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530" y="3872879"/>
            <a:ext cx="3226505" cy="2771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3518"/>
            <a:ext cx="8443912" cy="539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5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9" y="210207"/>
            <a:ext cx="3692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Time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Series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Comparison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912" y="0"/>
            <a:ext cx="3748087" cy="365744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765295" y="701087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1640" y="851336"/>
            <a:ext cx="55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 err="1" smtClean="0"/>
              <a:t>InSAR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only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RDM4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732" y="3892925"/>
            <a:ext cx="3380445" cy="2729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530"/>
            <a:ext cx="8443912" cy="54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6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9" y="210207"/>
            <a:ext cx="3692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Time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Series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Comparison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912" y="0"/>
            <a:ext cx="3748087" cy="365744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923078" y="1465694"/>
            <a:ext cx="585787" cy="585787"/>
          </a:xfrm>
          <a:prstGeom prst="ellipse">
            <a:avLst/>
          </a:prstGeom>
          <a:noFill/>
          <a:ln w="2222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1640" y="851336"/>
            <a:ext cx="55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 err="1" smtClean="0"/>
              <a:t>InSAR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only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RDM5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697" y="3903848"/>
            <a:ext cx="3247755" cy="2757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8872"/>
            <a:ext cx="8443912" cy="545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31DDEC-E1FF-0342-84B2-E8371C55039D}"/>
              </a:ext>
            </a:extLst>
          </p:cNvPr>
          <p:cNvSpPr txBox="1"/>
          <p:nvPr/>
        </p:nvSpPr>
        <p:spPr>
          <a:xfrm>
            <a:off x="376014" y="179462"/>
            <a:ext cx="6521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D71 – comparison with GPS LOS time series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0682E3A-688A-E249-8E1C-50D0C5AEF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672" y="702682"/>
            <a:ext cx="3993327" cy="1899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D80F4E5-1753-6540-AE6B-2BD0AEF36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19" y="3437917"/>
            <a:ext cx="4467670" cy="214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0C8F3ED-2CF6-214B-A4A7-082105ACE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176" y="3429325"/>
            <a:ext cx="4492327" cy="2158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FF5755B-BFDA-F946-887F-CB1EBE6CB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290" y="797716"/>
            <a:ext cx="3795767" cy="1804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467F8B1-9049-2749-A7EF-14EF7FAAF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76" y="797716"/>
            <a:ext cx="3813476" cy="1906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1995" y="208201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DSSC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19810" y="2080891"/>
            <a:ext cx="65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P812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775794" y="2080891"/>
            <a:ext cx="7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LGWD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6525" y="4966951"/>
            <a:ext cx="65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P606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7714" y="4966951"/>
            <a:ext cx="69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AZU1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80013" y="6075208"/>
            <a:ext cx="5302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 GPS time series are with regard to P581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567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0EFBF6-03F4-5448-A0E6-0D75274B426F}"/>
              </a:ext>
            </a:extLst>
          </p:cNvPr>
          <p:cNvSpPr txBox="1"/>
          <p:nvPr/>
        </p:nvSpPr>
        <p:spPr>
          <a:xfrm>
            <a:off x="453029" y="264920"/>
            <a:ext cx="3758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D71 – output at RDM1-5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7335AB-4F2D-3F41-A400-FD6A380FD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90" y="862584"/>
            <a:ext cx="3865548" cy="1807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ADC12F8-C423-BE4F-9AD5-A0B2BA758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734" y="860279"/>
            <a:ext cx="3910949" cy="1809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BEEF31-216E-9A47-9CE8-7BC05FED1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679" y="873925"/>
            <a:ext cx="3849702" cy="1782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692F26E-4293-7146-9B4A-27BB8E0DF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90" y="3366491"/>
            <a:ext cx="3971832" cy="1812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86C4ED-B871-8640-A7AA-164C9F501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064" y="3366491"/>
            <a:ext cx="3887619" cy="18400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94208" y="2106823"/>
            <a:ext cx="76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RDM1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99846" y="2106823"/>
            <a:ext cx="76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RDM2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098726" y="2106823"/>
            <a:ext cx="76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RDM3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94208" y="4548472"/>
            <a:ext cx="76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RDM4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73038" y="4733138"/>
            <a:ext cx="76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RDM5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2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E414E8A-85A9-3440-8620-5AD586536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233" y="848436"/>
            <a:ext cx="3737835" cy="17990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A04682-8C1C-A94C-BCB2-72645E89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8436"/>
            <a:ext cx="3523655" cy="1732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C3003E-D399-8044-B250-CE8A17919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219" y="699960"/>
            <a:ext cx="4058480" cy="1880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3B00B6A-6EFE-214A-BFAF-FD100E99A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76910"/>
            <a:ext cx="3724188" cy="1793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E1FF865-F9A9-7A4E-9220-27FC8A456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4189" y="3529629"/>
            <a:ext cx="3957598" cy="1837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531DDEC-E1FF-0342-84B2-E8371C55039D}"/>
              </a:ext>
            </a:extLst>
          </p:cNvPr>
          <p:cNvSpPr txBox="1"/>
          <p:nvPr/>
        </p:nvSpPr>
        <p:spPr>
          <a:xfrm>
            <a:off x="376014" y="179462"/>
            <a:ext cx="6508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A64 – comparison with GPS LOS time series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265930" y="200874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DSSC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25683" y="2103902"/>
            <a:ext cx="65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P812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841264" y="2103902"/>
            <a:ext cx="7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LGWD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6014" y="3725945"/>
            <a:ext cx="65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P606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85475" y="3725945"/>
            <a:ext cx="69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AZU1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5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9B1902-E05E-7E43-B96F-EEDB42B1F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20" y="821076"/>
            <a:ext cx="3794332" cy="1805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1665C2-B687-A341-BFEE-CB1B9A43B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879" y="850510"/>
            <a:ext cx="3593743" cy="1710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C95F3EB-A3BB-6A47-BC93-2CEE9304E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688" y="867060"/>
            <a:ext cx="3743058" cy="1716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A62FD19-A8D0-374F-85BC-FB88A811E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20" y="3469785"/>
            <a:ext cx="3897535" cy="1874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9ECAA9D-1AA5-0940-A52C-DACD4E2AA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879" y="3469785"/>
            <a:ext cx="3832491" cy="17884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00EFBF6-03F4-5448-A0E6-0D75274B426F}"/>
              </a:ext>
            </a:extLst>
          </p:cNvPr>
          <p:cNvSpPr txBox="1"/>
          <p:nvPr/>
        </p:nvSpPr>
        <p:spPr>
          <a:xfrm>
            <a:off x="417570" y="264920"/>
            <a:ext cx="374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A64 – output at RDM1-5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973131" y="2023170"/>
            <a:ext cx="76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RDM1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91430" y="1990904"/>
            <a:ext cx="76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RDM2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919174" y="1987499"/>
            <a:ext cx="76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RDM3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25531" y="4729729"/>
            <a:ext cx="76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RDM4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35756" y="4729729"/>
            <a:ext cx="76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RDM5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86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" y="798786"/>
            <a:ext cx="1129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Zhen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Xiaohua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Unwrap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74" y="1266773"/>
            <a:ext cx="11876690" cy="559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" y="798786"/>
            <a:ext cx="1129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Zhen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Xiaohua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Corr</a:t>
            </a:r>
            <a:endParaRPr lang="en-US" altLang="zh-CN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4526"/>
            <a:ext cx="12192000" cy="4543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770" y="0"/>
            <a:ext cx="3812229" cy="311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" y="798786"/>
            <a:ext cx="1129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Zhen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Xiaohua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Pha</a:t>
            </a:r>
            <a:r>
              <a:rPr lang="en-US" altLang="zh-CN" sz="2400" dirty="0" smtClean="0"/>
              <a:t>-sig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Corr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v.s</a:t>
            </a:r>
            <a:r>
              <a:rPr lang="en-US" altLang="zh-CN" sz="2400" dirty="0" smtClean="0"/>
              <a:t>.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Corr</a:t>
            </a:r>
            <a:endParaRPr lang="en-US" altLang="zh-CN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8425"/>
            <a:ext cx="12192000" cy="3617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458" y="1627105"/>
            <a:ext cx="66675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" y="798786"/>
            <a:ext cx="1129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Zhen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Xiaohua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T71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Geo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Unwrap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7061"/>
            <a:ext cx="12192000" cy="447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8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61241" y="102092"/>
            <a:ext cx="9144000" cy="47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 smtClean="0"/>
              <a:t>Some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Comparisons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5310" y="798786"/>
            <a:ext cx="1129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altLang="zh-CN" sz="2400" dirty="0" smtClean="0"/>
              <a:t>Gareth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Xiaohua</a:t>
            </a:r>
            <a:r>
              <a:rPr lang="zh-CN" altLang="en-US" sz="2400" dirty="0" smtClean="0"/>
              <a:t> </a:t>
            </a:r>
            <a:r>
              <a:rPr lang="mr-IN" altLang="zh-CN" sz="2400" dirty="0" smtClean="0"/>
              <a:t>–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T64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Closure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Unwrap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1168"/>
            <a:ext cx="12192000" cy="5442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252" y="0"/>
            <a:ext cx="3861747" cy="3073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41" y="1536569"/>
            <a:ext cx="5452407" cy="532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769</Words>
  <Application>Microsoft Macintosh PowerPoint</Application>
  <PresentationFormat>Widescreen</PresentationFormat>
  <Paragraphs>186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Calibri</vt:lpstr>
      <vt:lpstr>Calibri Light</vt:lpstr>
      <vt:lpstr>DengXian</vt:lpstr>
      <vt:lpstr>DengXian Light</vt:lpstr>
      <vt:lpstr>Mangal</vt:lpstr>
      <vt:lpstr>ＭＳ Ｐゴシック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 &amp; A Wesley Neely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43</cp:revision>
  <dcterms:created xsi:type="dcterms:W3CDTF">2018-02-27T03:13:34Z</dcterms:created>
  <dcterms:modified xsi:type="dcterms:W3CDTF">2018-03-12T16:22:57Z</dcterms:modified>
</cp:coreProperties>
</file>