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c88af5b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c88af5b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c88af5b9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c88af5b9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6c88af5b9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6c88af5b9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6c88af5b9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6c88af5b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c88af5b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c88af5b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c88af5b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c88af5b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c88af5b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c88af5b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lab.research.google.com/drive/1JH3s182ZDOK9InWAEHc1UAIkID5O0dpM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FLOW DUE TO PLUME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Sandra Slead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Madison Ghiz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426" y="1436275"/>
            <a:ext cx="3927699" cy="34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math xmlns=&quot;http://www.w3.org/1998/Math/MathML&quot;&gt;&lt;mo&gt;&amp;#x2207;&lt;/mo&gt;&lt;mi&gt;x&lt;/mi&gt;&lt;mi&gt;y&lt;/mi&gt;&lt;mo&gt;=&lt;/mo&gt;&lt;mfrac&gt;&lt;mi&gt;d&lt;/mi&gt;&lt;mrow&gt;&lt;mi&gt;d&lt;/mi&gt;&lt;mi&gt;x&lt;/mi&gt;&lt;/mrow&gt;&lt;/mfrac&gt;&lt;mo&gt;+&lt;/mo&gt;&lt;mfrac&gt;&lt;mi&gt;d&lt;/mi&gt;&lt;mrow&gt;&lt;mi&gt;d&lt;/mi&gt;&lt;mi&gt;y&lt;/mi&gt;&lt;/mrow&gt;&lt;/mfrac&gt;&lt;/math&gt;" id="71" name="Google Shape;71;p14" title="nabla x y equals fraction numerator d over denominator d x end fraction plus fraction numerator d over denominator d y end fra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25" y="2316075"/>
            <a:ext cx="1329975" cy="4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973850" y="1391138"/>
            <a:ext cx="19269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= (x,y)  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= (k</a:t>
            </a:r>
            <a:r>
              <a:rPr baseline="-25000" lang="en" sz="1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,k</a:t>
            </a:r>
            <a:r>
              <a:rPr baseline="-25000" lang="en" sz="16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pic>
        <p:nvPicPr>
          <p:cNvPr descr="&lt;math xmlns=&quot;http://www.w3.org/1998/Math/MathML&quot;&gt;&lt;mi mathvariant=&quot;bold-italic&quot;&gt;v&lt;/mi&gt;&lt;mo&gt;&amp;#xB7;&lt;/mo&gt;&lt;mo&gt;&amp;#x2207;&lt;/mo&gt;&lt;mi&gt;T&lt;/mi&gt;&lt;mo&gt;&amp;#xA0;&lt;/mo&gt;&lt;mo&gt;-&lt;/mo&gt;&lt;mi&gt;&amp;#x3BA;&lt;/mi&gt;&lt;msup&gt;&lt;mo&gt;&amp;#x2207;&lt;/mo&gt;&lt;mn&gt;2&lt;/mn&gt;&lt;/msup&gt;&lt;mi&gt;T&lt;/mi&gt;&lt;mo&gt;&amp;#xA0;&lt;/mo&gt;&lt;mo&gt;=&lt;/mo&gt;&lt;mfrac&gt;&lt;mrow&gt;&lt;mo&gt;&amp;#xA0;&lt;/mo&gt;&lt;mi&gt;q&lt;/mi&gt;&lt;mfenced&gt;&lt;mrow&gt;&lt;mi mathvariant=&quot;bold-italic&quot;&gt;x&lt;/mi&gt;&lt;mo&gt;,&lt;/mo&gt;&lt;mi&gt;z&lt;/mi&gt;&lt;/mrow&gt;&lt;/mfenced&gt;&lt;/mrow&gt;&lt;mrow&gt;&lt;mi&gt;&amp;#x3C1;&lt;/mi&gt;&lt;msub&gt;&lt;mi&gt;C&lt;/mi&gt;&lt;mi&gt;p&lt;/mi&gt;&lt;/msub&gt;&lt;/mrow&gt;&lt;/mfrac&gt;&lt;/math&gt;" id="73" name="Google Shape;73;p14" title="bold italic v times nabla T space minus kappa nabla squared T space equals fraction numerator space q open parentheses bold italic x comma z close parentheses over denominator rho C subscript p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625" y="1540725"/>
            <a:ext cx="2643200" cy="5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77550" y="1576950"/>
            <a:ext cx="696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(1)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7550" y="3019225"/>
            <a:ext cx="69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(2)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&lt;math xmlns=&quot;http://www.w3.org/1998/Math/MathML&quot;&gt;&lt;mfrac&gt;&lt;mfenced&gt;&lt;mrow&gt;&lt;mi mathvariant=&quot;bold-italic&quot;&gt;v&lt;/mi&gt;&lt;mo&gt;&amp;#xB7;&lt;/mo&gt;&lt;mo&gt;&amp;#x2207;&lt;/mo&gt;&lt;mi&gt;x&lt;/mi&gt;&lt;mi&gt;y&lt;/mi&gt;&lt;mi&gt;T&lt;/mi&gt;&lt;mo&gt;+&lt;/mo&gt;&lt;mfrac&gt;&lt;mrow&gt;&lt;mi&gt;d&lt;/mi&gt;&lt;mi&gt;T&lt;/mi&gt;&lt;/mrow&gt;&lt;mrow&gt;&lt;mi&gt;d&lt;/mi&gt;&lt;mi&gt;z&lt;/mi&gt;&lt;/mrow&gt;&lt;/mfrac&gt;&lt;/mrow&gt;&lt;/mfenced&gt;&lt;mi&gt;&amp;#x3BA;&lt;/mi&gt;&lt;/mfrac&gt;&lt;mo&gt;-&lt;/mo&gt;&lt;mfenced&gt;&lt;mrow&gt;&lt;msup&gt;&lt;mo&gt;&amp;#x2207;&lt;/mo&gt;&lt;mn&gt;2&lt;/mn&gt;&lt;/msup&gt;&lt;mi&gt;x&lt;/mi&gt;&lt;mi&gt;y&lt;/mi&gt;&lt;mi&gt;T&lt;/mi&gt;&lt;mo&gt;+&lt;/mo&gt;&lt;mfrac&gt;&lt;mrow&gt;&lt;msup&gt;&lt;mi&gt;d&lt;/mi&gt;&lt;mn&gt;2&lt;/mn&gt;&lt;/msup&gt;&lt;mi&gt;T&lt;/mi&gt;&lt;/mrow&gt;&lt;mrow&gt;&lt;mi&gt;d&lt;/mi&gt;&lt;msup&gt;&lt;mi&gt;z&lt;/mi&gt;&lt;mn&gt;2&lt;/mn&gt;&lt;/msup&gt;&lt;/mrow&gt;&lt;/mfrac&gt;&lt;/mrow&gt;&lt;/mfenced&gt;&lt;mo&gt;&amp;#xA0;&lt;/mo&gt;&lt;mo&gt;=&lt;/mo&gt;&lt;mfrac&gt;&lt;mrow&gt;&lt;mo&gt;&amp;#xA0;&lt;/mo&gt;&lt;mi&gt;q&lt;/mi&gt;&lt;mfenced&gt;&lt;mrow&gt;&lt;mi mathvariant=&quot;bold-italic&quot;&gt;x&lt;/mi&gt;&lt;mo&gt;,&lt;/mo&gt;&lt;mi&gt;z&lt;/mi&gt;&lt;/mrow&gt;&lt;/mfenced&gt;&lt;/mrow&gt;&lt;mrow&gt;&lt;mi&gt;&amp;#x3C1;&lt;/mi&gt;&lt;msub&gt;&lt;mi&gt;C&lt;/mi&gt;&lt;mi&gt;p&lt;/mi&gt;&lt;/msub&gt;&lt;mi&gt;&amp;#x3BA;&lt;/mi&gt;&lt;/mrow&gt;&lt;/mfrac&gt;&lt;mspace linebreak=&quot;newline&quot;/&gt;&lt;/math&gt;" id="76" name="Google Shape;76;p14" title="fraction numerator open parentheses bold italic v times nabla x y T plus fraction numerator d T over denominator d z end fraction close parentheses over denominator kappa end fraction minus open parentheses nabla squared x y T plus fraction numerator d squared T over denominator d z squared end fraction close parentheses space equals fraction numerator space q open parentheses bold italic x comma z close parentheses over denominator rho C subscript p kappa end fraction&#10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625" y="2926250"/>
            <a:ext cx="4601150" cy="70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 mathvariant=&quot;bold-italic&quot;&gt;v&lt;/mi&gt;&lt;mo mathvariant=&quot;bold&quot;&gt;&amp;#xB7;&lt;/mo&gt;&lt;mo&gt;&amp;#x2207;&lt;/mo&gt;&lt;mi&gt;x&lt;/mi&gt;&lt;mi&gt;y&lt;/mi&gt;&lt;mi&gt;T&lt;/mi&gt;&lt;mo&gt;+&lt;/mo&gt;&lt;mfrac&gt;&lt;mrow&gt;&lt;mi&gt;d&lt;/mi&gt;&lt;mi&gt;T&lt;/mi&gt;&lt;/mrow&gt;&lt;mrow&gt;&lt;mi&gt;d&lt;/mi&gt;&lt;mi&gt;z&lt;/mi&gt;&lt;/mrow&gt;&lt;/mfrac&gt;&lt;mo&gt;-&lt;/mo&gt;&lt;mi&gt;&amp;#x3BA;&lt;/mi&gt;&lt;mfenced&gt;&lt;mrow&gt;&lt;msup&gt;&lt;mo&gt;&amp;#x2207;&lt;/mo&gt;&lt;mn&gt;2&lt;/mn&gt;&lt;/msup&gt;&lt;mi&gt;x&lt;/mi&gt;&lt;mi&gt;y&lt;/mi&gt;&lt;mi&gt;T&lt;/mi&gt;&lt;mo&gt;+&lt;/mo&gt;&lt;mfrac&gt;&lt;mrow&gt;&lt;msup&gt;&lt;mi&gt;d&lt;/mi&gt;&lt;mn&gt;2&lt;/mn&gt;&lt;/msup&gt;&lt;mi&gt;T&lt;/mi&gt;&lt;/mrow&gt;&lt;mrow&gt;&lt;mi&gt;d&lt;/mi&gt;&lt;msup&gt;&lt;mi&gt;z&lt;/mi&gt;&lt;mn&gt;2&lt;/mn&gt;&lt;/msup&gt;&lt;/mrow&gt;&lt;/mfrac&gt;&lt;/mrow&gt;&lt;/mfenced&gt;&lt;mo&gt;&amp;#xA0;&lt;/mo&gt;&lt;mo&gt;=&lt;/mo&gt;&lt;mfrac&gt;&lt;mrow&gt;&lt;mo&gt;&amp;#xA0;&lt;/mo&gt;&lt;mi&gt;q&lt;/mi&gt;&lt;mfenced&gt;&lt;mrow&gt;&lt;mi mathvariant=&quot;bold-italic&quot;&gt;x&lt;/mi&gt;&lt;mo&gt;,&lt;/mo&gt;&lt;mi&gt;z&lt;/mi&gt;&lt;/mrow&gt;&lt;/mfenced&gt;&lt;/mrow&gt;&lt;mrow&gt;&lt;mi&gt;&amp;#x3C1;&lt;/mi&gt;&lt;msub&gt;&lt;mi&gt;C&lt;/mi&gt;&lt;mi&gt;p&lt;/mi&gt;&lt;/msub&gt;&lt;/mrow&gt;&lt;/mfrac&gt;&lt;/math&gt;" id="77" name="Google Shape;77;p14" title="bold italic v bold times nabla x y T plus fraction numerator d T over denominator d z end fraction minus kappa open parentheses nabla squared x y T plus fraction numerator d squared T over denominator d z squared end fraction close parentheses space equals fraction numerator space q open parentheses bold italic x comma z close parentheses over denominator rho C subscript p end fracti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7925" y="2289925"/>
            <a:ext cx="3009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831350" y="3629450"/>
            <a:ext cx="5093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Fourier Transform of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(2)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&lt;math xmlns=&quot;http://www.w3.org/1998/Math/MathML&quot;&gt;&lt;mi&gt;&amp;#x2131;&lt;/mi&gt;&lt;mfenced open=&quot;{&quot; close=&quot;}&quot;&gt;&lt;mfenced&gt;&lt;mn mathvariant=&quot;bold&quot;&gt;2&lt;/mn&gt;&lt;/mfenced&gt;&lt;/mfenced&gt;&lt;mo&gt;&amp;#xA0;&lt;/mo&gt;&lt;mo&gt;=&lt;/mo&gt;&lt;mo&gt;&amp;#xA0;&lt;/mo&gt;&lt;mfenced open=&quot;[&quot; close=&quot;]&quot;&gt;&lt;mrow&gt;&lt;mfenced&gt;&lt;mrow&gt;&lt;mo&gt;-&lt;/mo&gt;&lt;mfrac&gt;&lt;mi&gt;i&lt;/mi&gt;&lt;mi&gt;&amp;#x3BA;&lt;/mi&gt;&lt;/mfrac&gt;&lt;mi mathvariant=&quot;bold-italic&quot;&gt;v&lt;/mi&gt;&lt;mo&gt;&amp;#xB7;&lt;/mo&gt;&lt;mi mathvariant=&quot;bold-italic&quot;&gt;k&lt;/mi&gt;&lt;mo mathvariant=&quot;bold&quot;&gt;+&lt;/mo&gt;&lt;mi mathvariant=&quot;bold-italic&quot;&gt;k&lt;/mi&gt;&lt;mo mathvariant=&quot;bold&quot;&gt;&amp;#xB7;&lt;/mo&gt;&lt;mi mathvariant=&quot;bold-italic&quot;&gt;k&lt;/mi&gt;&lt;/mrow&gt;&lt;/mfenced&gt;&lt;mo&gt;+&lt;/mo&gt;&lt;msub&gt;&lt;msup&gt;&lt;mi mathvariant=&quot;bold-italic&quot;&gt;k&lt;/mi&gt;&lt;mn mathvariant=&quot;bold&quot;&gt;2&lt;/mn&gt;&lt;/msup&gt;&lt;mi mathvariant=&quot;bold&quot;&gt;z&lt;/mi&gt;&lt;/msub&gt;&lt;/mrow&gt;&lt;/mfenced&gt;&lt;mi&gt;T&lt;/mi&gt;&lt;mfenced&gt;&lt;mrow&gt;&lt;mi mathvariant=&quot;bold-italic&quot;&gt;k&lt;/mi&gt;&lt;mo mathvariant=&quot;bold&quot;&gt;,&lt;/mo&gt;&lt;msub&gt;&lt;mi mathvariant=&quot;bold-italic&quot;&gt;k&lt;/mi&gt;&lt;mi mathvariant=&quot;bold&quot;&gt;z&lt;/mi&gt;&lt;/msub&gt;&lt;/mrow&gt;&lt;/mfenced&gt;&lt;mo&gt;&amp;#xA0;&lt;/mo&gt;&lt;mo&gt;=&lt;/mo&gt;&lt;mfrac&gt;&lt;mrow&gt;&lt;mo&gt;&amp;#xA0;&lt;/mo&gt;&lt;mi&gt;q&lt;/mi&gt;&lt;mfenced&gt;&lt;mi mathvariant=&quot;bold-italic&quot;&gt;k&lt;/mi&gt;&lt;/mfenced&gt;&lt;/mrow&gt;&lt;mrow&gt;&lt;mi&gt;&amp;#x3BA;&lt;/mi&gt;&lt;mi&gt;&amp;#x3C1;&lt;/mi&gt;&lt;msub&gt;&lt;mi&gt;C&lt;/mi&gt;&lt;mi&gt;p&lt;/mi&gt;&lt;/msub&gt;&lt;/mrow&gt;&lt;/mfrac&gt;&lt;mfenced open=&quot;[&quot; close=&quot;]&quot;&gt;&lt;mrow&gt;&lt;msup&gt;&lt;mi&gt;e&lt;/mi&gt;&lt;mrow&gt;&lt;mi&gt;i&lt;/mi&gt;&lt;msub&gt;&lt;mi mathvariant=&quot;bold-italic&quot;&gt;k&lt;/mi&gt;&lt;mi mathvariant=&quot;bold&quot;&gt;z&lt;/mi&gt;&lt;/msub&gt;&lt;msub&gt;&lt;mi mathvariant=&quot;bold-italic&quot;&gt;z&lt;/mi&gt;&lt;mn mathvariant=&quot;bold&quot;&gt;0&lt;/mn&gt;&lt;/msub&gt;&lt;/mrow&gt;&lt;/msup&gt;&lt;mo&gt;-&lt;/mo&gt;&lt;msup&gt;&lt;mi&gt;e&lt;/mi&gt;&lt;mrow&gt;&lt;mo&gt;-&lt;/mo&gt;&lt;mi&gt;i&lt;/mi&gt;&lt;msub&gt;&lt;mi mathvariant=&quot;bold-italic&quot;&gt;k&lt;/mi&gt;&lt;mi mathvariant=&quot;bold&quot;&gt;z&lt;/mi&gt;&lt;/msub&gt;&lt;msub&gt;&lt;mi mathvariant=&quot;bold-italic&quot;&gt;z&lt;/mi&gt;&lt;mn mathvariant=&quot;bold&quot;&gt;0&lt;/mn&gt;&lt;/msub&gt;&lt;/mrow&gt;&lt;/msup&gt;&lt;/mrow&gt;&lt;/mfenced&gt;&lt;/math&gt;" id="79" name="Google Shape;79;p14" title="script capital f open curly brackets open parentheses bold 2 close parentheses close curly brackets space equals space open square brackets open parentheses negative i over kappa bold italic v times bold italic k bold plus bold italic k bold times bold italic k close parentheses plus bold italic k to the power of bold 2 subscript bold z close square brackets T open parentheses bold italic k bold comma bold italic k subscript bold z close parentheses space equals fraction numerator space q open parentheses bold italic k close parentheses over denominator kappa rho C subscript p end fraction open square brackets e to the power of i bold italic k subscript bold z bold italic z subscript bold 0 end exponent minus e to the power of negative i bold italic k subscript bold z bold italic z subscript bold 0 end exponent close square bracket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050" y="3966575"/>
            <a:ext cx="69033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&amp;#x2131;&lt;/mi&gt;&lt;mfenced open=&quot;{&quot; close=&quot;}&quot;&gt;&lt;mfenced&gt;&lt;mn mathvariant=&quot;bold&quot;&gt;2&lt;/mn&gt;&lt;/mfenced&gt;&lt;/mfenced&gt;&lt;mo&gt;&amp;#xA0;&lt;/mo&gt;&lt;mo&gt;=&lt;/mo&gt;&lt;mo&gt;&amp;#xA0;&lt;/mo&gt;&lt;mfenced open=&quot;[&quot; close=&quot;]&quot;&gt;&lt;mrow&gt;&lt;mfenced&gt;&lt;mrow&gt;&lt;mo&gt;-&lt;/mo&gt;&lt;mfrac&gt;&lt;mi&gt;i&lt;/mi&gt;&lt;mi&gt;&amp;#x3BA;&lt;/mi&gt;&lt;/mfrac&gt;&lt;mi mathvariant=&quot;bold-italic&quot;&gt;v&lt;/mi&gt;&lt;mo&gt;&amp;#xB7;&lt;/mo&gt;&lt;mi mathvariant=&quot;bold-italic&quot;&gt;k&lt;/mi&gt;&lt;mo mathvariant=&quot;bold&quot;&gt;+&lt;/mo&gt;&lt;mi mathvariant=&quot;bold-italic&quot;&gt;k&lt;/mi&gt;&lt;mo mathvariant=&quot;bold&quot;&gt;&amp;#xB7;&lt;/mo&gt;&lt;mi mathvariant=&quot;bold-italic&quot;&gt;k&lt;/mi&gt;&lt;/mrow&gt;&lt;/mfenced&gt;&lt;mo&gt;+&lt;/mo&gt;&lt;msub&gt;&lt;msup&gt;&lt;mi mathvariant=&quot;bold-italic&quot;&gt;k&lt;/mi&gt;&lt;mn mathvariant=&quot;bold&quot;&gt;2&lt;/mn&gt;&lt;/msup&gt;&lt;mi mathvariant=&quot;bold&quot;&gt;z&lt;/mi&gt;&lt;/msub&gt;&lt;/mrow&gt;&lt;/mfenced&gt;&lt;mi&gt;T&lt;/mi&gt;&lt;mfenced&gt;&lt;mrow&gt;&lt;mi mathvariant=&quot;bold-italic&quot;&gt;k&lt;/mi&gt;&lt;mo mathvariant=&quot;bold&quot;&gt;,&lt;/mo&gt;&lt;msub&gt;&lt;mi mathvariant=&quot;bold-italic&quot;&gt;k&lt;/mi&gt;&lt;mi mathvariant=&quot;bold&quot;&gt;z&lt;/mi&gt;&lt;/msub&gt;&lt;/mrow&gt;&lt;/mfenced&gt;&lt;mo&gt;&amp;#xA0;&lt;/mo&gt;&lt;mo&gt;=&lt;/mo&gt;&lt;mfrac&gt;&lt;mrow&gt;&lt;mo&gt;&amp;#xA0;&lt;/mo&gt;&lt;mi&gt;q&lt;/mi&gt;&lt;mfenced&gt;&lt;mi mathvariant=&quot;bold-italic&quot;&gt;k&lt;/mi&gt;&lt;/mfenced&gt;&lt;/mrow&gt;&lt;mrow&gt;&lt;mi&gt;&amp;#x3BA;&lt;/mi&gt;&lt;mi&gt;&amp;#x3C1;&lt;/mi&gt;&lt;msub&gt;&lt;mi&gt;C&lt;/mi&gt;&lt;mi&gt;p&lt;/mi&gt;&lt;/msub&gt;&lt;/mrow&gt;&lt;/mfrac&gt;&lt;mfenced open=&quot;[&quot; close=&quot;]&quot;&gt;&lt;mrow&gt;&lt;msup&gt;&lt;mi&gt;e&lt;/mi&gt;&lt;mrow&gt;&lt;mi&gt;i&lt;/mi&gt;&lt;msub&gt;&lt;mi mathvariant=&quot;bold-italic&quot;&gt;k&lt;/mi&gt;&lt;mi mathvariant=&quot;bold&quot;&gt;z&lt;/mi&gt;&lt;/msub&gt;&lt;msub&gt;&lt;mi mathvariant=&quot;bold-italic&quot;&gt;z&lt;/mi&gt;&lt;mn mathvariant=&quot;bold&quot;&gt;0&lt;/mn&gt;&lt;/msub&gt;&lt;/mrow&gt;&lt;/msup&gt;&lt;mo&gt;-&lt;/mo&gt;&lt;msup&gt;&lt;mi&gt;e&lt;/mi&gt;&lt;mrow&gt;&lt;mo&gt;-&lt;/mo&gt;&lt;mi&gt;i&lt;/mi&gt;&lt;msub&gt;&lt;mi mathvariant=&quot;bold-italic&quot;&gt;k&lt;/mi&gt;&lt;mi mathvariant=&quot;bold&quot;&gt;z&lt;/mi&gt;&lt;/msub&gt;&lt;msub&gt;&lt;mi mathvariant=&quot;bold-italic&quot;&gt;z&lt;/mi&gt;&lt;mn mathvariant=&quot;bold&quot;&gt;0&lt;/mn&gt;&lt;/msub&gt;&lt;/mrow&gt;&lt;/msup&gt;&lt;/mrow&gt;&lt;/mfenced&gt;&lt;/math&gt;" id="80" name="Google Shape;80;p14" title="script capital f open curly brackets open parentheses bold 2 close parentheses close curly brackets space equals space open square brackets open parentheses negative i over kappa bold italic v times bold italic k bold plus bold italic k bold times bold italic k close parentheses plus bold italic k to the power of bold 2 subscript bold z close square brackets T open parentheses bold italic k bold comma bold italic k subscript bold z close parentheses space equals fraction numerator space q open parentheses bold italic k close parentheses over denominator kappa rho C subscript p end fraction open square brackets e to the power of i bold italic k subscript bold z bold italic z subscript bold 0 end exponent minus e to the power of negative i bold italic k subscript bold z bold italic z subscript bold 0 end exponent close square brackets"/>
          <p:cNvPicPr preferRelativeResize="0"/>
          <p:nvPr/>
        </p:nvPicPr>
        <p:blipFill rotWithShape="1">
          <a:blip r:embed="rId7">
            <a:alphaModFix/>
          </a:blip>
          <a:srcRect b="0" l="17497" r="57958" t="0"/>
          <a:stretch/>
        </p:blipFill>
        <p:spPr>
          <a:xfrm>
            <a:off x="1561925" y="4502938"/>
            <a:ext cx="1422700" cy="48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sup&gt;&lt;mi&gt;p&lt;/mi&gt;&lt;mrow&gt;&lt;mn&gt;2&lt;/mn&gt;&lt;mo&gt;&amp;#xA0;&lt;/mo&gt;&lt;/mrow&gt;&lt;/msup&gt;&lt;mo&gt;=&lt;/mo&gt;&lt;mo&gt;&amp;#xA0;&lt;/mo&gt;&lt;/math&gt;" id="81" name="Google Shape;81;p14" title="p to the power of 2 space end exponent equals spac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7925" y="4627325"/>
            <a:ext cx="544000" cy="2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230925" y="2103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TEMPERATURE &amp; SURFACE HEAT FLOW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 SOURCE THAT VARIES AS A GAUSSIAN FUNCTION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39800" y="1271475"/>
            <a:ext cx="19269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Merriweather"/>
                <a:ea typeface="Merriweather"/>
                <a:cs typeface="Merriweather"/>
                <a:sym typeface="Merriweather"/>
              </a:rPr>
              <a:t>TEMPERATURE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500575" y="2054350"/>
            <a:ext cx="5439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(3)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&lt;math xmlns=&quot;http://www.w3.org/1998/Math/MathML&quot;&gt;&lt;msup&gt;&lt;mi&gt;p&lt;/mi&gt;&lt;mn&gt;2&lt;/mn&gt;&lt;/msup&gt;&lt;mi&gt;T&lt;/mi&gt;&lt;mfenced&gt;&lt;mrow&gt;&lt;mi mathvariant=&quot;bold-italic&quot;&gt;k&lt;/mi&gt;&lt;mo mathvariant=&quot;bold&quot;&gt;,&lt;/mo&gt;&lt;msub&gt;&lt;mi mathvariant=&quot;bold-italic&quot;&gt;k&lt;/mi&gt;&lt;mi mathvariant=&quot;bold&quot;&gt;z&lt;/mi&gt;&lt;/msub&gt;&lt;/mrow&gt;&lt;/mfenced&gt;&lt;mo&gt;&amp;#xA0;&lt;/mo&gt;&lt;mo&gt;=&lt;/mo&gt;&lt;mfrac&gt;&lt;mrow&gt;&lt;mo&gt;&amp;#xA0;&lt;/mo&gt;&lt;mi&gt;q&lt;/mi&gt;&lt;mfenced&gt;&lt;mi mathvariant=&quot;bold-italic&quot;&gt;k&lt;/mi&gt;&lt;/mfenced&gt;&lt;/mrow&gt;&lt;mrow&gt;&lt;mi&gt;&amp;#x3BA;&lt;/mi&gt;&lt;mi&gt;&amp;#x3C1;&lt;/mi&gt;&lt;msub&gt;&lt;mi&gt;C&lt;/mi&gt;&lt;mi&gt;p&lt;/mi&gt;&lt;/msub&gt;&lt;/mrow&gt;&lt;/mfrac&gt;&lt;mfenced open=&quot;[&quot; close=&quot;]&quot;&gt;&lt;mrow&gt;&lt;msup&gt;&lt;mi&gt;e&lt;/mi&gt;&lt;mrow&gt;&lt;mi&gt;i&lt;/mi&gt;&lt;msub&gt;&lt;mi mathvariant=&quot;bold-italic&quot;&gt;k&lt;/mi&gt;&lt;mi mathvariant=&quot;bold&quot;&gt;z&lt;/mi&gt;&lt;/msub&gt;&lt;msub&gt;&lt;mi&gt;z&lt;/mi&gt;&lt;mn&gt;0&lt;/mn&gt;&lt;/msub&gt;&lt;/mrow&gt;&lt;/msup&gt;&lt;mo&gt;-&lt;/mo&gt;&lt;msup&gt;&lt;mi&gt;e&lt;/mi&gt;&lt;mrow&gt;&lt;mo&gt;-&lt;/mo&gt;&lt;mi&gt;i&lt;/mi&gt;&lt;msub&gt;&lt;mi mathvariant=&quot;bold-italic&quot;&gt;k&lt;/mi&gt;&lt;mi mathvariant=&quot;bold&quot;&gt;z&lt;/mi&gt;&lt;/msub&gt;&lt;msub&gt;&lt;mi&gt;z&lt;/mi&gt;&lt;mn&gt;0&lt;/mn&gt;&lt;/msub&gt;&lt;/mrow&gt;&lt;/msup&gt;&lt;/mrow&gt;&lt;/mfenced&gt;&lt;mo&gt;&amp;#xA0;&lt;/mo&gt;&lt;mspace linebreak=&quot;newline&quot;/&gt;&lt;mi&gt;T&lt;/mi&gt;&lt;mfenced&gt;&lt;mrow&gt;&lt;mi mathvariant=&quot;bold-italic&quot;&gt;k&lt;/mi&gt;&lt;mo mathvariant=&quot;bold&quot;&gt;,&lt;/mo&gt;&lt;msub&gt;&lt;mi mathvariant=&quot;bold-italic&quot;&gt;k&lt;/mi&gt;&lt;mi mathvariant=&quot;bold&quot;&gt;z&lt;/mi&gt;&lt;/msub&gt;&lt;/mrow&gt;&lt;/mfenced&gt;&lt;mo&gt;&amp;#xA0;&lt;/mo&gt;&lt;mo&gt;=&lt;/mo&gt;&lt;mfrac&gt;&lt;mrow&gt;&lt;mo&gt;&amp;#xA0;&lt;/mo&gt;&lt;mi&gt;q&lt;/mi&gt;&lt;mfenced&gt;&lt;mi mathvariant=&quot;bold-italic&quot;&gt;k&lt;/mi&gt;&lt;/mfenced&gt;&lt;/mrow&gt;&lt;mrow&gt;&lt;msup&gt;&lt;mi&gt;p&lt;/mi&gt;&lt;mn&gt;2&lt;/mn&gt;&lt;/msup&gt;&lt;mi&gt;&amp;#x3BA;&lt;/mi&gt;&lt;mi&gt;&amp;#x3C1;&lt;/mi&gt;&lt;msub&gt;&lt;mi&gt;C&lt;/mi&gt;&lt;mi&gt;p&lt;/mi&gt;&lt;/msub&gt;&lt;/mrow&gt;&lt;/mfrac&gt;&lt;mfenced open=&quot;[&quot; close=&quot;]&quot;&gt;&lt;mrow&gt;&lt;msup&gt;&lt;mi&gt;e&lt;/mi&gt;&lt;mrow&gt;&lt;mi&gt;i&lt;/mi&gt;&lt;msub&gt;&lt;mi mathvariant=&quot;bold-italic&quot;&gt;k&lt;/mi&gt;&lt;mi mathvariant=&quot;bold&quot;&gt;z&lt;/mi&gt;&lt;/msub&gt;&lt;msub&gt;&lt;mi&gt;z&lt;/mi&gt;&lt;mn&gt;0&lt;/mn&gt;&lt;/msub&gt;&lt;/mrow&gt;&lt;/msup&gt;&lt;mo&gt;-&lt;/mo&gt;&lt;msup&gt;&lt;mi&gt;e&lt;/mi&gt;&lt;mrow&gt;&lt;mo&gt;-&lt;/mo&gt;&lt;mi&gt;i&lt;/mi&gt;&lt;msub&gt;&lt;mi mathvariant=&quot;bold-italic&quot;&gt;k&lt;/mi&gt;&lt;mi mathvariant=&quot;bold&quot;&gt;z&lt;/mi&gt;&lt;/msub&gt;&lt;msub&gt;&lt;mi&gt;z&lt;/mi&gt;&lt;mn&gt;0&lt;/mn&gt;&lt;/msub&gt;&lt;/mrow&gt;&lt;/msup&gt;&lt;/mrow&gt;&lt;/mfenced&gt;&lt;mo&gt;&amp;#xA0;&lt;/mo&gt;&lt;mspace linebreak=&quot;newline&quot;/&gt;&lt;/math&gt;" id="89" name="Google Shape;89;p15" title="p squared T open parentheses bold italic k bold comma bold italic k subscript bold z close parentheses space equals fraction numerator space q open parentheses bold italic k close parentheses over denominator kappa rho C subscript p end fraction open square brackets e to the power of i bold italic k subscript bold z z subscript 0 end exponent minus e to the power of negative i bold italic k subscript bold z z subscript 0 end exponent close square brackets space&#10;T open parentheses bold italic k bold comma bold italic k subscript bold z close parentheses space equals fraction numerator space q open parentheses bold italic k close parentheses over denominator p squared kappa rho C subscript p end fraction open square brackets e to the power of i bold italic k subscript bold z z subscript 0 end exponent minus e to the power of negative i bold italic k subscript bold z z subscript 0 end exponent close square brackets spac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625" y="1391097"/>
            <a:ext cx="3155775" cy="12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815775" y="2600225"/>
            <a:ext cx="48648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Inverse Fourier Transform of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(3)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in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-25000" lang="en" sz="160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direction only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&lt;math xmlns=&quot;http://www.w3.org/1998/Math/MathML&quot;&gt;&lt;mi&gt;T&lt;/mi&gt;&lt;mfenced&gt;&lt;mrow&gt;&lt;mi mathvariant=&quot;bold-italic&quot;&gt;k&lt;/mi&gt;&lt;mo&gt;,&lt;/mo&gt;&lt;mi&gt;z&lt;/mi&gt;&lt;/mrow&gt;&lt;/mfenced&gt;&lt;mo&gt;=&lt;/mo&gt;&lt;mfrac&gt;&lt;mrow&gt;&lt;mi&gt;q&lt;/mi&gt;&lt;mfenced&gt;&lt;mi mathvariant=&quot;bold-italic&quot;&gt;k&lt;/mi&gt;&lt;/mfenced&gt;&lt;/mrow&gt;&lt;mrow&gt;&lt;mn&gt;2&lt;/mn&gt;&lt;msub&gt;&lt;mi&gt;&amp;#x3C0;&amp;#x3BA;&amp;#x3C1;C&lt;/mi&gt;&lt;mi mathvariant=&quot;normal&quot;&gt;p&lt;/mi&gt;&lt;/msub&gt;&lt;/mrow&gt;&lt;/mfrac&gt;&lt;mo&gt;&amp;#x222B;&lt;/mo&gt;&lt;mfrac&gt;&lt;mrow&gt;&lt;msubsup&gt;&lt;mrow/&gt;&lt;mrow&gt;&lt;mo&gt;-&lt;/mo&gt;&lt;mo&gt;&amp;#x221E;&lt;/mo&gt;&lt;/mrow&gt;&lt;mo&gt;&amp;#x221E;&lt;/mo&gt;&lt;/msubsup&gt;&lt;mfenced&gt;&lt;mrow&gt;&lt;msup&gt;&lt;mi mathvariant=&quot;bold&quot;&gt;e&lt;/mi&gt;&lt;mrow&gt;&lt;mi mathvariant=&quot;bold&quot;&gt;i&lt;/mi&gt;&lt;msub&gt;&lt;mi mathvariant=&quot;bold&quot;&gt;k&lt;/mi&gt;&lt;mi mathvariant=&quot;bold&quot;&gt;z&lt;/mi&gt;&lt;/msub&gt;&lt;mfenced&gt;&lt;mrow&gt;&lt;msub&gt;&lt;mi mathvariant=&quot;bold&quot;&gt;z&lt;/mi&gt;&lt;mn mathvariant=&quot;bold&quot;&gt;0&lt;/mn&gt;&lt;/msub&gt;&lt;mo mathvariant=&quot;bold&quot;&gt;-&lt;/mo&gt;&lt;mi mathvariant=&quot;bold&quot;&gt;z&lt;/mi&gt;&lt;/mrow&gt;&lt;/mfenced&gt;&lt;/mrow&gt;&lt;/msup&gt;&lt;mo mathvariant=&quot;bold&quot;&gt;-&lt;/mo&gt;&lt;msup&gt;&lt;mi mathvariant=&quot;bold&quot;&gt;e&lt;/mi&gt;&lt;mrow&gt;&lt;mo mathvariant=&quot;bold&quot;&gt;-&lt;/mo&gt;&lt;mi mathvariant=&quot;bold&quot;&gt;i&lt;/mi&gt;&lt;msub&gt;&lt;mi mathvariant=&quot;bold&quot;&gt;k&lt;/mi&gt;&lt;mi mathvariant=&quot;bold&quot;&gt;z&lt;/mi&gt;&lt;/msub&gt;&lt;mfenced&gt;&lt;mrow&gt;&lt;msub&gt;&lt;mi mathvariant=&quot;bold&quot;&gt;z&lt;/mi&gt;&lt;mn mathvariant=&quot;bold&quot;&gt;0&lt;/mn&gt;&lt;/msub&gt;&lt;mo mathvariant=&quot;bold&quot;&gt;+&lt;/mo&gt;&lt;mi mathvariant=&quot;bold&quot;&gt;z&lt;/mi&gt;&lt;/mrow&gt;&lt;/mfenced&gt;&lt;/mrow&gt;&lt;/msup&gt;&lt;/mrow&gt;&lt;/mfenced&gt;&lt;/mrow&gt;&lt;mrow&gt;&lt;mfenced&gt;&lt;mrow&gt;&lt;msub&gt;&lt;mi mathvariant=&quot;bold-italic&quot;&gt;k&lt;/mi&gt;&lt;mi mathvariant=&quot;bold&quot;&gt;z&lt;/mi&gt;&lt;/msub&gt;&lt;mo mathvariant=&quot;bold&quot;&gt;+&lt;/mo&gt;&lt;mi mathvariant=&quot;bold-italic&quot;&gt;i&lt;/mi&gt;&lt;mi mathvariant=&quot;bold-italic&quot;&gt;p&lt;/mi&gt;&lt;/mrow&gt;&lt;/mfenced&gt;&lt;mfenced&gt;&lt;mrow&gt;&lt;msub&gt;&lt;mi mathvariant=&quot;bold-italic&quot;&gt;k&lt;/mi&gt;&lt;mi mathvariant=&quot;bold&quot;&gt;z&lt;/mi&gt;&lt;/msub&gt;&lt;mo mathvariant=&quot;bold&quot;&gt;-&lt;/mo&gt;&lt;mi mathvariant=&quot;bold-italic&quot;&gt;i&lt;/mi&gt;&lt;mi mathvariant=&quot;bold-italic&quot;&gt;p&lt;/mi&gt;&lt;/mrow&gt;&lt;/mfenced&gt;&lt;/mrow&gt;&lt;/mfrac&gt;&lt;mi&gt;d&lt;/mi&gt;&lt;msub&gt;&lt;mi mathvariant=&quot;bold-italic&quot;&gt;k&lt;/mi&gt;&lt;mi mathvariant=&quot;bold&quot;&gt;z&lt;/mi&gt;&lt;/msub&gt;&lt;/math&gt;" id="91" name="Google Shape;91;p15" title="T open parentheses bold italic k comma z close parentheses equals fraction numerator q open parentheses bold italic k close parentheses over denominator 2 πκρC subscript straight p end fraction integral fraction numerator blank subscript negative infinity end subscript superscript infinity open parentheses bold e to the power of bold i bold k subscript bold z open parentheses bold z subscript bold 0 bold minus bold z close parentheses end exponent bold minus bold e to the power of bold minus bold i bold k subscript bold z open parentheses bold z subscript bold 0 bold plus bold z close parentheses end exponent close parentheses over denominator open parentheses bold italic k subscript bold z bold plus bold italic i bold italic p close parentheses open parentheses bold italic k subscript bold z bold minus bold italic i bold italic p close parentheses end fraction d bold italic k subscript bold z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200" y="2939563"/>
            <a:ext cx="5448650" cy="8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00575" y="3142338"/>
            <a:ext cx="5439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(4)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&lt;math xmlns=&quot;http://www.w3.org/1998/Math/MathML&quot;&gt;&lt;msup&gt;&lt;mi&gt;&amp;#x2131;&lt;/mi&gt;&lt;mrow&gt;&lt;mo&gt;-&lt;/mo&gt;&lt;mn&gt;1&lt;/mn&gt;&lt;/mrow&gt;&lt;/msup&gt;&lt;mfenced open=&quot;{&quot; close=&quot;}&quot;&gt;&lt;mfenced&gt;&lt;mn mathvariant=&quot;bold&quot;&gt;3&lt;/mn&gt;&lt;/mfenced&gt;&lt;/mfenced&gt;&lt;mo&gt;&amp;#xA0;&lt;/mo&gt;&lt;mo&gt;=&lt;/mo&gt;&lt;mo&gt;&amp;#xA0;&lt;/mo&gt;&lt;/math&gt;" id="93" name="Google Shape;93;p15" title="script capital f to the power of negative 1 end exponent open curly brackets open parentheses bold 3 close parentheses close curly brackets space equals spa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1800" y="3233675"/>
            <a:ext cx="1470410" cy="2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855575" y="3812638"/>
            <a:ext cx="3900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Solve for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(4)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, with poles at </a:t>
            </a:r>
            <a:r>
              <a:rPr i="1" lang="en">
                <a:latin typeface="Merriweather"/>
                <a:ea typeface="Merriweather"/>
                <a:cs typeface="Merriweather"/>
                <a:sym typeface="Merriweather"/>
              </a:rPr>
              <a:t>-ip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i="1" lang="en">
                <a:latin typeface="Merriweather"/>
                <a:ea typeface="Merriweather"/>
                <a:cs typeface="Merriweather"/>
                <a:sym typeface="Merriweather"/>
              </a:rPr>
              <a:t> ip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00575" y="4329975"/>
            <a:ext cx="5439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(5)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240350" y="228750"/>
            <a:ext cx="85041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TEMPERATURE &amp; SURFACE HEAT FLOW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 SOURCE THAT VARIES AS A GAUSSIAN FUNCTION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i&gt;T&lt;/mi&gt;&lt;mfenced&gt;&lt;mrow&gt;&lt;mi mathvariant=&quot;bold-italic&quot;&gt;k&lt;/mi&gt;&lt;mo&gt;,&lt;/mo&gt;&lt;mi&gt;z&lt;/mi&gt;&lt;/mrow&gt;&lt;/mfenced&gt;&lt;mo&gt;=&lt;/mo&gt;&lt;mfrac&gt;&lt;mrow&gt;&lt;mi&gt;q&lt;/mi&gt;&lt;mfenced&gt;&lt;mi mathvariant=&quot;bold&quot;&gt;k&lt;/mi&gt;&lt;/mfenced&gt;&lt;/mrow&gt;&lt;mrow&gt;&lt;mn&gt;4&lt;/mn&gt;&lt;mi&gt;&amp;#x3C0;&amp;#x3B3;p&lt;/mi&gt;&lt;/mrow&gt;&lt;/mfrac&gt;&lt;mfenced open=&quot;[&quot; close=&quot;]&quot;&gt;&lt;mrow&gt;&lt;msup&gt;&lt;mi&gt;e&lt;/mi&gt;&lt;mrow&gt;&lt;mo&gt;-&lt;/mo&gt;&lt;mn&gt;2&lt;/mn&gt;&lt;mi&gt;&amp;#x3C0;p&lt;/mi&gt;&lt;mfenced&gt;&lt;mrow&gt;&lt;msub&gt;&lt;mi mathvariant=&quot;normal&quot;&gt;z&lt;/mi&gt;&lt;mn&gt;0&lt;/mn&gt;&lt;/msub&gt;&lt;mo&gt;-&lt;/mo&gt;&lt;mi mathvariant=&quot;normal&quot;&gt;z&lt;/mi&gt;&lt;/mrow&gt;&lt;/mfenced&gt;&lt;/mrow&gt;&lt;/msup&gt;&lt;mo&gt;-&lt;/mo&gt;&lt;msup&gt;&lt;mi&gt;e&lt;/mi&gt;&lt;mrow&gt;&lt;mo&gt;-&lt;/mo&gt;&lt;mn&gt;2&lt;/mn&gt;&lt;mi&gt;&amp;#x3C0;p&lt;/mi&gt;&lt;mfenced&gt;&lt;mrow&gt;&lt;msub&gt;&lt;mi mathvariant=&quot;normal&quot;&gt;z&lt;/mi&gt;&lt;mn&gt;0&lt;/mn&gt;&lt;/msub&gt;&lt;mo&gt;+&lt;/mo&gt;&lt;mi mathvariant=&quot;normal&quot;&gt;z&lt;/mi&gt;&lt;/mrow&gt;&lt;/mfenced&gt;&lt;/mrow&gt;&lt;/msup&gt;&lt;/mrow&gt;&lt;/mfenced&gt;&lt;/math&gt;" id="97" name="Google Shape;97;p15" title="T open parentheses bold italic k comma z close parentheses equals fraction numerator q open parentheses bold k close parentheses over denominator 4 πγp end fraction open square brackets e to the power of negative 2 πp open parentheses straight z subscript 0 minus straight z close parentheses end exponent minus e to the power of negative 2 πp open parentheses straight z subscript 0 plus straight z close parentheses end exponent close square bracket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475" y="4329975"/>
            <a:ext cx="5471923" cy="7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&amp;#x3B3;&lt;/mi&gt;&lt;mo&gt;=&lt;/mo&gt;&lt;mi&gt;&amp;#x3BA;&lt;/mi&gt;&lt;mi&gt;&amp;#x3C1;&lt;/mi&gt;&lt;msub&gt;&lt;mi&gt;C&lt;/mi&gt;&lt;mi&gt;p&lt;/mi&gt;&lt;/msub&gt;&lt;/math&gt;" id="98" name="Google Shape;98;p15" title="gamma equals kappa rho C subscript p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6300" y="4305075"/>
            <a:ext cx="1378491" cy="4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224775" y="1343780"/>
            <a:ext cx="28842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Merriweather"/>
                <a:ea typeface="Merriweather"/>
                <a:cs typeface="Merriweather"/>
                <a:sym typeface="Merriweather"/>
              </a:rPr>
              <a:t>SURFACE HEAT FLOW</a:t>
            </a:r>
            <a:endParaRPr b="1"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229675" y="262150"/>
            <a:ext cx="8535300" cy="3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TEMPERATURE &amp; SURFACE HEAT FLOW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 SOURCE THAT VARIES AS A GAUSSIAN FUNCTION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i&gt;T&lt;/mi&gt;&lt;mfenced&gt;&lt;mrow&gt;&lt;mi mathvariant=&quot;bold-italic&quot;&gt;k&lt;/mi&gt;&lt;mo&gt;,&lt;/mo&gt;&lt;mi&gt;z&lt;/mi&gt;&lt;/mrow&gt;&lt;/mfenced&gt;&lt;mo&gt;=&lt;/mo&gt;&lt;mfrac&gt;&lt;mrow&gt;&lt;mi&gt;q&lt;/mi&gt;&lt;mfenced&gt;&lt;mi mathvariant=&quot;bold-italic&quot;&gt;k&lt;/mi&gt;&lt;/mfenced&gt;&lt;/mrow&gt;&lt;mrow&gt;&lt;mn&gt;4&lt;/mn&gt;&lt;mi&gt;&amp;#x3C0;&amp;#x3B3;p&lt;/mi&gt;&lt;/mrow&gt;&lt;/mfrac&gt;&lt;mfenced open=&quot;[&quot; close=&quot;]&quot;&gt;&lt;mrow&gt;&lt;msup&gt;&lt;mi&gt;e&lt;/mi&gt;&lt;mrow&gt;&lt;mo&gt;-&lt;/mo&gt;&lt;mn&gt;2&lt;/mn&gt;&lt;mi&gt;&amp;#x3C0;p&lt;/mi&gt;&lt;mfenced&gt;&lt;mrow&gt;&lt;msub&gt;&lt;mi mathvariant=&quot;normal&quot;&gt;z&lt;/mi&gt;&lt;mn&gt;0&lt;/mn&gt;&lt;/msub&gt;&lt;mo&gt;-&lt;/mo&gt;&lt;mi mathvariant=&quot;normal&quot;&gt;z&lt;/mi&gt;&lt;/mrow&gt;&lt;/mfenced&gt;&lt;/mrow&gt;&lt;/msup&gt;&lt;mo&gt;-&lt;/mo&gt;&lt;msup&gt;&lt;mi&gt;e&lt;/mi&gt;&lt;mrow&gt;&lt;mo&gt;-&lt;/mo&gt;&lt;mn&gt;2&lt;/mn&gt;&lt;mi&gt;&amp;#x3C0;p&lt;/mi&gt;&lt;mfenced&gt;&lt;mrow&gt;&lt;msub&gt;&lt;mi mathvariant=&quot;normal&quot;&gt;z&lt;/mi&gt;&lt;mn&gt;0&lt;/mn&gt;&lt;/msub&gt;&lt;mo&gt;+&lt;/mo&gt;&lt;mi mathvariant=&quot;normal&quot;&gt;z&lt;/mi&gt;&lt;/mrow&gt;&lt;/mfenced&gt;&lt;/mrow&gt;&lt;/msup&gt;&lt;/mrow&gt;&lt;/mfenced&gt;&lt;mspace linebreak=&quot;newline&quot;/&gt;&lt;mi&gt;Q&lt;/mi&gt;&lt;mfenced&gt;&lt;mrow&gt;&lt;mi mathvariant=&quot;bold-italic&quot;&gt;k&lt;/mi&gt;&lt;mo&gt;,&lt;/mo&gt;&lt;mi&gt;z&lt;/mi&gt;&lt;/mrow&gt;&lt;/mfenced&gt;&lt;mo&gt;&amp;#xA0;&lt;/mo&gt;&lt;mo&gt;=&lt;/mo&gt;&lt;mo&gt;&amp;#xA0;&lt;/mo&gt;&lt;mo&gt;-&lt;/mo&gt;&lt;mi mathvariant=&quot;normal&quot;&gt;&amp;#x3B3;&lt;/mi&gt;&lt;mfrac&gt;&lt;mrow&gt;&lt;mo&gt;&amp;#x2202;&lt;/mo&gt;&lt;mi mathvariant=&quot;normal&quot;&gt;T&lt;/mi&gt;&lt;/mrow&gt;&lt;mrow&gt;&lt;mo&gt;&amp;#x2202;&lt;/mo&gt;&lt;mi mathvariant=&quot;normal&quot;&gt;z&lt;/mi&gt;&lt;/mrow&gt;&lt;/mfrac&gt;&lt;mo&gt;&amp;#xA0;&lt;/mo&gt;&lt;mo&gt;=&lt;/mo&gt;&lt;mo&gt;&amp;#xA0;&lt;/mo&gt;&lt;mo&gt;-&lt;/mo&gt;&lt;mi mathvariant=&quot;normal&quot;&gt;&amp;#x3B3;&lt;/mi&gt;&lt;mfenced&gt;&lt;mfrac&gt;&lt;mrow&gt;&lt;mi mathvariant=&quot;normal&quot;&gt;q&lt;/mi&gt;&lt;mfenced&gt;&lt;mi mathvariant=&quot;bold&quot;&gt;k&lt;/mi&gt;&lt;/mfenced&gt;&lt;/mrow&gt;&lt;mrow&gt;&lt;mn&gt;4&lt;/mn&gt;&lt;mi&gt;&amp;#x3C0;&amp;#x3B3;p&lt;/mi&gt;&lt;/mrow&gt;&lt;/mfrac&gt;&lt;/mfenced&gt;&lt;mfenced open=&quot;[&quot; close=&quot;]&quot;&gt;&lt;mrow&gt;&lt;mn&gt;2&lt;/mn&gt;&lt;msup&gt;&lt;mi&gt;&amp;#x3C0;pe&lt;/mi&gt;&lt;mrow&gt;&lt;mo&gt;-&lt;/mo&gt;&lt;mn&gt;2&lt;/mn&gt;&lt;mi&gt;&amp;#x3C0;p&lt;/mi&gt;&lt;mfenced&gt;&lt;mrow&gt;&lt;msub&gt;&lt;mi mathvariant=&quot;normal&quot;&gt;z&lt;/mi&gt;&lt;mn&gt;0&lt;/mn&gt;&lt;/msub&gt;&lt;mo&gt;-&lt;/mo&gt;&lt;mi mathvariant=&quot;normal&quot;&gt;z&lt;/mi&gt;&lt;/mrow&gt;&lt;/mfenced&gt;&lt;/mrow&gt;&lt;/msup&gt;&lt;mo&gt;+&lt;/mo&gt;&lt;mn&gt;2&lt;/mn&gt;&lt;msup&gt;&lt;mi&gt;&amp;#x3C0;pe&lt;/mi&gt;&lt;mrow&gt;&lt;mo&gt;-&lt;/mo&gt;&lt;mn&gt;2&lt;/mn&gt;&lt;mi&gt;&amp;#x3C0;p&lt;/mi&gt;&lt;mfenced&gt;&lt;mrow&gt;&lt;msub&gt;&lt;mi mathvariant=&quot;normal&quot;&gt;z&lt;/mi&gt;&lt;mn&gt;0&lt;/mn&gt;&lt;/msub&gt;&lt;mo&gt;+&lt;/mo&gt;&lt;mi mathvariant=&quot;normal&quot;&gt;z&lt;/mi&gt;&lt;/mrow&gt;&lt;/mfenced&gt;&lt;/mrow&gt;&lt;/msup&gt;&lt;/mrow&gt;&lt;/mfenced&gt;&lt;mspace linebreak=&quot;newline&quot;/&gt;&lt;mo&gt;=&lt;/mo&gt;&lt;mfrac&gt;&lt;mrow&gt;&lt;mo&gt;&amp;#xA0;&lt;/mo&gt;&lt;mn&gt;1&lt;/mn&gt;&lt;/mrow&gt;&lt;mn&gt;2&lt;/mn&gt;&lt;/mfrac&gt;&lt;mi mathvariant=&quot;normal&quot;&gt;q&lt;/mi&gt;&lt;mfenced&gt;&lt;mi mathvariant=&quot;bold&quot;&gt;k&lt;/mi&gt;&lt;/mfenced&gt;&lt;mfenced open=&quot;[&quot; close=&quot;]&quot;&gt;&lt;mrow&gt;&lt;mn&gt;2&lt;/mn&gt;&lt;msup&gt;&lt;mi&gt;&amp;#x3C0;pe&lt;/mi&gt;&lt;mrow&gt;&lt;mo&gt;-&lt;/mo&gt;&lt;mn&gt;2&lt;/mn&gt;&lt;mi&gt;&amp;#x3C0;p&lt;/mi&gt;&lt;mfenced&gt;&lt;mrow&gt;&lt;msub&gt;&lt;mi mathvariant=&quot;normal&quot;&gt;z&lt;/mi&gt;&lt;mn&gt;0&lt;/mn&gt;&lt;/msub&gt;&lt;mo&gt;-&lt;/mo&gt;&lt;mi mathvariant=&quot;normal&quot;&gt;z&lt;/mi&gt;&lt;/mrow&gt;&lt;/mfenced&gt;&lt;/mrow&gt;&lt;/msup&gt;&lt;mo&gt;+&lt;/mo&gt;&lt;mn&gt;2&lt;/mn&gt;&lt;msup&gt;&lt;mi&gt;&amp;#x3C0;pe&lt;/mi&gt;&lt;mrow&gt;&lt;mo&gt;-&lt;/mo&gt;&lt;mn&gt;2&lt;/mn&gt;&lt;mi&gt;&amp;#x3C0;p&lt;/mi&gt;&lt;mfenced&gt;&lt;mrow&gt;&lt;msub&gt;&lt;mi mathvariant=&quot;normal&quot;&gt;z&lt;/mi&gt;&lt;mn&gt;0&lt;/mn&gt;&lt;/msub&gt;&lt;mo&gt;+&lt;/mo&gt;&lt;mi mathvariant=&quot;normal&quot;&gt;z&lt;/mi&gt;&lt;/mrow&gt;&lt;/mfenced&gt;&lt;/mrow&gt;&lt;/msup&gt;&lt;/mrow&gt;&lt;/mfenced&gt;&lt;mspace linebreak=&quot;newline&quot;/&gt;&lt;mi&gt;Set&lt;/mi&gt;&lt;mo&gt;&amp;#xA0;&lt;/mo&gt;&lt;mi mathvariant=&quot;normal&quot;&gt;z&lt;/mi&gt;&lt;mo&gt;&amp;#xA0;&lt;/mo&gt;&lt;mo&gt;=&lt;/mo&gt;&lt;mo&gt;&amp;#xA0;&lt;/mo&gt;&lt;mn&gt;0&lt;/mn&gt;&lt;mo&gt;,&lt;/mo&gt;&lt;mo&gt;&amp;#xA0;&lt;/mo&gt;&lt;mi&gt;solve&lt;/mi&gt;&lt;mspace linebreak=&quot;newline&quot;/&gt;&lt;mi mathvariant=&quot;normal&quot;&gt;Q&lt;/mi&gt;&lt;mfenced&gt;&lt;mrow&gt;&lt;mi mathvariant=&quot;bold&quot;&gt;k&lt;/mi&gt;&lt;mo&gt;,&lt;/mo&gt;&lt;mi mathvariant=&quot;normal&quot;&gt;z&lt;/mi&gt;&lt;/mrow&gt;&lt;/mfenced&gt;&lt;mo&gt;=&lt;/mo&gt;&lt;mi mathvariant=&quot;normal&quot;&gt;q&lt;/mi&gt;&lt;mfenced&gt;&lt;mi mathvariant=&quot;bold&quot;&gt;k&lt;/mi&gt;&lt;/mfenced&gt;&lt;msup&gt;&lt;mi mathvariant=&quot;normal&quot;&gt;e&lt;/mi&gt;&lt;mrow&gt;&lt;mo&gt;-&lt;/mo&gt;&lt;mn&gt;2&lt;/mn&gt;&lt;msub&gt;&lt;mi&gt;&amp;#x3C0;z&lt;/mi&gt;&lt;mn&gt;0&lt;/mn&gt;&lt;/msub&gt;&lt;/mrow&gt;&lt;/msup&gt;&lt;mo&gt;&amp;#xA0;&lt;/mo&gt;&lt;mspace linebreak=&quot;newline&quot;/&gt;&lt;mspace linebreak=&quot;newline&quot;/&gt;&lt;mspace linebreak=&quot;newline&quot;/&gt;&lt;mspace linebreak=&quot;newline&quot;/&gt;&lt;mspace linebreak=&quot;newline&quot;/&gt;&lt;/math&gt;" id="105" name="Google Shape;105;p16" title="T open parentheses bold italic k comma z close parentheses equals fraction numerator q open parentheses bold italic k close parentheses over denominator 4 πγp end fraction open square brackets e to the power of negative 2 πp open parentheses straight z subscript 0 minus straight z close parentheses end exponent minus e to the power of negative 2 πp open parentheses straight z subscript 0 plus straight z close parentheses end exponent close square brackets&#10;Q open parentheses bold italic k comma z close parentheses space equals space minus straight gamma fraction numerator partial differential straight T over denominator partial differential straight z end fraction space equals space minus straight gamma open parentheses fraction numerator straight q open parentheses bold k close parentheses over denominator 4 πγp end fraction close parentheses open square brackets 2 πpe to the power of negative 2 πp open parentheses straight z subscript 0 minus straight z close parentheses end exponent plus 2 πpe to the power of negative 2 πp open parentheses straight z subscript 0 plus straight z close parentheses end exponent close square brackets&#10;equals fraction numerator space 1 over denominator 2 end fraction straight q open parentheses bold k close parentheses open square brackets 2 πpe to the power of negative 2 πp open parentheses straight z subscript 0 minus straight z close parentheses end exponent plus 2 πpe to the power of negative 2 πp open parentheses straight z subscript 0 plus straight z close parentheses end exponent close square brackets&#10;Set space straight z space equals space 0 comma space solve&#10;straight Q open parentheses bold k comma straight z close parentheses equals straight q open parentheses bold k close parentheses straight e to the power of negative 2 πz subscript 0 end exponent space&#10;&#10;&#10;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5" y="1829997"/>
            <a:ext cx="7086600" cy="30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69900" y="2164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527050" y="1681550"/>
            <a:ext cx="36225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2615300" y="2371050"/>
            <a:ext cx="11244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11725" y="1322875"/>
            <a:ext cx="22233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Parameters used: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late velocity (v):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2.566e-8 m/second</a:t>
            </a:r>
            <a:endParaRPr b="1"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(speed of Pacific plate)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hermal diffusivity  (K) :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10e-6 m^2/second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density (rho):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3300</a:t>
            </a: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 kg/m^3</a:t>
            </a:r>
            <a:endParaRPr b="1"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(typical value for the mantle)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pecific heat (Cp):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 1172 Watts*seconds</a:t>
            </a:r>
            <a:endParaRPr b="1"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  (typical value for granite)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half-width of source (sig):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 100 km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Strength of source (A):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erriweather"/>
                <a:ea typeface="Merriweather"/>
                <a:cs typeface="Merriweather"/>
                <a:sym typeface="Merriweather"/>
              </a:rPr>
              <a:t>   0.94 Watts/m^3</a:t>
            </a:r>
            <a:endParaRPr b="1"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2451225" y="1505875"/>
            <a:ext cx="0" cy="3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7"/>
          <p:cNvSpPr txBox="1"/>
          <p:nvPr/>
        </p:nvSpPr>
        <p:spPr>
          <a:xfrm>
            <a:off x="311725" y="840175"/>
            <a:ext cx="78138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https://colab.research.google.com/drive/1JH3s182ZDOK9InWAEHc1UAIkID5O0dpM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9975" y="1591725"/>
            <a:ext cx="6259701" cy="31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2081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Temperature perturbations as a function of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depth (source located at 50 km)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02350" y="4082600"/>
            <a:ext cx="78555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 isotherms get “swept downstream” as the plate moves across the source.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As we go deeper toward the heat source, the temperature perturbations get larger and more concentrated above the source.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50" y="1384425"/>
            <a:ext cx="3083622" cy="26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500" y="1413922"/>
            <a:ext cx="3016200" cy="263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296" y="1413925"/>
            <a:ext cx="2992626" cy="261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200" y="152400"/>
            <a:ext cx="552994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Heat Flow</a:t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43725" y="1597900"/>
            <a:ext cx="3463500" cy="27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10800" y="2281525"/>
            <a:ext cx="23175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View of heat flow on the surface of the lithosphere from the top down: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500" y="224250"/>
            <a:ext cx="5231976" cy="457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