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7" r:id="rId6"/>
    <p:sldId id="268" r:id="rId7"/>
    <p:sldId id="266" r:id="rId8"/>
    <p:sldId id="269" r:id="rId9"/>
    <p:sldId id="272" r:id="rId10"/>
    <p:sldId id="265" r:id="rId11"/>
    <p:sldId id="264" r:id="rId12"/>
    <p:sldId id="271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2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BA876-A8FF-4E48-BE11-5278DB7306FF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55445-13A6-E84D-8630-89F3D0992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6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55445-13A6-E84D-8630-89F3D09927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779F-5AF5-E349-9D8F-49D11DE36350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CA9-87D7-F541-8B2A-5A240FA6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2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779F-5AF5-E349-9D8F-49D11DE36350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CA9-87D7-F541-8B2A-5A240FA6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8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779F-5AF5-E349-9D8F-49D11DE36350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CA9-87D7-F541-8B2A-5A240FA6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779F-5AF5-E349-9D8F-49D11DE36350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CA9-87D7-F541-8B2A-5A240FA6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779F-5AF5-E349-9D8F-49D11DE36350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CA9-87D7-F541-8B2A-5A240FA6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4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779F-5AF5-E349-9D8F-49D11DE36350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CA9-87D7-F541-8B2A-5A240FA6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779F-5AF5-E349-9D8F-49D11DE36350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CA9-87D7-F541-8B2A-5A240FA6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4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779F-5AF5-E349-9D8F-49D11DE36350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CA9-87D7-F541-8B2A-5A240FA6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779F-5AF5-E349-9D8F-49D11DE36350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CA9-87D7-F541-8B2A-5A240FA6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9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779F-5AF5-E349-9D8F-49D11DE36350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CA9-87D7-F541-8B2A-5A240FA6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5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779F-5AF5-E349-9D8F-49D11DE36350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CA9-87D7-F541-8B2A-5A240FA6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4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779F-5AF5-E349-9D8F-49D11DE36350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DCA9-87D7-F541-8B2A-5A240FA6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5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F4F1-B6AA-DB46-9DD4-4ABD383CA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33335"/>
            <a:ext cx="7772400" cy="246647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venir Roman" panose="02000503020000020003" pitchFamily="2" charset="0"/>
              </a:rPr>
              <a:t>Elastic deformation due to surface </a:t>
            </a:r>
            <a:br>
              <a:rPr lang="en-US" sz="2800" dirty="0">
                <a:latin typeface="Avenir Roman" panose="02000503020000020003" pitchFamily="2" charset="0"/>
              </a:rPr>
            </a:br>
            <a:r>
              <a:rPr lang="en-US" sz="2800" dirty="0">
                <a:latin typeface="Avenir Roman" panose="02000503020000020003" pitchFamily="2" charset="0"/>
              </a:rPr>
              <a:t>point load in isotropic half space</a:t>
            </a:r>
            <a:br>
              <a:rPr lang="en-US" sz="3200" dirty="0">
                <a:latin typeface="Avenir Roman" panose="02000503020000020003" pitchFamily="2" charset="0"/>
              </a:rPr>
            </a:br>
            <a:br>
              <a:rPr lang="en-US" sz="3200" dirty="0">
                <a:latin typeface="Avenir Roman" panose="02000503020000020003" pitchFamily="2" charset="0"/>
              </a:rPr>
            </a:br>
            <a:br>
              <a:rPr lang="en-US" sz="3200" dirty="0">
                <a:latin typeface="Avenir Roman" panose="02000503020000020003" pitchFamily="2" charset="0"/>
              </a:rPr>
            </a:br>
            <a:r>
              <a:rPr lang="en-US" sz="2400" i="1" dirty="0">
                <a:latin typeface="Avenir Roman" panose="02000503020000020003" pitchFamily="2" charset="0"/>
              </a:rPr>
              <a:t>“The </a:t>
            </a:r>
            <a:r>
              <a:rPr lang="en-US" sz="2400" i="1" dirty="0" err="1">
                <a:latin typeface="Avenir Roman" panose="02000503020000020003" pitchFamily="2" charset="0"/>
              </a:rPr>
              <a:t>Boussinesq</a:t>
            </a:r>
            <a:r>
              <a:rPr lang="en-US" sz="2400" i="1" dirty="0">
                <a:latin typeface="Avenir Roman" panose="02000503020000020003" pitchFamily="2" charset="0"/>
              </a:rPr>
              <a:t> Problem”</a:t>
            </a:r>
            <a:endParaRPr lang="en-US" sz="3200" i="1" dirty="0">
              <a:latin typeface="Avenir Roman" panose="0200050302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66B44-1691-2240-A070-2F7B3A692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25452"/>
            <a:ext cx="6858000" cy="878306"/>
          </a:xfrm>
        </p:spPr>
        <p:txBody>
          <a:bodyPr/>
          <a:lstStyle/>
          <a:p>
            <a:r>
              <a:rPr lang="en-US" dirty="0">
                <a:latin typeface="Avenir Roman" panose="02000503020000020003" pitchFamily="2" charset="0"/>
              </a:rPr>
              <a:t>Nicholas Lau</a:t>
            </a:r>
          </a:p>
          <a:p>
            <a:r>
              <a:rPr lang="en-US" sz="1200" dirty="0">
                <a:latin typeface="Avenir Roman" panose="02000503020000020003" pitchFamily="2" charset="0"/>
              </a:rPr>
              <a:t>9</a:t>
            </a:r>
            <a:r>
              <a:rPr lang="en-US" sz="1200" baseline="30000" dirty="0">
                <a:latin typeface="Avenir Roman" panose="02000503020000020003" pitchFamily="2" charset="0"/>
              </a:rPr>
              <a:t>th</a:t>
            </a:r>
            <a:r>
              <a:rPr lang="en-US" sz="1200" dirty="0">
                <a:latin typeface="Avenir Roman" panose="02000503020000020003" pitchFamily="2" charset="0"/>
              </a:rPr>
              <a:t> November,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9F3551-4E42-3C42-B084-EA1178577820}"/>
              </a:ext>
            </a:extLst>
          </p:cNvPr>
          <p:cNvSpPr/>
          <p:nvPr/>
        </p:nvSpPr>
        <p:spPr>
          <a:xfrm>
            <a:off x="3144654" y="1547881"/>
            <a:ext cx="3062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enir Roman" panose="02000503020000020003" pitchFamily="2" charset="0"/>
              </a:rPr>
              <a:t>A very brief introduction 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A0C6-1BD2-B04F-BCDC-14D9364E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0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venir Roman" panose="02000503020000020003" pitchFamily="2" charset="0"/>
              </a:rPr>
              <a:t>Beyond point load…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B719E-8019-704A-9823-FB1F20C2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31"/>
            <a:ext cx="7886700" cy="490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venir Roman" panose="02000503020000020003" pitchFamily="2" charset="0"/>
              </a:rPr>
              <a:t>More complex load: point &gt; disk &gt; elliptic &gt; Cerruti + </a:t>
            </a:r>
            <a:r>
              <a:rPr lang="en-US" sz="1600" dirty="0" err="1">
                <a:latin typeface="Avenir Roman" panose="02000503020000020003" pitchFamily="2" charset="0"/>
              </a:rPr>
              <a:t>Boussinesq</a:t>
            </a:r>
            <a:r>
              <a:rPr lang="en-US" sz="1600" dirty="0">
                <a:latin typeface="Avenir Roman" panose="02000503020000020003" pitchFamily="2" charset="0"/>
              </a:rPr>
              <a:t>  = arbitrary load</a:t>
            </a:r>
          </a:p>
          <a:p>
            <a:pPr marL="0" indent="0">
              <a:buNone/>
            </a:pPr>
            <a:r>
              <a:rPr lang="en-US" sz="1600" dirty="0">
                <a:latin typeface="Avenir Roman" panose="02000503020000020003" pitchFamily="2" charset="0"/>
              </a:rPr>
              <a:t>More complex structure: half space &gt; layered &gt; sphere &gt; Earth structure</a:t>
            </a:r>
          </a:p>
          <a:p>
            <a:pPr marL="0" indent="0">
              <a:buNone/>
            </a:pPr>
            <a:r>
              <a:rPr lang="en-US" sz="1600" dirty="0">
                <a:latin typeface="Avenir Roman" panose="02000503020000020003" pitchFamily="2" charset="0"/>
              </a:rPr>
              <a:t>More complex physics: static &gt; spatially dependent &gt; time dependent load</a:t>
            </a:r>
          </a:p>
          <a:p>
            <a:pPr marL="0" indent="0">
              <a:buNone/>
            </a:pPr>
            <a:r>
              <a:rPr lang="en-US" sz="1600" dirty="0">
                <a:latin typeface="Avenir Roman" panose="02000503020000020003" pitchFamily="2" charset="0"/>
              </a:rPr>
              <a:t>More parameters: Love numbers</a:t>
            </a:r>
          </a:p>
          <a:p>
            <a:pPr marL="0" indent="0">
              <a:buNone/>
            </a:pPr>
            <a:endParaRPr lang="en-US" sz="1600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endParaRPr lang="en-US" sz="1600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endParaRPr lang="en-US" sz="1600" dirty="0">
              <a:latin typeface="Avenir Roman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3AE8E-E805-B944-8A87-856CD483B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001294"/>
            <a:ext cx="3419442" cy="11118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DA2C45-7219-5A42-83CC-2A467B69A1D2}"/>
              </a:ext>
            </a:extLst>
          </p:cNvPr>
          <p:cNvSpPr/>
          <p:nvPr/>
        </p:nvSpPr>
        <p:spPr>
          <a:xfrm>
            <a:off x="1202090" y="5183384"/>
            <a:ext cx="2037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venir Roman" panose="02000503020000020003" pitchFamily="2" charset="0"/>
              </a:rPr>
              <a:t>Argus et al., GRL, 2014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E06883-2CCD-2840-9972-5FE602C3F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91" y="2773323"/>
            <a:ext cx="4139125" cy="38064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A22B36-08EB-0E41-9A3C-0F9AAD61AA57}"/>
              </a:ext>
            </a:extLst>
          </p:cNvPr>
          <p:cNvSpPr/>
          <p:nvPr/>
        </p:nvSpPr>
        <p:spPr>
          <a:xfrm>
            <a:off x="7383117" y="2967633"/>
            <a:ext cx="1132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venir Roman" panose="02000503020000020003" pitchFamily="2" charset="0"/>
              </a:rPr>
              <a:t>Farrell 1952</a:t>
            </a:r>
          </a:p>
        </p:txBody>
      </p:sp>
    </p:spTree>
    <p:extLst>
      <p:ext uri="{BB962C8B-B14F-4D97-AF65-F5344CB8AC3E}">
        <p14:creationId xmlns:p14="http://schemas.microsoft.com/office/powerpoint/2010/main" val="79082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94D2DA-B1B6-744B-B1F1-1C5BCCE1B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95" y="2039605"/>
            <a:ext cx="4562991" cy="34227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A5ADB3-93BE-7740-A9CB-91BE181FF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730" y="2471420"/>
            <a:ext cx="2882476" cy="27292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0841EC-11F6-D948-9EF7-DC47D2C5D3C1}"/>
              </a:ext>
            </a:extLst>
          </p:cNvPr>
          <p:cNvSpPr/>
          <p:nvPr/>
        </p:nvSpPr>
        <p:spPr>
          <a:xfrm>
            <a:off x="5911250" y="5200650"/>
            <a:ext cx="2106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Avenir Roman" panose="02000503020000020003" pitchFamily="2" charset="0"/>
              </a:rPr>
              <a:t>Barbot</a:t>
            </a:r>
            <a:r>
              <a:rPr lang="en-US" sz="1400" dirty="0">
                <a:latin typeface="Avenir Roman" panose="02000503020000020003" pitchFamily="2" charset="0"/>
              </a:rPr>
              <a:t> and </a:t>
            </a:r>
            <a:r>
              <a:rPr lang="en-US" sz="1400" dirty="0" err="1">
                <a:latin typeface="Avenir Roman" panose="02000503020000020003" pitchFamily="2" charset="0"/>
              </a:rPr>
              <a:t>Fialko</a:t>
            </a:r>
            <a:r>
              <a:rPr lang="en-US" sz="1400" dirty="0">
                <a:latin typeface="Avenir Roman" panose="02000503020000020003" pitchFamily="2" charset="0"/>
              </a:rPr>
              <a:t>, 2010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7F672-76A1-9044-B458-ADE256F8A67D}"/>
              </a:ext>
            </a:extLst>
          </p:cNvPr>
          <p:cNvSpPr/>
          <p:nvPr/>
        </p:nvSpPr>
        <p:spPr>
          <a:xfrm>
            <a:off x="5755098" y="1640423"/>
            <a:ext cx="2460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venir Roman" panose="02000503020000020003" pitchFamily="2" charset="0"/>
              </a:rPr>
              <a:t>Deriving Okada slip model using similar technique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DF6957-CC49-2C45-A4FF-F6B192876236}"/>
              </a:ext>
            </a:extLst>
          </p:cNvPr>
          <p:cNvSpPr/>
          <p:nvPr/>
        </p:nvSpPr>
        <p:spPr>
          <a:xfrm>
            <a:off x="661737" y="1748144"/>
            <a:ext cx="3549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venir Roman" panose="02000503020000020003" pitchFamily="2" charset="0"/>
              </a:rPr>
              <a:t>Elastic loading due to melting of glaciers</a:t>
            </a:r>
          </a:p>
          <a:p>
            <a:r>
              <a:rPr lang="en-US" sz="1400" dirty="0">
                <a:latin typeface="Avenir Roman" panose="02000503020000020003" pitchFamily="2" charset="0"/>
              </a:rPr>
              <a:t>using Farrell’s elastic Green’s function</a:t>
            </a:r>
          </a:p>
        </p:txBody>
      </p:sp>
    </p:spTree>
    <p:extLst>
      <p:ext uri="{BB962C8B-B14F-4D97-AF65-F5344CB8AC3E}">
        <p14:creationId xmlns:p14="http://schemas.microsoft.com/office/powerpoint/2010/main" val="192716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A0C6-1BD2-B04F-BCDC-14D9364EC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venir Roman" panose="02000503020000020003" pitchFamily="2" charset="0"/>
              </a:rPr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B719E-8019-704A-9823-FB1F20C2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0042"/>
            <a:ext cx="7886700" cy="46369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Avenir Roman" panose="02000503020000020003" pitchFamily="2" charset="0"/>
              </a:rPr>
              <a:t>Love, A.E.H. </a:t>
            </a:r>
            <a:r>
              <a:rPr lang="en-US" sz="1600" i="1" dirty="0">
                <a:latin typeface="Avenir Roman" panose="02000503020000020003" pitchFamily="2" charset="0"/>
              </a:rPr>
              <a:t>A Treatise on the Mathematical Theory of Elasticity</a:t>
            </a:r>
            <a:r>
              <a:rPr lang="en-US" sz="1600" dirty="0">
                <a:latin typeface="Avenir Roman" panose="02000503020000020003" pitchFamily="2" charset="0"/>
              </a:rPr>
              <a:t>, 1892.</a:t>
            </a:r>
          </a:p>
          <a:p>
            <a:pPr marL="0" indent="0">
              <a:buNone/>
            </a:pPr>
            <a:endParaRPr lang="en-US" sz="1600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Avenir Roman" panose="02000503020000020003" pitchFamily="2" charset="0"/>
              </a:rPr>
              <a:t>Westergaard</a:t>
            </a:r>
            <a:r>
              <a:rPr lang="en-US" sz="1600" dirty="0">
                <a:latin typeface="Avenir Roman" panose="02000503020000020003" pitchFamily="2" charset="0"/>
              </a:rPr>
              <a:t>, H.M. </a:t>
            </a:r>
            <a:r>
              <a:rPr lang="en-US" sz="1600" i="1" dirty="0">
                <a:latin typeface="Avenir Roman" panose="02000503020000020003" pitchFamily="2" charset="0"/>
              </a:rPr>
              <a:t>Theory of Elasticity and Plasticity</a:t>
            </a:r>
            <a:r>
              <a:rPr lang="en-US" sz="1600" dirty="0">
                <a:latin typeface="Avenir Roman" panose="02000503020000020003" pitchFamily="2" charset="0"/>
              </a:rPr>
              <a:t>, 1952.</a:t>
            </a:r>
          </a:p>
          <a:p>
            <a:pPr marL="0" indent="0">
              <a:buNone/>
            </a:pPr>
            <a:endParaRPr lang="en-US" sz="1600" i="1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Avenir Roman" panose="02000503020000020003" pitchFamily="2" charset="0"/>
              </a:rPr>
              <a:t>Steketee</a:t>
            </a:r>
            <a:r>
              <a:rPr lang="en-US" sz="1600" dirty="0">
                <a:latin typeface="Avenir Roman" panose="02000503020000020003" pitchFamily="2" charset="0"/>
              </a:rPr>
              <a:t>, J.A. On Volterra’s dislocations in a semi-infinite elastic medium. Canadian Journal of Geophysics, 1958.</a:t>
            </a:r>
          </a:p>
          <a:p>
            <a:pPr marL="0" indent="0">
              <a:buNone/>
            </a:pPr>
            <a:endParaRPr lang="en-US" sz="1600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r>
              <a:rPr lang="en-US" sz="1600" dirty="0">
                <a:latin typeface="Avenir Roman" panose="02000503020000020003" pitchFamily="2" charset="0"/>
              </a:rPr>
              <a:t>Farrell, W.E. Deformation of the Earth by Surface Loads. Review of Geophysics and Space Physics, 1972.</a:t>
            </a:r>
          </a:p>
          <a:p>
            <a:pPr marL="0" indent="0">
              <a:buNone/>
            </a:pPr>
            <a:endParaRPr lang="en-US" sz="1600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r>
              <a:rPr lang="en-US" sz="1600" dirty="0">
                <a:latin typeface="Avenir Roman" panose="02000503020000020003" pitchFamily="2" charset="0"/>
              </a:rPr>
              <a:t>Smith, B. and </a:t>
            </a:r>
            <a:r>
              <a:rPr lang="en-US" sz="1600" dirty="0" err="1">
                <a:latin typeface="Avenir Roman" panose="02000503020000020003" pitchFamily="2" charset="0"/>
              </a:rPr>
              <a:t>Sandwell</a:t>
            </a:r>
            <a:r>
              <a:rPr lang="en-US" sz="1600" dirty="0">
                <a:latin typeface="Avenir Roman" panose="02000503020000020003" pitchFamily="2" charset="0"/>
              </a:rPr>
              <a:t>, D. A three-dimensional </a:t>
            </a:r>
            <a:r>
              <a:rPr lang="en-US" sz="1600" dirty="0" err="1">
                <a:latin typeface="Avenir Roman" panose="02000503020000020003" pitchFamily="2" charset="0"/>
              </a:rPr>
              <a:t>semianalytic</a:t>
            </a:r>
            <a:r>
              <a:rPr lang="en-US" sz="1600" dirty="0">
                <a:latin typeface="Avenir Roman" panose="02000503020000020003" pitchFamily="2" charset="0"/>
              </a:rPr>
              <a:t> viscoelastic model for time-dependent analyses of the earthquake cycle, 2004.</a:t>
            </a:r>
          </a:p>
          <a:p>
            <a:pPr marL="0" indent="0">
              <a:buNone/>
            </a:pPr>
            <a:endParaRPr lang="en-US" sz="1600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Avenir Roman" panose="02000503020000020003" pitchFamily="2" charset="0"/>
              </a:rPr>
              <a:t>Barbot</a:t>
            </a:r>
            <a:r>
              <a:rPr lang="en-US" sz="1600" dirty="0">
                <a:latin typeface="Avenir Roman" panose="02000503020000020003" pitchFamily="2" charset="0"/>
              </a:rPr>
              <a:t>, S. and </a:t>
            </a:r>
            <a:r>
              <a:rPr lang="en-US" sz="1600" dirty="0" err="1">
                <a:latin typeface="Avenir Roman" panose="02000503020000020003" pitchFamily="2" charset="0"/>
              </a:rPr>
              <a:t>Fialko</a:t>
            </a:r>
            <a:r>
              <a:rPr lang="en-US" sz="1600" dirty="0">
                <a:latin typeface="Avenir Roman" panose="02000503020000020003" pitchFamily="2" charset="0"/>
              </a:rPr>
              <a:t>, Y. Fourier-domain Green's function for an elastic semi-infinite solid under gravity, with applications to earthquake and volcano deformation, 2010.</a:t>
            </a:r>
          </a:p>
          <a:p>
            <a:pPr marL="0" indent="0">
              <a:buNone/>
            </a:pPr>
            <a:endParaRPr lang="en-US" sz="1600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endParaRPr lang="en-US" sz="1600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71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8C67F-ED0F-0B4B-865D-F836173E6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10" y="1212013"/>
            <a:ext cx="4461132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6A5F6F-0338-CC46-9C9A-46714C6A0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856" y="395224"/>
            <a:ext cx="4528380" cy="59849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565798-DB90-5349-868E-C309929C5F8E}"/>
              </a:ext>
            </a:extLst>
          </p:cNvPr>
          <p:cNvSpPr/>
          <p:nvPr/>
        </p:nvSpPr>
        <p:spPr>
          <a:xfrm>
            <a:off x="240634" y="618953"/>
            <a:ext cx="3903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enir Roman" panose="02000503020000020003" pitchFamily="2" charset="0"/>
              </a:rPr>
              <a:t>Appendix: More detailed derivation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5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3C074B-F0FC-4649-B9C1-E4A0DFFB8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72" y="1232444"/>
            <a:ext cx="4724105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0F366C-03AB-2E44-9426-8558432CA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777" y="1774994"/>
            <a:ext cx="4225223" cy="24492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C87294-BCCB-DE45-9D51-FD35BC585EC4}"/>
              </a:ext>
            </a:extLst>
          </p:cNvPr>
          <p:cNvSpPr/>
          <p:nvPr/>
        </p:nvSpPr>
        <p:spPr>
          <a:xfrm>
            <a:off x="4882681" y="1504347"/>
            <a:ext cx="870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" pitchFamily="2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9851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A0C6-1BD2-B04F-BCDC-14D9364EC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venir Roman" panose="02000503020000020003" pitchFamily="2" charset="0"/>
              </a:rPr>
              <a:t>Elastic Materials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1498A-5A36-AD4B-8AB1-E5646A07EF1F}"/>
              </a:ext>
            </a:extLst>
          </p:cNvPr>
          <p:cNvSpPr txBox="1"/>
          <p:nvPr/>
        </p:nvSpPr>
        <p:spPr>
          <a:xfrm>
            <a:off x="628650" y="1537602"/>
            <a:ext cx="7299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Avenir Roman" panose="02000503020000020003" pitchFamily="2" charset="0"/>
              </a:rPr>
              <a:t>Strain (deformation) when stress is applied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venir Roman" panose="02000503020000020003" pitchFamily="2" charset="0"/>
              </a:rPr>
              <a:t>Reversible deformation</a:t>
            </a:r>
          </a:p>
          <a:p>
            <a:pPr marL="285750" indent="-285750">
              <a:buFontTx/>
              <a:buChar char="-"/>
            </a:pPr>
            <a:endParaRPr lang="en-US" dirty="0">
              <a:latin typeface="Avenir Roman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venir Roman" panose="02000503020000020003" pitchFamily="2" charset="0"/>
              </a:rPr>
              <a:t>Can we characterize deformation on Earth as being elastic?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venir Roman" panose="02000503020000020003" pitchFamily="2" charset="0"/>
              </a:rPr>
              <a:t>What happens when vertical stress is applied to a surface of an isotropic </a:t>
            </a:r>
            <a:r>
              <a:rPr lang="en-US" dirty="0" err="1">
                <a:latin typeface="Avenir Roman" panose="02000503020000020003" pitchFamily="2" charset="0"/>
              </a:rPr>
              <a:t>halfspace</a:t>
            </a:r>
            <a:r>
              <a:rPr lang="en-US" dirty="0">
                <a:latin typeface="Avenir Roman" panose="02000503020000020003" pitchFamily="2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Avenir Roman" panose="02000503020000020003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5252FB-8E57-5D48-A37E-F8C1887D09EC}"/>
              </a:ext>
            </a:extLst>
          </p:cNvPr>
          <p:cNvCxnSpPr/>
          <p:nvPr/>
        </p:nvCxnSpPr>
        <p:spPr>
          <a:xfrm>
            <a:off x="2674620" y="5504392"/>
            <a:ext cx="4023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A9CBCF-6883-104F-9856-E6AABDDDDC64}"/>
              </a:ext>
            </a:extLst>
          </p:cNvPr>
          <p:cNvCxnSpPr/>
          <p:nvPr/>
        </p:nvCxnSpPr>
        <p:spPr>
          <a:xfrm>
            <a:off x="4686300" y="4395682"/>
            <a:ext cx="0" cy="11087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3E9121-CD53-8449-8865-D046FC2B26A9}"/>
              </a:ext>
            </a:extLst>
          </p:cNvPr>
          <p:cNvCxnSpPr>
            <a:cxnSpLocks/>
          </p:cNvCxnSpPr>
          <p:nvPr/>
        </p:nvCxnSpPr>
        <p:spPr>
          <a:xfrm flipH="1">
            <a:off x="5730240" y="5504392"/>
            <a:ext cx="967740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399B76-F2CC-F54F-98A3-59CC99B65892}"/>
              </a:ext>
            </a:extLst>
          </p:cNvPr>
          <p:cNvCxnSpPr>
            <a:cxnSpLocks/>
          </p:cNvCxnSpPr>
          <p:nvPr/>
        </p:nvCxnSpPr>
        <p:spPr>
          <a:xfrm>
            <a:off x="3044379" y="4852882"/>
            <a:ext cx="636081" cy="65151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0FFE1B3-CF13-DE48-A1C4-F4D89E86A59D}"/>
                  </a:ext>
                </a:extLst>
              </p:cNvPr>
              <p:cNvSpPr/>
              <p:nvPr/>
            </p:nvSpPr>
            <p:spPr>
              <a:xfrm>
                <a:off x="4453896" y="4026349"/>
                <a:ext cx="464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0FFE1B3-CF13-DE48-A1C4-F4D89E86A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896" y="4026349"/>
                <a:ext cx="46480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C0A5305-DCF6-8547-A5C3-28FB0C097888}"/>
                  </a:ext>
                </a:extLst>
              </p:cNvPr>
              <p:cNvSpPr/>
              <p:nvPr/>
            </p:nvSpPr>
            <p:spPr>
              <a:xfrm>
                <a:off x="6107724" y="5135060"/>
                <a:ext cx="438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C0A5305-DCF6-8547-A5C3-28FB0C097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724" y="5135060"/>
                <a:ext cx="43813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5247546-DAA4-F541-AA37-BDB9FBBA5A8E}"/>
              </a:ext>
            </a:extLst>
          </p:cNvPr>
          <p:cNvSpPr/>
          <p:nvPr/>
        </p:nvSpPr>
        <p:spPr>
          <a:xfrm>
            <a:off x="3362419" y="3745481"/>
            <a:ext cx="2830628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Boussinesq’s</a:t>
            </a:r>
            <a:r>
              <a:rPr lang="en-US" i="1" dirty="0">
                <a:solidFill>
                  <a:srgbClr val="FF0000"/>
                </a:solidFill>
              </a:rPr>
              <a:t> problem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DD1D07-7BB3-9148-8380-BC85261BF6C7}"/>
              </a:ext>
            </a:extLst>
          </p:cNvPr>
          <p:cNvSpPr/>
          <p:nvPr/>
        </p:nvSpPr>
        <p:spPr>
          <a:xfrm>
            <a:off x="5536124" y="4852882"/>
            <a:ext cx="283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B0F0"/>
                </a:solidFill>
              </a:rPr>
              <a:t>Cerruti’s problem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B12FA7-7051-184B-A4B7-5270595C9111}"/>
              </a:ext>
            </a:extLst>
          </p:cNvPr>
          <p:cNvSpPr/>
          <p:nvPr/>
        </p:nvSpPr>
        <p:spPr>
          <a:xfrm>
            <a:off x="3362419" y="5504392"/>
            <a:ext cx="2830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Half space</a:t>
            </a:r>
          </a:p>
        </p:txBody>
      </p:sp>
    </p:spTree>
    <p:extLst>
      <p:ext uri="{BB962C8B-B14F-4D97-AF65-F5344CB8AC3E}">
        <p14:creationId xmlns:p14="http://schemas.microsoft.com/office/powerpoint/2010/main" val="212323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470FF4-361F-7B4C-B294-F4AB3F8A56AD}"/>
              </a:ext>
            </a:extLst>
          </p:cNvPr>
          <p:cNvSpPr txBox="1"/>
          <p:nvPr/>
        </p:nvSpPr>
        <p:spPr>
          <a:xfrm>
            <a:off x="1690433" y="800467"/>
            <a:ext cx="158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venir Roman" panose="02000503020000020003" pitchFamily="2" charset="0"/>
              </a:rPr>
              <a:t>Hooke’s Law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D54467-E376-FB4E-B0A1-3E01E6CF1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34" b="87746"/>
          <a:stretch/>
        </p:blipFill>
        <p:spPr>
          <a:xfrm>
            <a:off x="1372600" y="1114155"/>
            <a:ext cx="2223835" cy="8403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3619EE-158F-0346-AEF6-8CD44B5A5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3" t="20520" r="25869" b="71936"/>
          <a:stretch/>
        </p:blipFill>
        <p:spPr>
          <a:xfrm>
            <a:off x="836192" y="1735991"/>
            <a:ext cx="3585410" cy="5173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373DD1-D5C2-CB47-8364-3C1F032C4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4" t="82515" r="24760"/>
          <a:stretch/>
        </p:blipFill>
        <p:spPr>
          <a:xfrm>
            <a:off x="2941705" y="4860294"/>
            <a:ext cx="3537285" cy="11991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275352-0DB6-B54C-9531-FD36331BA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1" t="37650" r="16751" b="47852"/>
          <a:stretch/>
        </p:blipFill>
        <p:spPr>
          <a:xfrm>
            <a:off x="2406299" y="2466825"/>
            <a:ext cx="4608095" cy="9942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A51B01-4C1D-E54D-B75E-6674AAD20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1" t="57054" r="19148" b="31459"/>
          <a:stretch/>
        </p:blipFill>
        <p:spPr>
          <a:xfrm>
            <a:off x="2562711" y="3453639"/>
            <a:ext cx="4295275" cy="78779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5A956C-C94E-2E4D-A3D8-2975AD1454B1}"/>
              </a:ext>
            </a:extLst>
          </p:cNvPr>
          <p:cNvCxnSpPr>
            <a:cxnSpLocks/>
          </p:cNvCxnSpPr>
          <p:nvPr/>
        </p:nvCxnSpPr>
        <p:spPr>
          <a:xfrm>
            <a:off x="4638176" y="1840562"/>
            <a:ext cx="715871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727DDDD-B8D4-DB44-ADC9-F7D6EC437BB8}"/>
              </a:ext>
            </a:extLst>
          </p:cNvPr>
          <p:cNvSpPr txBox="1"/>
          <p:nvPr/>
        </p:nvSpPr>
        <p:spPr>
          <a:xfrm>
            <a:off x="5570592" y="661967"/>
            <a:ext cx="220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venir Roman" panose="02000503020000020003" pitchFamily="2" charset="0"/>
              </a:rPr>
              <a:t>Conservation of </a:t>
            </a:r>
          </a:p>
          <a:p>
            <a:pPr algn="ctr"/>
            <a:r>
              <a:rPr lang="en-US" u="sng" dirty="0">
                <a:latin typeface="Avenir Roman" panose="02000503020000020003" pitchFamily="2" charset="0"/>
              </a:rPr>
              <a:t>linear momentum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018CD7-7ED1-BB42-B072-9DDC9ACFC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" r="71282" b="87921"/>
          <a:stretch/>
        </p:blipFill>
        <p:spPr>
          <a:xfrm>
            <a:off x="5739049" y="1384615"/>
            <a:ext cx="1973179" cy="82833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EBB901C-C7F6-2F45-AD74-B0248D1A9B37}"/>
              </a:ext>
            </a:extLst>
          </p:cNvPr>
          <p:cNvSpPr txBox="1"/>
          <p:nvPr/>
        </p:nvSpPr>
        <p:spPr>
          <a:xfrm>
            <a:off x="571496" y="3779603"/>
            <a:ext cx="223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venir Roman" panose="02000503020000020003" pitchFamily="2" charset="0"/>
              </a:rPr>
              <a:t>(No material derivative)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C02CF8-B362-D44F-BAAC-2012B3712A96}"/>
              </a:ext>
            </a:extLst>
          </p:cNvPr>
          <p:cNvSpPr txBox="1"/>
          <p:nvPr/>
        </p:nvSpPr>
        <p:spPr>
          <a:xfrm>
            <a:off x="890329" y="4987374"/>
            <a:ext cx="1594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venir Roman" panose="02000503020000020003" pitchFamily="2" charset="0"/>
              </a:rPr>
              <a:t>(No body force)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7667D0-CA1A-F043-97FC-1A37259AFB46}"/>
              </a:ext>
            </a:extLst>
          </p:cNvPr>
          <p:cNvSpPr txBox="1"/>
          <p:nvPr/>
        </p:nvSpPr>
        <p:spPr>
          <a:xfrm>
            <a:off x="691812" y="5606232"/>
            <a:ext cx="2803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rgbClr val="FF0000"/>
                </a:solidFill>
                <a:latin typeface="Avenir Roman" panose="02000503020000020003" pitchFamily="2" charset="0"/>
              </a:rPr>
              <a:t>Navier</a:t>
            </a:r>
            <a:r>
              <a:rPr lang="en-US" sz="1400" i="1" dirty="0">
                <a:solidFill>
                  <a:srgbClr val="FF0000"/>
                </a:solidFill>
                <a:latin typeface="Avenir Roman" panose="02000503020000020003" pitchFamily="2" charset="0"/>
              </a:rPr>
              <a:t>-Cauchy equation </a:t>
            </a:r>
          </a:p>
        </p:txBody>
      </p:sp>
    </p:spTree>
    <p:extLst>
      <p:ext uri="{BB962C8B-B14F-4D97-AF65-F5344CB8AC3E}">
        <p14:creationId xmlns:p14="http://schemas.microsoft.com/office/powerpoint/2010/main" val="179308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28BA61-39AC-B040-9599-95A84CECE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029"/>
          <a:stretch/>
        </p:blipFill>
        <p:spPr>
          <a:xfrm>
            <a:off x="1335502" y="1644318"/>
            <a:ext cx="6516265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335C08-1C49-204E-B618-9DDB82150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27" b="62370"/>
          <a:stretch/>
        </p:blipFill>
        <p:spPr>
          <a:xfrm>
            <a:off x="1901067" y="4975572"/>
            <a:ext cx="5385134" cy="733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EBF0CB-3B8C-F843-B1DF-F13DBE2787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415"/>
          <a:stretch/>
        </p:blipFill>
        <p:spPr>
          <a:xfrm>
            <a:off x="1957213" y="5709498"/>
            <a:ext cx="5385134" cy="573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101FF8-A4A9-014A-B00B-5E8033F24872}"/>
              </a:ext>
            </a:extLst>
          </p:cNvPr>
          <p:cNvSpPr txBox="1"/>
          <p:nvPr/>
        </p:nvSpPr>
        <p:spPr>
          <a:xfrm>
            <a:off x="1132337" y="817512"/>
            <a:ext cx="729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Roman" panose="02000503020000020003" pitchFamily="2" charset="0"/>
              </a:rPr>
              <a:t>The </a:t>
            </a:r>
            <a:r>
              <a:rPr lang="en-US" dirty="0" err="1">
                <a:latin typeface="Avenir Roman" panose="02000503020000020003" pitchFamily="2" charset="0"/>
              </a:rPr>
              <a:t>Galerkin</a:t>
            </a:r>
            <a:r>
              <a:rPr lang="en-US" dirty="0">
                <a:latin typeface="Avenir Roman" panose="02000503020000020003" pitchFamily="2" charset="0"/>
              </a:rPr>
              <a:t> vector: a fictitious “vector” that relates a potential that can be related to displacement with differential operators.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E3290A-EC4F-2E42-9B52-FA2F40131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892" b="31108"/>
          <a:stretch/>
        </p:blipFill>
        <p:spPr>
          <a:xfrm>
            <a:off x="1523995" y="3368844"/>
            <a:ext cx="6516265" cy="6858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841B0B-570B-7441-AA01-F3707109C088}"/>
              </a:ext>
            </a:extLst>
          </p:cNvPr>
          <p:cNvCxnSpPr>
            <a:cxnSpLocks/>
          </p:cNvCxnSpPr>
          <p:nvPr/>
        </p:nvCxnSpPr>
        <p:spPr>
          <a:xfrm>
            <a:off x="3675650" y="2743198"/>
            <a:ext cx="0" cy="55345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1A42570-209F-984A-89EC-40E4AAFD6F7F}"/>
              </a:ext>
            </a:extLst>
          </p:cNvPr>
          <p:cNvSpPr txBox="1"/>
          <p:nvPr/>
        </p:nvSpPr>
        <p:spPr>
          <a:xfrm>
            <a:off x="3985033" y="2866037"/>
            <a:ext cx="3357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venir Roman" panose="02000503020000020003" pitchFamily="2" charset="0"/>
              </a:rPr>
              <a:t>Turns into biharmonic equation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9EECFF-7746-5C43-B79F-87FF92E2DCDC}"/>
              </a:ext>
            </a:extLst>
          </p:cNvPr>
          <p:cNvCxnSpPr>
            <a:cxnSpLocks/>
          </p:cNvCxnSpPr>
          <p:nvPr/>
        </p:nvCxnSpPr>
        <p:spPr>
          <a:xfrm>
            <a:off x="3675650" y="4244397"/>
            <a:ext cx="0" cy="55345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ED7CA68-A6FD-7740-AB7C-61B431C97387}"/>
              </a:ext>
            </a:extLst>
          </p:cNvPr>
          <p:cNvSpPr txBox="1"/>
          <p:nvPr/>
        </p:nvSpPr>
        <p:spPr>
          <a:xfrm>
            <a:off x="3985033" y="4367236"/>
            <a:ext cx="335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venir Roman" panose="02000503020000020003" pitchFamily="2" charset="0"/>
              </a:rPr>
              <a:t>Fourier transform on (</a:t>
            </a:r>
            <a:r>
              <a:rPr lang="en-US" sz="1400" i="1" dirty="0" err="1">
                <a:latin typeface="Avenir Roman" panose="02000503020000020003" pitchFamily="2" charset="0"/>
              </a:rPr>
              <a:t>x,y</a:t>
            </a:r>
            <a:r>
              <a:rPr lang="en-US" sz="1400" i="1" dirty="0">
                <a:latin typeface="Avenir Roman" panose="02000503020000020003" pitchFamily="2" charset="0"/>
              </a:rPr>
              <a:t>) dimension</a:t>
            </a:r>
          </a:p>
          <a:p>
            <a:r>
              <a:rPr lang="en-US" sz="1400" i="1" dirty="0">
                <a:latin typeface="Avenir Roman" panose="02000503020000020003" pitchFamily="2" charset="0"/>
              </a:rPr>
              <a:t>Reduces to ODE “Helmholtz diff. eq.”</a:t>
            </a:r>
          </a:p>
        </p:txBody>
      </p:sp>
    </p:spTree>
    <p:extLst>
      <p:ext uri="{BB962C8B-B14F-4D97-AF65-F5344CB8AC3E}">
        <p14:creationId xmlns:p14="http://schemas.microsoft.com/office/powerpoint/2010/main" val="13247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4F408D-5B05-354B-8140-8CECCE43F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856" r="66406" b="19728"/>
          <a:stretch/>
        </p:blipFill>
        <p:spPr>
          <a:xfrm>
            <a:off x="7018407" y="3940646"/>
            <a:ext cx="1586954" cy="348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6393CB-DF00-9940-9284-FA2117A6684D}"/>
              </a:ext>
            </a:extLst>
          </p:cNvPr>
          <p:cNvSpPr txBox="1"/>
          <p:nvPr/>
        </p:nvSpPr>
        <p:spPr>
          <a:xfrm>
            <a:off x="1387715" y="1434796"/>
            <a:ext cx="1910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Roman" panose="02000503020000020003" pitchFamily="2" charset="0"/>
              </a:rPr>
              <a:t>General solutions </a:t>
            </a:r>
          </a:p>
          <a:p>
            <a:r>
              <a:rPr lang="en-US" sz="1400" dirty="0">
                <a:latin typeface="Avenir Roman" panose="02000503020000020003" pitchFamily="2" charset="0"/>
              </a:rPr>
              <a:t>and its derivatives in Fourier domain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E5FEC0-1D1F-1F47-AFAB-E53FBBFCDD21}"/>
              </a:ext>
            </a:extLst>
          </p:cNvPr>
          <p:cNvSpPr/>
          <p:nvPr/>
        </p:nvSpPr>
        <p:spPr>
          <a:xfrm>
            <a:off x="3561347" y="601579"/>
            <a:ext cx="4467110" cy="20513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5D9090-79A2-584F-9D66-AB0CAE6E08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57" t="15307" r="48410" b="74561"/>
          <a:stretch/>
        </p:blipFill>
        <p:spPr>
          <a:xfrm>
            <a:off x="6867405" y="5050822"/>
            <a:ext cx="1888958" cy="6948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6E0D5E-C110-A149-9608-7AD6126691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172" t="15724" r="18637" b="74561"/>
          <a:stretch/>
        </p:blipFill>
        <p:spPr>
          <a:xfrm>
            <a:off x="7089989" y="5760504"/>
            <a:ext cx="1443790" cy="66624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9F7D61-42CA-2A4A-8246-F096227B1959}"/>
              </a:ext>
            </a:extLst>
          </p:cNvPr>
          <p:cNvCxnSpPr>
            <a:cxnSpLocks/>
          </p:cNvCxnSpPr>
          <p:nvPr/>
        </p:nvCxnSpPr>
        <p:spPr>
          <a:xfrm>
            <a:off x="6277861" y="4115104"/>
            <a:ext cx="39502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B3EFE1-2668-9440-8C3A-F269EF14F459}"/>
              </a:ext>
            </a:extLst>
          </p:cNvPr>
          <p:cNvCxnSpPr>
            <a:cxnSpLocks/>
          </p:cNvCxnSpPr>
          <p:nvPr/>
        </p:nvCxnSpPr>
        <p:spPr>
          <a:xfrm>
            <a:off x="6289892" y="5742763"/>
            <a:ext cx="39502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7C95F7A-B65C-6B44-905C-B3BD3CABF8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19" t="6985" r="5041" b="5641"/>
          <a:stretch/>
        </p:blipFill>
        <p:spPr>
          <a:xfrm>
            <a:off x="3645568" y="782054"/>
            <a:ext cx="4271211" cy="17566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74812B-9CE8-B44D-A0AC-93E99F918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94" y="3660944"/>
            <a:ext cx="5916527" cy="9651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FD47D4-5A27-0640-8CF3-E95A48F2DE10}"/>
              </a:ext>
            </a:extLst>
          </p:cNvPr>
          <p:cNvSpPr txBox="1"/>
          <p:nvPr/>
        </p:nvSpPr>
        <p:spPr>
          <a:xfrm>
            <a:off x="419626" y="3350642"/>
            <a:ext cx="384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venir Roman" panose="02000503020000020003" pitchFamily="2" charset="0"/>
              </a:rPr>
              <a:t>Find A by equating Shear stress = 0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139A05-482F-E84D-8E64-0CC7E4CEB0AB}"/>
              </a:ext>
            </a:extLst>
          </p:cNvPr>
          <p:cNvSpPr txBox="1"/>
          <p:nvPr/>
        </p:nvSpPr>
        <p:spPr>
          <a:xfrm>
            <a:off x="419626" y="4976217"/>
            <a:ext cx="4994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venir Roman" panose="02000503020000020003" pitchFamily="2" charset="0"/>
              </a:rPr>
              <a:t>Find B by equating normal stress with restoring force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93C961-FA3F-A14A-9FF2-C871D3F58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766" y="5272781"/>
            <a:ext cx="5933350" cy="11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23E616D-B2EE-D145-B9C3-2F35B81EAD48}"/>
              </a:ext>
            </a:extLst>
          </p:cNvPr>
          <p:cNvSpPr txBox="1"/>
          <p:nvPr/>
        </p:nvSpPr>
        <p:spPr>
          <a:xfrm>
            <a:off x="3075357" y="1160078"/>
            <a:ext cx="3277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venir Roman" panose="02000503020000020003" pitchFamily="2" charset="0"/>
              </a:rPr>
              <a:t>Displacement in Fourier domain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3CC94-44DD-CA49-BA2D-F326C8E58416}"/>
              </a:ext>
            </a:extLst>
          </p:cNvPr>
          <p:cNvSpPr txBox="1"/>
          <p:nvPr/>
        </p:nvSpPr>
        <p:spPr>
          <a:xfrm>
            <a:off x="3075357" y="3999531"/>
            <a:ext cx="3277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venir Roman" panose="02000503020000020003" pitchFamily="2" charset="0"/>
              </a:rPr>
              <a:t>Displacement in space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45CE1-6BEA-BE43-8956-500BD572D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856" y="1605246"/>
            <a:ext cx="4000316" cy="1941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E91133-8052-714F-8C69-2F3763814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680" y="4379899"/>
            <a:ext cx="5540667" cy="8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D4D599-97C6-AA49-800D-0197D6E2D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208" y="1545265"/>
            <a:ext cx="4327532" cy="3657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C6B6F-3F8B-6146-8943-80EA3E3C4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5265"/>
            <a:ext cx="487610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0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37B404-3C58-AF49-B2B5-6A7D33DA1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30" y="505326"/>
            <a:ext cx="2839791" cy="5524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C47B49-1FE9-B946-A528-0441F3810FF5}"/>
              </a:ext>
            </a:extLst>
          </p:cNvPr>
          <p:cNvSpPr txBox="1"/>
          <p:nvPr/>
        </p:nvSpPr>
        <p:spPr>
          <a:xfrm>
            <a:off x="488567" y="6030010"/>
            <a:ext cx="3277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Roman" panose="02000503020000020003" pitchFamily="2" charset="0"/>
              </a:rPr>
              <a:t>Smith and </a:t>
            </a:r>
            <a:r>
              <a:rPr lang="en-US" sz="1400" dirty="0" err="1">
                <a:latin typeface="Avenir Roman" panose="02000503020000020003" pitchFamily="2" charset="0"/>
              </a:rPr>
              <a:t>Sandwell</a:t>
            </a:r>
            <a:r>
              <a:rPr lang="en-US" sz="1400" dirty="0">
                <a:latin typeface="Avenir Roman" panose="02000503020000020003" pitchFamily="2" charset="0"/>
              </a:rPr>
              <a:t>, 2004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26186-1EC4-D142-B4C7-F865FD64CD76}"/>
              </a:ext>
            </a:extLst>
          </p:cNvPr>
          <p:cNvSpPr txBox="1"/>
          <p:nvPr/>
        </p:nvSpPr>
        <p:spPr>
          <a:xfrm>
            <a:off x="3260556" y="1184143"/>
            <a:ext cx="570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Roman" panose="02000503020000020003" pitchFamily="2" charset="0"/>
              </a:rPr>
              <a:t>Different ways to arrive at the same result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FDE22-FBF4-3341-8BA6-F6826DD548D4}"/>
              </a:ext>
            </a:extLst>
          </p:cNvPr>
          <p:cNvSpPr txBox="1"/>
          <p:nvPr/>
        </p:nvSpPr>
        <p:spPr>
          <a:xfrm>
            <a:off x="4473382" y="1599661"/>
            <a:ext cx="3277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venir Roman" panose="02000503020000020003" pitchFamily="2" charset="0"/>
              </a:rPr>
              <a:t>Galerkin</a:t>
            </a:r>
            <a:r>
              <a:rPr lang="en-US" sz="1400" dirty="0">
                <a:latin typeface="Avenir Roman" panose="02000503020000020003" pitchFamily="2" charset="0"/>
              </a:rPr>
              <a:t> vector</a:t>
            </a:r>
          </a:p>
          <a:p>
            <a:pPr algn="ctr"/>
            <a:r>
              <a:rPr lang="en-US" sz="1400" dirty="0">
                <a:latin typeface="Avenir Roman" panose="02000503020000020003" pitchFamily="2" charset="0"/>
              </a:rPr>
              <a:t>Method of images</a:t>
            </a:r>
          </a:p>
          <a:p>
            <a:pPr algn="ctr"/>
            <a:r>
              <a:rPr lang="en-US" sz="1400" dirty="0" err="1">
                <a:latin typeface="Avenir Roman" panose="02000503020000020003" pitchFamily="2" charset="0"/>
              </a:rPr>
              <a:t>Papkovich-Neuber</a:t>
            </a:r>
            <a:r>
              <a:rPr lang="en-US" sz="1400" dirty="0">
                <a:latin typeface="Avenir Roman" panose="02000503020000020003" pitchFamily="2" charset="0"/>
              </a:rPr>
              <a:t> potential</a:t>
            </a:r>
          </a:p>
          <a:p>
            <a:pPr algn="ctr"/>
            <a:r>
              <a:rPr lang="en-US" sz="1400" dirty="0">
                <a:latin typeface="Avenir Roman" panose="02000503020000020003" pitchFamily="2" charset="0"/>
              </a:rPr>
              <a:t>0-size disk load</a:t>
            </a:r>
          </a:p>
          <a:p>
            <a:pPr algn="ctr"/>
            <a:r>
              <a:rPr lang="en-US" sz="1400" dirty="0">
                <a:latin typeface="Avenir Roman" panose="02000503020000020003" pitchFamily="2" charset="0"/>
              </a:rPr>
              <a:t>System of linear equations</a:t>
            </a:r>
          </a:p>
          <a:p>
            <a:pPr algn="ctr"/>
            <a:endParaRPr lang="en-US" sz="1400" dirty="0">
              <a:latin typeface="Avenir Roman" panose="0200050302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DCCF2B-9BE2-B144-B160-8EFDEF61FA04}"/>
              </a:ext>
            </a:extLst>
          </p:cNvPr>
          <p:cNvSpPr txBox="1"/>
          <p:nvPr/>
        </p:nvSpPr>
        <p:spPr>
          <a:xfrm>
            <a:off x="3331647" y="3706763"/>
            <a:ext cx="570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Roman" panose="02000503020000020003" pitchFamily="2" charset="0"/>
              </a:rPr>
              <a:t>Consider how to construct a 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45FAC5-B600-A24A-BF8E-2BB9854E2810}"/>
              </a:ext>
            </a:extLst>
          </p:cNvPr>
          <p:cNvSpPr txBox="1"/>
          <p:nvPr/>
        </p:nvSpPr>
        <p:spPr>
          <a:xfrm>
            <a:off x="4544473" y="4122281"/>
            <a:ext cx="3277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Roman" panose="02000503020000020003" pitchFamily="2" charset="0"/>
              </a:rPr>
              <a:t>Nature of the problem</a:t>
            </a:r>
          </a:p>
          <a:p>
            <a:pPr algn="ctr"/>
            <a:r>
              <a:rPr lang="en-US" sz="1400" dirty="0">
                <a:latin typeface="Avenir Roman" panose="02000503020000020003" pitchFamily="2" charset="0"/>
              </a:rPr>
              <a:t>Discretization</a:t>
            </a:r>
          </a:p>
          <a:p>
            <a:pPr algn="ctr"/>
            <a:r>
              <a:rPr lang="en-US" sz="1400" dirty="0">
                <a:latin typeface="Avenir Roman" panose="02000503020000020003" pitchFamily="2" charset="0"/>
              </a:rPr>
              <a:t>Computation efficiency</a:t>
            </a:r>
          </a:p>
          <a:p>
            <a:pPr algn="ctr"/>
            <a:r>
              <a:rPr lang="en-US" sz="1400" dirty="0">
                <a:latin typeface="Avenir Roman" panose="02000503020000020003" pitchFamily="2" charset="0"/>
              </a:rPr>
              <a:t>General/specific solutions</a:t>
            </a:r>
          </a:p>
        </p:txBody>
      </p:sp>
    </p:spTree>
    <p:extLst>
      <p:ext uri="{BB962C8B-B14F-4D97-AF65-F5344CB8AC3E}">
        <p14:creationId xmlns:p14="http://schemas.microsoft.com/office/powerpoint/2010/main" val="182010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39AF4AE-31FB-2845-8B5C-51D1C0895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52" y="297616"/>
            <a:ext cx="8924487" cy="6285418"/>
          </a:xfrm>
        </p:spPr>
      </p:pic>
    </p:spTree>
    <p:extLst>
      <p:ext uri="{BB962C8B-B14F-4D97-AF65-F5344CB8AC3E}">
        <p14:creationId xmlns:p14="http://schemas.microsoft.com/office/powerpoint/2010/main" val="68491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425</Words>
  <Application>Microsoft Macintosh PowerPoint</Application>
  <PresentationFormat>On-screen Show 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Roman</vt:lpstr>
      <vt:lpstr>Calibri</vt:lpstr>
      <vt:lpstr>Calibri Light</vt:lpstr>
      <vt:lpstr>Cambria Math</vt:lpstr>
      <vt:lpstr>Times</vt:lpstr>
      <vt:lpstr>Office Theme</vt:lpstr>
      <vt:lpstr>Elastic deformation due to surface  point load in isotropic half space   “The Boussinesq Problem”</vt:lpstr>
      <vt:lpstr>Elastic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Beyond point load…</vt:lpstr>
      <vt:lpstr>PowerPoint Presentation</vt:lpstr>
      <vt:lpstr>Further reading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 deformation due to surface  point load on homogeneous half space  “The Boussinesq Problem”</dc:title>
  <dc:creator>Microsoft Office User</dc:creator>
  <cp:lastModifiedBy>Microsoft Office User</cp:lastModifiedBy>
  <cp:revision>34</cp:revision>
  <dcterms:created xsi:type="dcterms:W3CDTF">2018-11-08T20:41:54Z</dcterms:created>
  <dcterms:modified xsi:type="dcterms:W3CDTF">2018-11-12T05:41:43Z</dcterms:modified>
</cp:coreProperties>
</file>