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5"/>
  </p:notesMasterIdLst>
  <p:sldIdLst>
    <p:sldId id="579" r:id="rId2"/>
    <p:sldId id="1270" r:id="rId3"/>
    <p:sldId id="1271" r:id="rId4"/>
    <p:sldId id="1272" r:id="rId5"/>
    <p:sldId id="1273" r:id="rId6"/>
    <p:sldId id="1268" r:id="rId7"/>
    <p:sldId id="1275" r:id="rId8"/>
    <p:sldId id="1269" r:id="rId9"/>
    <p:sldId id="1274" r:id="rId10"/>
    <p:sldId id="1279" r:id="rId11"/>
    <p:sldId id="1280" r:id="rId12"/>
    <p:sldId id="1276" r:id="rId13"/>
    <p:sldId id="1277" r:id="rId14"/>
    <p:sldId id="1278" r:id="rId15"/>
    <p:sldId id="1281" r:id="rId16"/>
    <p:sldId id="1283" r:id="rId17"/>
    <p:sldId id="1282" r:id="rId18"/>
    <p:sldId id="1286" r:id="rId19"/>
    <p:sldId id="294" r:id="rId20"/>
    <p:sldId id="1285" r:id="rId21"/>
    <p:sldId id="1284" r:id="rId22"/>
    <p:sldId id="1288" r:id="rId23"/>
    <p:sldId id="1287" r:id="rId24"/>
  </p:sldIdLst>
  <p:sldSz cx="12192000" cy="6858000"/>
  <p:notesSz cx="7010400" cy="9296400"/>
  <p:defaultTextStyle>
    <a:defPPr>
      <a:defRPr lang="en-GB"/>
    </a:defPPr>
    <a:lvl1pPr algn="l" rtl="0" eaLnBrk="0" fontAlgn="base" hangingPunct="0">
      <a:spcBef>
        <a:spcPct val="0"/>
      </a:spcBef>
      <a:spcAft>
        <a:spcPct val="0"/>
      </a:spcAft>
      <a:defRPr sz="2400" kern="1200">
        <a:solidFill>
          <a:srgbClr val="0000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0000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0000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0000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000000"/>
        </a:solidFill>
        <a:latin typeface="Times New Roman" pitchFamily="18" charset="0"/>
        <a:ea typeface="+mn-ea"/>
        <a:cs typeface="+mn-cs"/>
      </a:defRPr>
    </a:lvl5pPr>
    <a:lvl6pPr marL="2286000" algn="l" defTabSz="914400" rtl="0" eaLnBrk="1" latinLnBrk="0" hangingPunct="1">
      <a:defRPr sz="2400" kern="1200">
        <a:solidFill>
          <a:srgbClr val="000000"/>
        </a:solidFill>
        <a:latin typeface="Times New Roman" pitchFamily="18" charset="0"/>
        <a:ea typeface="+mn-ea"/>
        <a:cs typeface="+mn-cs"/>
      </a:defRPr>
    </a:lvl6pPr>
    <a:lvl7pPr marL="2743200" algn="l" defTabSz="914400" rtl="0" eaLnBrk="1" latinLnBrk="0" hangingPunct="1">
      <a:defRPr sz="2400" kern="1200">
        <a:solidFill>
          <a:srgbClr val="000000"/>
        </a:solidFill>
        <a:latin typeface="Times New Roman" pitchFamily="18" charset="0"/>
        <a:ea typeface="+mn-ea"/>
        <a:cs typeface="+mn-cs"/>
      </a:defRPr>
    </a:lvl7pPr>
    <a:lvl8pPr marL="3200400" algn="l" defTabSz="914400" rtl="0" eaLnBrk="1" latinLnBrk="0" hangingPunct="1">
      <a:defRPr sz="2400" kern="1200">
        <a:solidFill>
          <a:srgbClr val="000000"/>
        </a:solidFill>
        <a:latin typeface="Times New Roman" pitchFamily="18" charset="0"/>
        <a:ea typeface="+mn-ea"/>
        <a:cs typeface="+mn-cs"/>
      </a:defRPr>
    </a:lvl8pPr>
    <a:lvl9pPr marL="3657600" algn="l" defTabSz="914400" rtl="0" eaLnBrk="1" latinLnBrk="0" hangingPunct="1">
      <a:defRPr sz="2400" kern="1200">
        <a:solidFill>
          <a:srgbClr val="00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9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k, Yehuda" initials="BY" lastIdx="4" clrIdx="0"/>
  <p:cmAuthor id="2" name="Yehuda Bock" initials="YB"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8" autoAdjust="0"/>
    <p:restoredTop sz="94602" autoAdjust="0"/>
  </p:normalViewPr>
  <p:slideViewPr>
    <p:cSldViewPr>
      <p:cViewPr varScale="1">
        <p:scale>
          <a:sx n="63" d="100"/>
          <a:sy n="63" d="100"/>
        </p:scale>
        <p:origin x="67" y="187"/>
      </p:cViewPr>
      <p:guideLst>
        <p:guide orient="horz" pos="2160"/>
        <p:guide pos="3840"/>
      </p:guideLst>
    </p:cSldViewPr>
  </p:slideViewPr>
  <p:outlineViewPr>
    <p:cViewPr varScale="1">
      <p:scale>
        <a:sx n="170" d="200"/>
        <a:sy n="170" d="200"/>
      </p:scale>
      <p:origin x="0" y="-8550"/>
    </p:cViewPr>
  </p:outlineViewPr>
  <p:notesTextViewPr>
    <p:cViewPr>
      <p:scale>
        <a:sx n="200" d="100"/>
        <a:sy n="200" d="100"/>
      </p:scale>
      <p:origin x="0" y="0"/>
    </p:cViewPr>
  </p:notesTextViewPr>
  <p:sorterViewPr>
    <p:cViewPr varScale="1">
      <p:scale>
        <a:sx n="1" d="1"/>
        <a:sy n="1" d="1"/>
      </p:scale>
      <p:origin x="0" y="-5222"/>
    </p:cViewPr>
  </p:sorterViewPr>
  <p:notesViewPr>
    <p:cSldViewPr>
      <p:cViewPr varScale="1">
        <p:scale>
          <a:sx n="52" d="100"/>
          <a:sy n="52" d="100"/>
        </p:scale>
        <p:origin x="2942" y="38"/>
      </p:cViewPr>
      <p:guideLst>
        <p:guide orient="horz" pos="289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19T22:11:20.400" idx="6">
    <p:pos x="10" y="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0" y="0"/>
            <a:ext cx="7008778" cy="9294802"/>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lIns="92620" tIns="46310" rIns="92620" bIns="46310" anchor="ctr"/>
          <a:lstStyle/>
          <a:p>
            <a:endParaRPr lang="en-US" dirty="0"/>
          </a:p>
        </p:txBody>
      </p:sp>
      <p:sp>
        <p:nvSpPr>
          <p:cNvPr id="48131" name="AutoShape 2"/>
          <p:cNvSpPr>
            <a:spLocks noChangeArrowheads="1"/>
          </p:cNvSpPr>
          <p:nvPr/>
        </p:nvSpPr>
        <p:spPr bwMode="auto">
          <a:xfrm>
            <a:off x="1" y="0"/>
            <a:ext cx="7007154" cy="9293206"/>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620" tIns="46310" rIns="92620" bIns="46310" anchor="ctr"/>
          <a:lstStyle/>
          <a:p>
            <a:endParaRPr lang="en-US" dirty="0"/>
          </a:p>
        </p:txBody>
      </p:sp>
      <p:sp>
        <p:nvSpPr>
          <p:cNvPr id="48132" name="Rectangle 3"/>
          <p:cNvSpPr>
            <a:spLocks noGrp="1" noRot="1" noChangeAspect="1" noChangeArrowheads="1" noTextEdit="1"/>
          </p:cNvSpPr>
          <p:nvPr>
            <p:ph type="sldImg"/>
          </p:nvPr>
        </p:nvSpPr>
        <p:spPr bwMode="auto">
          <a:xfrm>
            <a:off x="406400" y="698500"/>
            <a:ext cx="6192838" cy="34829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txBox="1">
            <a:spLocks noGrp="1" noChangeArrowheads="1"/>
          </p:cNvSpPr>
          <p:nvPr>
            <p:ph type="body" idx="1"/>
          </p:nvPr>
        </p:nvSpPr>
        <p:spPr bwMode="auto">
          <a:xfrm>
            <a:off x="933098" y="4415831"/>
            <a:ext cx="5139337" cy="41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84" tIns="46674" rIns="92984" bIns="46674" numCol="1" anchor="t" anchorCtr="0" compatLnSpc="1">
            <a:prstTxWarp prst="textNoShape">
              <a:avLst/>
            </a:prstTxWarp>
          </a:bodyPr>
          <a:lstStyle/>
          <a:p>
            <a:pPr lvl="0"/>
            <a:endParaRPr lang="en-US" noProof="0"/>
          </a:p>
        </p:txBody>
      </p:sp>
      <p:sp>
        <p:nvSpPr>
          <p:cNvPr id="2053" name="Text Box 5"/>
          <p:cNvSpPr txBox="1">
            <a:spLocks noChangeArrowheads="1"/>
          </p:cNvSpPr>
          <p:nvPr/>
        </p:nvSpPr>
        <p:spPr bwMode="auto">
          <a:xfrm>
            <a:off x="3970938" y="9025111"/>
            <a:ext cx="3034594" cy="26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4" tIns="46674" rIns="92984" bIns="46674"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a:lnSpc>
                <a:spcPct val="95000"/>
              </a:lnSpc>
              <a:buClr>
                <a:srgbClr val="000000"/>
              </a:buClr>
              <a:buSzPct val="50000"/>
              <a:defRPr/>
            </a:pPr>
            <a:r>
              <a:rPr lang="en-GB" sz="1200" dirty="0">
                <a:solidFill>
                  <a:srgbClr val="000000"/>
                </a:solidFill>
              </a:rPr>
              <a:t>1</a:t>
            </a:r>
          </a:p>
        </p:txBody>
      </p:sp>
    </p:spTree>
    <p:extLst>
      <p:ext uri="{BB962C8B-B14F-4D97-AF65-F5344CB8AC3E}">
        <p14:creationId xmlns:p14="http://schemas.microsoft.com/office/powerpoint/2010/main" val="113351132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71475" y="690563"/>
            <a:ext cx="6267450" cy="3525837"/>
          </a:xfrm>
          <a:noFill/>
          <a:ln/>
          <a:extLst>
            <a:ext uri="{909E8E84-426E-40DD-AFC4-6F175D3DCCD1}">
              <a14:hiddenFill xmlns:a14="http://schemas.microsoft.com/office/drawing/2010/main">
                <a:solidFill>
                  <a:srgbClr val="FFFFFF"/>
                </a:solidFill>
              </a14:hiddenFill>
            </a:ext>
          </a:extLst>
        </p:spPr>
      </p:sp>
      <p:sp>
        <p:nvSpPr>
          <p:cNvPr id="49155" name="Rectangle 3"/>
          <p:cNvSpPr txBox="1">
            <a:spLocks noGrp="1" noChangeArrowheads="1"/>
          </p:cNvSpPr>
          <p:nvPr>
            <p:ph type="body" idx="1"/>
          </p:nvPr>
        </p:nvSpPr>
        <p:spPr>
          <a:noFill/>
        </p:spPr>
        <p:txBody>
          <a:bodyPr/>
          <a:lstStyle/>
          <a:p>
            <a:r>
              <a:rPr lang="en-US" dirty="0"/>
              <a:t>/</a:t>
            </a:r>
          </a:p>
        </p:txBody>
      </p:sp>
    </p:spTree>
    <p:extLst>
      <p:ext uri="{BB962C8B-B14F-4D97-AF65-F5344CB8AC3E}">
        <p14:creationId xmlns:p14="http://schemas.microsoft.com/office/powerpoint/2010/main" val="211187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16</a:t>
            </a:fld>
            <a:endParaRPr lang="en-US" dirty="0"/>
          </a:p>
        </p:txBody>
      </p:sp>
    </p:spTree>
    <p:extLst>
      <p:ext uri="{BB962C8B-B14F-4D97-AF65-F5344CB8AC3E}">
        <p14:creationId xmlns:p14="http://schemas.microsoft.com/office/powerpoint/2010/main" val="391440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17</a:t>
            </a:fld>
            <a:endParaRPr lang="en-US" dirty="0"/>
          </a:p>
        </p:txBody>
      </p:sp>
    </p:spTree>
    <p:extLst>
      <p:ext uri="{BB962C8B-B14F-4D97-AF65-F5344CB8AC3E}">
        <p14:creationId xmlns:p14="http://schemas.microsoft.com/office/powerpoint/2010/main" val="238497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19</a:t>
            </a:fld>
            <a:endParaRPr lang="en-US" dirty="0"/>
          </a:p>
        </p:txBody>
      </p:sp>
    </p:spTree>
    <p:extLst>
      <p:ext uri="{BB962C8B-B14F-4D97-AF65-F5344CB8AC3E}">
        <p14:creationId xmlns:p14="http://schemas.microsoft.com/office/powerpoint/2010/main" val="294013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20</a:t>
            </a:fld>
            <a:endParaRPr lang="en-US" dirty="0"/>
          </a:p>
        </p:txBody>
      </p:sp>
    </p:spTree>
    <p:extLst>
      <p:ext uri="{BB962C8B-B14F-4D97-AF65-F5344CB8AC3E}">
        <p14:creationId xmlns:p14="http://schemas.microsoft.com/office/powerpoint/2010/main" val="223819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2</a:t>
            </a:fld>
            <a:endParaRPr lang="en-US" dirty="0"/>
          </a:p>
        </p:txBody>
      </p:sp>
    </p:spTree>
    <p:extLst>
      <p:ext uri="{BB962C8B-B14F-4D97-AF65-F5344CB8AC3E}">
        <p14:creationId xmlns:p14="http://schemas.microsoft.com/office/powerpoint/2010/main" val="225981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4</a:t>
            </a:fld>
            <a:endParaRPr lang="en-US" dirty="0"/>
          </a:p>
        </p:txBody>
      </p:sp>
    </p:spTree>
    <p:extLst>
      <p:ext uri="{BB962C8B-B14F-4D97-AF65-F5344CB8AC3E}">
        <p14:creationId xmlns:p14="http://schemas.microsoft.com/office/powerpoint/2010/main" val="409434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5</a:t>
            </a:fld>
            <a:endParaRPr lang="en-US" dirty="0"/>
          </a:p>
        </p:txBody>
      </p:sp>
    </p:spTree>
    <p:extLst>
      <p:ext uri="{BB962C8B-B14F-4D97-AF65-F5344CB8AC3E}">
        <p14:creationId xmlns:p14="http://schemas.microsoft.com/office/powerpoint/2010/main" val="338457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9</a:t>
            </a:fld>
            <a:endParaRPr lang="en-US" dirty="0"/>
          </a:p>
        </p:txBody>
      </p:sp>
    </p:spTree>
    <p:extLst>
      <p:ext uri="{BB962C8B-B14F-4D97-AF65-F5344CB8AC3E}">
        <p14:creationId xmlns:p14="http://schemas.microsoft.com/office/powerpoint/2010/main" val="91387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12</a:t>
            </a:fld>
            <a:endParaRPr lang="en-US" dirty="0"/>
          </a:p>
        </p:txBody>
      </p:sp>
    </p:spTree>
    <p:extLst>
      <p:ext uri="{BB962C8B-B14F-4D97-AF65-F5344CB8AC3E}">
        <p14:creationId xmlns:p14="http://schemas.microsoft.com/office/powerpoint/2010/main" val="294036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13</a:t>
            </a:fld>
            <a:endParaRPr lang="en-US" dirty="0"/>
          </a:p>
        </p:txBody>
      </p:sp>
    </p:spTree>
    <p:extLst>
      <p:ext uri="{BB962C8B-B14F-4D97-AF65-F5344CB8AC3E}">
        <p14:creationId xmlns:p14="http://schemas.microsoft.com/office/powerpoint/2010/main" val="408436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14</a:t>
            </a:fld>
            <a:endParaRPr lang="en-US" dirty="0"/>
          </a:p>
        </p:txBody>
      </p:sp>
    </p:spTree>
    <p:extLst>
      <p:ext uri="{BB962C8B-B14F-4D97-AF65-F5344CB8AC3E}">
        <p14:creationId xmlns:p14="http://schemas.microsoft.com/office/powerpoint/2010/main" val="373166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93C1A-57B4-4FDA-ADED-15A2319EE092}" type="slidenum">
              <a:rPr lang="en-US" smtClean="0"/>
              <a:t>15</a:t>
            </a:fld>
            <a:endParaRPr lang="en-US" dirty="0"/>
          </a:p>
        </p:txBody>
      </p:sp>
    </p:spTree>
    <p:extLst>
      <p:ext uri="{BB962C8B-B14F-4D97-AF65-F5344CB8AC3E}">
        <p14:creationId xmlns:p14="http://schemas.microsoft.com/office/powerpoint/2010/main" val="264557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6591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1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4" y="609601"/>
            <a:ext cx="258868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1"/>
            <a:ext cx="7567084"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3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1" y="609601"/>
            <a:ext cx="10358967" cy="548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59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89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479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1201"/>
            <a:ext cx="507788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43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88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838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4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855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87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1" y="609601"/>
            <a:ext cx="10358967"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1" y="1981201"/>
            <a:ext cx="10358967"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9A2859"/>
        </a:buClr>
        <a:buSzPct val="100000"/>
        <a:buFont typeface="Times New Roman" pitchFamily="18" charset="0"/>
        <a:defRPr sz="3600">
          <a:solidFill>
            <a:srgbClr val="9A2859"/>
          </a:solidFill>
          <a:latin typeface="+mj-lt"/>
          <a:ea typeface="+mj-ea"/>
          <a:cs typeface="+mj-cs"/>
        </a:defRPr>
      </a:lvl1pPr>
      <a:lvl2pPr algn="ctr" defTabSz="449263" rtl="0" eaLnBrk="0" fontAlgn="base" hangingPunct="0">
        <a:spcBef>
          <a:spcPct val="0"/>
        </a:spcBef>
        <a:spcAft>
          <a:spcPct val="0"/>
        </a:spcAft>
        <a:buClr>
          <a:srgbClr val="9A2859"/>
        </a:buClr>
        <a:buSzPct val="100000"/>
        <a:buFont typeface="Times New Roman" pitchFamily="18" charset="0"/>
        <a:defRPr sz="3600">
          <a:solidFill>
            <a:srgbClr val="9A2859"/>
          </a:solidFill>
          <a:latin typeface="Times New Roman" pitchFamily="18" charset="0"/>
        </a:defRPr>
      </a:lvl2pPr>
      <a:lvl3pPr algn="ctr" defTabSz="449263" rtl="0" eaLnBrk="0" fontAlgn="base" hangingPunct="0">
        <a:spcBef>
          <a:spcPct val="0"/>
        </a:spcBef>
        <a:spcAft>
          <a:spcPct val="0"/>
        </a:spcAft>
        <a:buClr>
          <a:srgbClr val="9A2859"/>
        </a:buClr>
        <a:buSzPct val="100000"/>
        <a:buFont typeface="Times New Roman" pitchFamily="18" charset="0"/>
        <a:defRPr sz="3600">
          <a:solidFill>
            <a:srgbClr val="9A2859"/>
          </a:solidFill>
          <a:latin typeface="Times New Roman" pitchFamily="18" charset="0"/>
        </a:defRPr>
      </a:lvl3pPr>
      <a:lvl4pPr algn="ctr" defTabSz="449263" rtl="0" eaLnBrk="0" fontAlgn="base" hangingPunct="0">
        <a:spcBef>
          <a:spcPct val="0"/>
        </a:spcBef>
        <a:spcAft>
          <a:spcPct val="0"/>
        </a:spcAft>
        <a:buClr>
          <a:srgbClr val="9A2859"/>
        </a:buClr>
        <a:buSzPct val="100000"/>
        <a:buFont typeface="Times New Roman" pitchFamily="18" charset="0"/>
        <a:defRPr sz="3600">
          <a:solidFill>
            <a:srgbClr val="9A2859"/>
          </a:solidFill>
          <a:latin typeface="Times New Roman" pitchFamily="18" charset="0"/>
        </a:defRPr>
      </a:lvl4pPr>
      <a:lvl5pPr algn="ctr" defTabSz="449263" rtl="0" eaLnBrk="0" fontAlgn="base" hangingPunct="0">
        <a:spcBef>
          <a:spcPct val="0"/>
        </a:spcBef>
        <a:spcAft>
          <a:spcPct val="0"/>
        </a:spcAft>
        <a:buClr>
          <a:srgbClr val="9A2859"/>
        </a:buClr>
        <a:buSzPct val="100000"/>
        <a:buFont typeface="Times New Roman" pitchFamily="18" charset="0"/>
        <a:defRPr sz="3600">
          <a:solidFill>
            <a:srgbClr val="9A2859"/>
          </a:solidFill>
          <a:latin typeface="Times New Roman" pitchFamily="18" charset="0"/>
        </a:defRPr>
      </a:lvl5pPr>
      <a:lvl6pPr marL="457200" algn="l" defTabSz="449263" rtl="0" eaLnBrk="0" fontAlgn="base" hangingPunct="0">
        <a:spcBef>
          <a:spcPct val="0"/>
        </a:spcBef>
        <a:spcAft>
          <a:spcPct val="0"/>
        </a:spcAft>
        <a:buClr>
          <a:srgbClr val="9A2859"/>
        </a:buClr>
        <a:buSzPct val="100000"/>
        <a:buFont typeface="Times New Roman" pitchFamily="18" charset="0"/>
        <a:defRPr sz="4400">
          <a:solidFill>
            <a:srgbClr val="000000"/>
          </a:solidFill>
          <a:latin typeface="Times New Roman" pitchFamily="18" charset="0"/>
        </a:defRPr>
      </a:lvl6pPr>
      <a:lvl7pPr marL="914400" algn="l" defTabSz="449263" rtl="0" eaLnBrk="0" fontAlgn="base" hangingPunct="0">
        <a:spcBef>
          <a:spcPct val="0"/>
        </a:spcBef>
        <a:spcAft>
          <a:spcPct val="0"/>
        </a:spcAft>
        <a:buClr>
          <a:srgbClr val="9A2859"/>
        </a:buClr>
        <a:buSzPct val="100000"/>
        <a:buFont typeface="Times New Roman" pitchFamily="18" charset="0"/>
        <a:defRPr sz="4400">
          <a:solidFill>
            <a:srgbClr val="000000"/>
          </a:solidFill>
          <a:latin typeface="Times New Roman" pitchFamily="18" charset="0"/>
        </a:defRPr>
      </a:lvl7pPr>
      <a:lvl8pPr marL="1371600" algn="l" defTabSz="449263" rtl="0" eaLnBrk="0" fontAlgn="base" hangingPunct="0">
        <a:spcBef>
          <a:spcPct val="0"/>
        </a:spcBef>
        <a:spcAft>
          <a:spcPct val="0"/>
        </a:spcAft>
        <a:buClr>
          <a:srgbClr val="9A2859"/>
        </a:buClr>
        <a:buSzPct val="100000"/>
        <a:buFont typeface="Times New Roman" pitchFamily="18" charset="0"/>
        <a:defRPr sz="4400">
          <a:solidFill>
            <a:srgbClr val="000000"/>
          </a:solidFill>
          <a:latin typeface="Times New Roman" pitchFamily="18" charset="0"/>
        </a:defRPr>
      </a:lvl8pPr>
      <a:lvl9pPr marL="1828800" algn="l" defTabSz="449263" rtl="0" eaLnBrk="0" fontAlgn="base" hangingPunct="0">
        <a:spcBef>
          <a:spcPct val="0"/>
        </a:spcBef>
        <a:spcAft>
          <a:spcPct val="0"/>
        </a:spcAft>
        <a:buClr>
          <a:srgbClr val="9A2859"/>
        </a:buClr>
        <a:buSzPct val="100000"/>
        <a:buFont typeface="Times New Roman" pitchFamily="18" charset="0"/>
        <a:defRPr sz="4400">
          <a:solidFill>
            <a:srgbClr val="000000"/>
          </a:solidFill>
          <a:latin typeface="Times New Roman" pitchFamily="18" charset="0"/>
        </a:defRPr>
      </a:lvl9pPr>
    </p:titleStyle>
    <p:bodyStyle>
      <a:lvl1pPr marL="339725" indent="-339725" algn="l" defTabSz="449263" rtl="0" eaLnBrk="0" fontAlgn="base" hangingPunct="0">
        <a:spcBef>
          <a:spcPts val="575"/>
        </a:spcBef>
        <a:spcAft>
          <a:spcPct val="0"/>
        </a:spcAft>
        <a:buClr>
          <a:srgbClr val="E1CC91"/>
        </a:buClr>
        <a:buSzPct val="100000"/>
        <a:buFont typeface="Times New Roman" pitchFamily="18" charset="0"/>
        <a:buChar char="•"/>
        <a:defRPr sz="2400">
          <a:solidFill>
            <a:srgbClr val="000000"/>
          </a:solidFill>
          <a:latin typeface="+mn-lt"/>
          <a:ea typeface="+mn-ea"/>
          <a:cs typeface="+mn-cs"/>
        </a:defRPr>
      </a:lvl1pPr>
      <a:lvl2pPr marL="739775" indent="-282575" algn="l" defTabSz="449263" rtl="0" eaLnBrk="0" fontAlgn="base" hangingPunct="0">
        <a:spcBef>
          <a:spcPts val="675"/>
        </a:spcBef>
        <a:spcAft>
          <a:spcPct val="0"/>
        </a:spcAft>
        <a:buClr>
          <a:srgbClr val="E1CC91"/>
        </a:buClr>
        <a:buSzPct val="100000"/>
        <a:buFont typeface="Times New Roman" pitchFamily="18" charset="0"/>
        <a:buChar char="•"/>
        <a:defRPr sz="2800">
          <a:solidFill>
            <a:srgbClr val="000000"/>
          </a:solidFill>
          <a:latin typeface="+mn-lt"/>
        </a:defRPr>
      </a:lvl2pPr>
      <a:lvl3pPr marL="1143000" indent="-228600" algn="l" defTabSz="449263" rtl="0" eaLnBrk="0" fontAlgn="base" hangingPunct="0">
        <a:spcBef>
          <a:spcPts val="575"/>
        </a:spcBef>
        <a:spcAft>
          <a:spcPct val="0"/>
        </a:spcAft>
        <a:buClr>
          <a:srgbClr val="E1CC91"/>
        </a:buClr>
        <a:buSzPct val="100000"/>
        <a:buFont typeface="Times New Roman" pitchFamily="18" charset="0"/>
        <a:buChar char="•"/>
        <a:defRPr sz="2400">
          <a:solidFill>
            <a:srgbClr val="000000"/>
          </a:solidFill>
          <a:latin typeface="+mn-lt"/>
        </a:defRPr>
      </a:lvl3pPr>
      <a:lvl4pPr marL="16002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4pPr>
      <a:lvl5pPr marL="20574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5pPr>
      <a:lvl6pPr marL="25146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6pPr>
      <a:lvl7pPr marL="29718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7pPr>
      <a:lvl8pPr marL="34290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8pPr>
      <a:lvl9pPr marL="3886200" indent="-228600" algn="l" defTabSz="449263" rtl="0" eaLnBrk="0" fontAlgn="base" hangingPunct="0">
        <a:spcBef>
          <a:spcPts val="475"/>
        </a:spcBef>
        <a:spcAft>
          <a:spcPct val="0"/>
        </a:spcAft>
        <a:buClr>
          <a:srgbClr val="E1CC91"/>
        </a:buClr>
        <a:buSzPct val="100000"/>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opac.ucsd.edu/scoutFAQ.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pac-csrc.ucsd.edu/index.php/gambit-glob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f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omments" Target="../comments/comment1.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371600" y="304800"/>
            <a:ext cx="9448800" cy="1371600"/>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sz="2800" b="1" dirty="0">
                <a:solidFill>
                  <a:schemeClr val="accent2"/>
                </a:solidFill>
                <a:latin typeface="Geneva"/>
              </a:rPr>
              <a:t>GNSS Field Work &amp; Processing</a:t>
            </a:r>
            <a:br>
              <a:rPr lang="en-US" sz="2800" b="1" dirty="0">
                <a:solidFill>
                  <a:schemeClr val="accent2"/>
                </a:solidFill>
                <a:latin typeface="Geneva"/>
              </a:rPr>
            </a:br>
            <a:r>
              <a:rPr lang="en-US" sz="2800" b="1" dirty="0">
                <a:solidFill>
                  <a:schemeClr val="accent2"/>
                </a:solidFill>
                <a:latin typeface="Geneva"/>
              </a:rPr>
              <a:t>Lessons learned from North Shore Surveys</a:t>
            </a:r>
            <a:endParaRPr lang="en-US" sz="2800" dirty="0">
              <a:solidFill>
                <a:schemeClr val="accent2"/>
              </a:solidFill>
              <a:latin typeface="Geneva"/>
            </a:endParaRPr>
          </a:p>
        </p:txBody>
      </p:sp>
      <p:sp>
        <p:nvSpPr>
          <p:cNvPr id="2051" name="Rectangle 3"/>
          <p:cNvSpPr>
            <a:spLocks noGrp="1" noChangeArrowheads="1"/>
          </p:cNvSpPr>
          <p:nvPr>
            <p:ph type="body" idx="1"/>
          </p:nvPr>
        </p:nvSpPr>
        <p:spPr>
          <a:xfrm>
            <a:off x="1524000" y="1687551"/>
            <a:ext cx="9144000" cy="2438400"/>
          </a:xfrm>
        </p:spPr>
        <p:txBody>
          <a:bodyPr/>
          <a:lstStyle/>
          <a:p>
            <a:pPr marL="6350" indent="-6350" algn="ctr" defTabSz="914400">
              <a:lnSpc>
                <a:spcPct val="90000"/>
              </a:lnSpc>
              <a:buClrTx/>
              <a:buNone/>
            </a:pPr>
            <a:endParaRPr lang="en-US" b="1" dirty="0">
              <a:latin typeface="Arial" panose="020B0604020202020204" pitchFamily="34" charset="0"/>
              <a:cs typeface="Arial" panose="020B0604020202020204" pitchFamily="34" charset="0"/>
            </a:endParaRPr>
          </a:p>
          <a:p>
            <a:pPr marL="6350" indent="-6350" algn="ctr" defTabSz="914400">
              <a:lnSpc>
                <a:spcPct val="90000"/>
              </a:lnSpc>
              <a:buClrTx/>
              <a:buNone/>
            </a:pPr>
            <a:r>
              <a:rPr lang="en-US" b="1" dirty="0">
                <a:latin typeface="Arial" panose="020B0604020202020204" pitchFamily="34" charset="0"/>
                <a:cs typeface="Arial" panose="020B0604020202020204" pitchFamily="34" charset="0"/>
              </a:rPr>
              <a:t>Yehuda Bock</a:t>
            </a:r>
          </a:p>
          <a:p>
            <a:pPr marL="6350" indent="-6350" algn="ctr" defTabSz="914400">
              <a:lnSpc>
                <a:spcPct val="90000"/>
              </a:lnSpc>
              <a:buClrTx/>
              <a:buNone/>
            </a:pPr>
            <a:r>
              <a:rPr lang="en-US" b="1" dirty="0">
                <a:latin typeface="Arial" panose="020B0604020202020204" pitchFamily="34" charset="0"/>
                <a:ea typeface="Verdana" pitchFamily="34" charset="0"/>
                <a:cs typeface="Arial" panose="020B0604020202020204" pitchFamily="34" charset="0"/>
              </a:rPr>
              <a:t>Space Geodesy – SIO 237</a:t>
            </a:r>
          </a:p>
          <a:p>
            <a:pPr marL="6350" indent="-6350" algn="ctr" defTabSz="914400">
              <a:lnSpc>
                <a:spcPct val="90000"/>
              </a:lnSpc>
              <a:buClrTx/>
              <a:buNone/>
            </a:pPr>
            <a:r>
              <a:rPr lang="en-US" b="1" dirty="0">
                <a:latin typeface="Arial" panose="020B0604020202020204" pitchFamily="34" charset="0"/>
                <a:ea typeface="Verdana" pitchFamily="34" charset="0"/>
                <a:cs typeface="Arial" panose="020B0604020202020204" pitchFamily="34" charset="0"/>
              </a:rPr>
              <a:t>February 21, 2020</a:t>
            </a:r>
          </a:p>
          <a:p>
            <a:pPr marL="6350" indent="-6350" algn="ctr" defTabSz="914400">
              <a:lnSpc>
                <a:spcPct val="90000"/>
              </a:lnSpc>
              <a:buClrTx/>
              <a:buNone/>
            </a:pPr>
            <a:endParaRPr lang="en-US" b="1" dirty="0">
              <a:latin typeface="Arial" panose="020B0604020202020204" pitchFamily="34" charset="0"/>
              <a:ea typeface="Verdana"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F413-2661-48F1-AFD6-43E7AED455B9}"/>
              </a:ext>
            </a:extLst>
          </p:cNvPr>
          <p:cNvSpPr/>
          <p:nvPr/>
        </p:nvSpPr>
        <p:spPr>
          <a:xfrm>
            <a:off x="571500" y="1371600"/>
            <a:ext cx="11049000" cy="4708981"/>
          </a:xfrm>
          <a:prstGeom prst="rect">
            <a:avLst/>
          </a:prstGeom>
        </p:spPr>
        <p:txBody>
          <a:bodyPr wrap="square">
            <a:spAutoFit/>
          </a:bodyPr>
          <a:lstStyle/>
          <a:p>
            <a:r>
              <a:rPr lang="en-US" sz="2000" b="1" dirty="0"/>
              <a:t>2013</a:t>
            </a:r>
          </a:p>
          <a:p>
            <a:r>
              <a:rPr lang="en-US" sz="2000" dirty="0"/>
              <a:t>NS12,NS13,NS19 have one epoch overlap - deleted last data point in first day's RINEX files.</a:t>
            </a:r>
          </a:p>
          <a:p>
            <a:endParaRPr lang="en-US" sz="2000" dirty="0"/>
          </a:p>
          <a:p>
            <a:r>
              <a:rPr lang="en-US" sz="2000" b="1" dirty="0"/>
              <a:t>2015</a:t>
            </a:r>
          </a:p>
          <a:p>
            <a:r>
              <a:rPr lang="en-US" sz="2000" dirty="0"/>
              <a:t>NS29 mislabeled as NS25; short session ~20 minutes (could disregard)</a:t>
            </a:r>
          </a:p>
          <a:p>
            <a:r>
              <a:rPr lang="en-US" sz="2000" dirty="0"/>
              <a:t>NS01,NS06,NS21,NS32, have one epoch overlap in 2015, remove last epoch on day 45</a:t>
            </a:r>
          </a:p>
          <a:p>
            <a:endParaRPr lang="en-US" sz="2000" dirty="0"/>
          </a:p>
          <a:p>
            <a:r>
              <a:rPr lang="en-US" sz="2000" b="1" dirty="0"/>
              <a:t>2017</a:t>
            </a:r>
          </a:p>
          <a:p>
            <a:r>
              <a:rPr lang="en-US" sz="2000" dirty="0"/>
              <a:t>(1) NS13, NS21 and NS22 RINEX data are missing although there are log sheets</a:t>
            </a:r>
          </a:p>
          <a:p>
            <a:r>
              <a:rPr lang="en-US" sz="2000" dirty="0"/>
              <a:t>(2) NS19 and NS25 not available in 2017 (no log sheets)</a:t>
            </a:r>
          </a:p>
          <a:p>
            <a:r>
              <a:rPr lang="en-US" sz="2000" dirty="0"/>
              <a:t>(3) NS11 &amp; NS13 antenna serial numbers are incomplete in log sheet 2017</a:t>
            </a:r>
          </a:p>
          <a:p>
            <a:r>
              <a:rPr lang="en-US" sz="2000" dirty="0"/>
              <a:t>(4) NS19 first session is actually NS18 (renamed RINEX file and changed NS19 to NS18 in file)</a:t>
            </a:r>
          </a:p>
          <a:p>
            <a:r>
              <a:rPr lang="en-US" sz="2000" dirty="0"/>
              <a:t>(5) NS03 second and third sessions are actually NS04 (renamed RINEX file and changed NS03 to NS04 in file itself)</a:t>
            </a:r>
          </a:p>
          <a:p>
            <a:r>
              <a:rPr lang="en-US" sz="2000" dirty="0"/>
              <a:t>(6) NS11 was mislabeled NS12 (renamed RINEX file and changed NS12 to NS11 in file)</a:t>
            </a:r>
          </a:p>
        </p:txBody>
      </p:sp>
      <p:sp>
        <p:nvSpPr>
          <p:cNvPr id="3" name="TextBox 2">
            <a:extLst>
              <a:ext uri="{FF2B5EF4-FFF2-40B4-BE49-F238E27FC236}">
                <a16:creationId xmlns:a16="http://schemas.microsoft.com/office/drawing/2014/main" id="{DE968DE0-1128-425F-934F-E31CCFB9190A}"/>
              </a:ext>
            </a:extLst>
          </p:cNvPr>
          <p:cNvSpPr txBox="1"/>
          <p:nvPr/>
        </p:nvSpPr>
        <p:spPr>
          <a:xfrm>
            <a:off x="304800" y="381000"/>
            <a:ext cx="7696200" cy="523220"/>
          </a:xfrm>
          <a:prstGeom prst="rect">
            <a:avLst/>
          </a:prstGeom>
          <a:noFill/>
        </p:spPr>
        <p:txBody>
          <a:bodyPr wrap="square" rtlCol="0">
            <a:spAutoFit/>
          </a:bodyPr>
          <a:lstStyle/>
          <a:p>
            <a:pPr algn="ctr"/>
            <a:r>
              <a:rPr lang="en-US" sz="2800" b="1" dirty="0">
                <a:solidFill>
                  <a:schemeClr val="accent2"/>
                </a:solidFill>
              </a:rPr>
              <a:t>Field and Data Issues – North Shore Surveys</a:t>
            </a:r>
          </a:p>
        </p:txBody>
      </p:sp>
    </p:spTree>
    <p:extLst>
      <p:ext uri="{BB962C8B-B14F-4D97-AF65-F5344CB8AC3E}">
        <p14:creationId xmlns:p14="http://schemas.microsoft.com/office/powerpoint/2010/main" val="173391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968DE0-1128-425F-934F-E31CCFB9190A}"/>
              </a:ext>
            </a:extLst>
          </p:cNvPr>
          <p:cNvSpPr txBox="1"/>
          <p:nvPr/>
        </p:nvSpPr>
        <p:spPr>
          <a:xfrm>
            <a:off x="304800" y="381000"/>
            <a:ext cx="7696200" cy="523220"/>
          </a:xfrm>
          <a:prstGeom prst="rect">
            <a:avLst/>
          </a:prstGeom>
          <a:noFill/>
        </p:spPr>
        <p:txBody>
          <a:bodyPr wrap="square" rtlCol="0">
            <a:spAutoFit/>
          </a:bodyPr>
          <a:lstStyle/>
          <a:p>
            <a:pPr algn="ctr"/>
            <a:r>
              <a:rPr lang="en-US" sz="2800" b="1" dirty="0">
                <a:solidFill>
                  <a:schemeClr val="accent2"/>
                </a:solidFill>
              </a:rPr>
              <a:t>General Issues – North Shore Surveys</a:t>
            </a:r>
          </a:p>
        </p:txBody>
      </p:sp>
      <p:sp>
        <p:nvSpPr>
          <p:cNvPr id="4" name="Rectangle 3">
            <a:extLst>
              <a:ext uri="{FF2B5EF4-FFF2-40B4-BE49-F238E27FC236}">
                <a16:creationId xmlns:a16="http://schemas.microsoft.com/office/drawing/2014/main" id="{83719011-F047-443D-B6BC-15D3D3919F9F}"/>
              </a:ext>
            </a:extLst>
          </p:cNvPr>
          <p:cNvSpPr/>
          <p:nvPr/>
        </p:nvSpPr>
        <p:spPr>
          <a:xfrm>
            <a:off x="4307161" y="922805"/>
            <a:ext cx="7696200" cy="5693866"/>
          </a:xfrm>
          <a:prstGeom prst="rect">
            <a:avLst/>
          </a:prstGeom>
        </p:spPr>
        <p:txBody>
          <a:bodyPr wrap="square">
            <a:spAutoFit/>
          </a:bodyPr>
          <a:lstStyle/>
          <a:p>
            <a:r>
              <a:rPr lang="en-US" sz="1400" b="1" dirty="0"/>
              <a:t>2017</a:t>
            </a:r>
          </a:p>
          <a:p>
            <a:r>
              <a:rPr lang="en-US" sz="1400" dirty="0"/>
              <a:t>NS12 | -2327610.92213 | -4786514.78371 |+3502635.06658|    +33.52535 |   +244.06703 |   -78.28239</a:t>
            </a:r>
          </a:p>
          <a:p>
            <a:r>
              <a:rPr lang="en-US" sz="1400" dirty="0"/>
              <a:t>     |    -5432.75956 |   +27297.92198 |    -143.24975|     +0.37525 |     -9.95986 |     -0.80017</a:t>
            </a:r>
          </a:p>
          <a:p>
            <a:r>
              <a:rPr lang="en-US" sz="1400" dirty="0"/>
              <a:t>     |   +27833.64854</a:t>
            </a:r>
          </a:p>
          <a:p>
            <a:r>
              <a:rPr lang="en-US" sz="1400" dirty="0"/>
              <a:t>1469 solutions with 0 outliers ( 0.0%) (1 non-solutions)</a:t>
            </a:r>
          </a:p>
          <a:p>
            <a:r>
              <a:rPr lang="en-US" sz="1400" dirty="0"/>
              <a:t>North IQR        = 0.00891, East IQR        = 0.00682, Up IQR        = 0.02668</a:t>
            </a:r>
          </a:p>
          <a:p>
            <a:r>
              <a:rPr lang="en-US" sz="1400" dirty="0"/>
              <a:t>North StdDev     = 0.00689, East StdDev     = 0.00492, Up StdDev     = 0.02096</a:t>
            </a:r>
          </a:p>
          <a:p>
            <a:r>
              <a:rPr lang="en-US" sz="1400" dirty="0"/>
              <a:t>North StdDevMean = 0.00387, East StdDevMean = 0.00277, Up StdDevMean = 0.01178</a:t>
            </a:r>
          </a:p>
          <a:p>
            <a:endParaRPr lang="en-US" sz="1400" dirty="0"/>
          </a:p>
          <a:p>
            <a:r>
              <a:rPr lang="en-US" sz="1400" b="1" dirty="0"/>
              <a:t>2015</a:t>
            </a:r>
            <a:r>
              <a:rPr lang="en-US" sz="1400" dirty="0"/>
              <a:t> (short data set ~ 30 minutes, looks likes set on wrong station - ignore this data set)</a:t>
            </a:r>
          </a:p>
          <a:p>
            <a:r>
              <a:rPr lang="en-US" sz="1400" dirty="0"/>
              <a:t>NS12 | -2327628.41036 | -4786504.62682 |+3502634.70779|    +33.52535 |   +244.06682 |   -79.71949</a:t>
            </a:r>
          </a:p>
          <a:p>
            <a:r>
              <a:rPr lang="en-US" sz="1400" dirty="0"/>
              <a:t>     |    -5432.22838 |   +27277.69597 |    -144.68270|     +0.89701 |    -30.12894 |     -2.23734</a:t>
            </a:r>
          </a:p>
          <a:p>
            <a:r>
              <a:rPr lang="en-US" sz="1400" dirty="0"/>
              <a:t>     |   +27813.71905</a:t>
            </a:r>
          </a:p>
          <a:p>
            <a:r>
              <a:rPr lang="en-US" sz="1400" dirty="0"/>
              <a:t>112 solutions with 0 outliers ( 0.0%) (0 non-solutions)</a:t>
            </a:r>
          </a:p>
          <a:p>
            <a:r>
              <a:rPr lang="en-US" sz="1400" dirty="0"/>
              <a:t>North IQR        = 0.00527, East IQR        = 0.00520, Up IQR        = 0.03449</a:t>
            </a:r>
          </a:p>
          <a:p>
            <a:r>
              <a:rPr lang="en-US" sz="1400" dirty="0"/>
              <a:t>North StdDev     = 0.00464, East StdDev     = 0.00365, Up StdDev     = 0.03125</a:t>
            </a:r>
          </a:p>
          <a:p>
            <a:r>
              <a:rPr lang="en-US" sz="1400" dirty="0"/>
              <a:t>North StdDevMean = 0.00324, East StdDevMean = 0.00255, Up StdDevMean = 0.02183</a:t>
            </a:r>
          </a:p>
          <a:p>
            <a:endParaRPr lang="en-US" sz="1400" dirty="0"/>
          </a:p>
          <a:p>
            <a:r>
              <a:rPr lang="en-US" sz="1400" b="1" dirty="0"/>
              <a:t>2013</a:t>
            </a:r>
          </a:p>
          <a:p>
            <a:r>
              <a:rPr lang="en-US" sz="1400" dirty="0"/>
              <a:t>NS12 | -2327602.34760 | -4786519.92578 |+3502635.19594|    +33.52534 |   +244.06714 |   -77.48192</a:t>
            </a:r>
          </a:p>
          <a:p>
            <a:r>
              <a:rPr lang="en-US" sz="1400" dirty="0"/>
              <a:t>     |       +1.29739 |      -75.70326 |      -4.36120|     +0.00009 |     -0.00001 |     +0.00031</a:t>
            </a:r>
          </a:p>
          <a:p>
            <a:r>
              <a:rPr lang="en-US" sz="1400" dirty="0"/>
              <a:t>     |      +75.83988</a:t>
            </a:r>
          </a:p>
          <a:p>
            <a:r>
              <a:rPr lang="en-US" sz="1400" dirty="0"/>
              <a:t>3503 solutions with 14 outliers ( 0.4%) (8 non-solutions)</a:t>
            </a:r>
          </a:p>
          <a:p>
            <a:r>
              <a:rPr lang="en-US" sz="1400" dirty="0"/>
              <a:t>North IQR        = 0.00570, East IQR        = 0.00517, Up IQR        = 0.02732</a:t>
            </a:r>
          </a:p>
          <a:p>
            <a:r>
              <a:rPr lang="en-US" sz="1400" dirty="0"/>
              <a:t>North StdDev     = 0.00432, East StdDev     = 0.00387, Up StdDev     = 0.02240</a:t>
            </a:r>
          </a:p>
          <a:p>
            <a:r>
              <a:rPr lang="en-US" sz="1400" dirty="0"/>
              <a:t>North StdDevMean = 0.00230, East StdDevMean = 0.00205, Up StdDevMean = 0.01190</a:t>
            </a:r>
          </a:p>
        </p:txBody>
      </p:sp>
      <p:sp>
        <p:nvSpPr>
          <p:cNvPr id="5" name="Rectangle 4">
            <a:extLst>
              <a:ext uri="{FF2B5EF4-FFF2-40B4-BE49-F238E27FC236}">
                <a16:creationId xmlns:a16="http://schemas.microsoft.com/office/drawing/2014/main" id="{88BD5404-D90A-4557-9C7A-0D8877510FBB}"/>
              </a:ext>
            </a:extLst>
          </p:cNvPr>
          <p:cNvSpPr/>
          <p:nvPr/>
        </p:nvSpPr>
        <p:spPr>
          <a:xfrm>
            <a:off x="183063" y="1369081"/>
            <a:ext cx="3886200" cy="4801314"/>
          </a:xfrm>
          <a:prstGeom prst="rect">
            <a:avLst/>
          </a:prstGeom>
        </p:spPr>
        <p:txBody>
          <a:bodyPr wrap="square">
            <a:spAutoFit/>
          </a:bodyPr>
          <a:lstStyle/>
          <a:p>
            <a:r>
              <a:rPr lang="en-US" sz="1800" dirty="0"/>
              <a:t>(1) NS15 spans most of the overall survey 2/14-2/15 in 2013 and 2015 so useful as reference station for short-baseline processing</a:t>
            </a:r>
          </a:p>
          <a:p>
            <a:r>
              <a:rPr lang="en-US" sz="1800" dirty="0"/>
              <a:t>[Two stations (NS17, NS20) go into next day 2/16 but have sufficient data prior so that these data can be ignored]</a:t>
            </a:r>
          </a:p>
          <a:p>
            <a:endParaRPr lang="en-US" sz="1800" dirty="0"/>
          </a:p>
          <a:p>
            <a:r>
              <a:rPr lang="en-US" sz="1800" dirty="0"/>
              <a:t>(2) Multiple sampling rates (1 s and 5 s). Reference station should have higher sampling rate or some data lost in processing</a:t>
            </a:r>
          </a:p>
          <a:p>
            <a:endParaRPr lang="en-US" sz="1800" dirty="0"/>
          </a:p>
          <a:p>
            <a:r>
              <a:rPr lang="en-US" sz="1800" dirty="0"/>
              <a:t>(3) Note that NS12 gives a significantly different result for all three years. Remove NS12 from 2015 solutions (see below)</a:t>
            </a:r>
          </a:p>
        </p:txBody>
      </p:sp>
    </p:spTree>
    <p:extLst>
      <p:ext uri="{BB962C8B-B14F-4D97-AF65-F5344CB8AC3E}">
        <p14:creationId xmlns:p14="http://schemas.microsoft.com/office/powerpoint/2010/main" val="207933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373098" y="787573"/>
            <a:ext cx="3214345" cy="5940088"/>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t>Stage data and log sheets in one location</a:t>
            </a:r>
          </a:p>
          <a:p>
            <a:pPr marL="342900" indent="-342900">
              <a:buFont typeface="Arial" panose="020B0604020202020204" pitchFamily="34" charset="0"/>
              <a:buChar char="•"/>
            </a:pPr>
            <a:r>
              <a:rPr lang="en-US" sz="2000" dirty="0"/>
              <a:t>Check metadata – record anomalies</a:t>
            </a:r>
          </a:p>
          <a:p>
            <a:pPr marL="342900" indent="-342900">
              <a:buFont typeface="Arial" panose="020B0604020202020204" pitchFamily="34" charset="0"/>
              <a:buChar char="•"/>
            </a:pPr>
            <a:r>
              <a:rPr lang="en-US" sz="2000" dirty="0"/>
              <a:t>Calculate vertical antenna heights – dependent on type of antenna</a:t>
            </a:r>
          </a:p>
          <a:p>
            <a:pPr marL="342900" indent="-342900">
              <a:buFont typeface="Arial" panose="020B0604020202020204" pitchFamily="34" charset="0"/>
              <a:buChar char="•"/>
            </a:pPr>
            <a:r>
              <a:rPr lang="en-US" sz="2000" dirty="0"/>
              <a:t>Download data</a:t>
            </a:r>
          </a:p>
          <a:p>
            <a:pPr marL="342900" indent="-342900">
              <a:buFont typeface="Arial" panose="020B0604020202020204" pitchFamily="34" charset="0"/>
              <a:buChar char="•"/>
            </a:pPr>
            <a:r>
              <a:rPr lang="en-US" sz="2000" dirty="0"/>
              <a:t>Cross check data with survey plan</a:t>
            </a:r>
          </a:p>
          <a:p>
            <a:pPr marL="342900" indent="-342900">
              <a:buFont typeface="Arial" panose="020B0604020202020204" pitchFamily="34" charset="0"/>
              <a:buChar char="•"/>
            </a:pPr>
            <a:r>
              <a:rPr lang="en-US" sz="2000" dirty="0"/>
              <a:t>Create RINEX files with complete headers</a:t>
            </a:r>
          </a:p>
          <a:p>
            <a:pPr marL="342900" indent="-342900">
              <a:buFont typeface="Arial" panose="020B0604020202020204" pitchFamily="34" charset="0"/>
              <a:buChar char="•"/>
            </a:pPr>
            <a:r>
              <a:rPr lang="en-US" sz="2000" dirty="0"/>
              <a:t>Check for correct RINEX filenames</a:t>
            </a:r>
          </a:p>
          <a:p>
            <a:pPr marL="342900" indent="-342900">
              <a:buFont typeface="Arial" panose="020B0604020202020204" pitchFamily="34" charset="0"/>
              <a:buChar char="•"/>
            </a:pPr>
            <a:r>
              <a:rPr lang="en-US" sz="2000" dirty="0"/>
              <a:t>Store data and metadata in a secure location – two copies</a:t>
            </a:r>
          </a:p>
          <a:p>
            <a:endParaRPr lang="en-US" sz="2000" dirty="0"/>
          </a:p>
        </p:txBody>
      </p:sp>
      <p:sp>
        <p:nvSpPr>
          <p:cNvPr id="3" name="TextBox 2">
            <a:extLst>
              <a:ext uri="{FF2B5EF4-FFF2-40B4-BE49-F238E27FC236}">
                <a16:creationId xmlns:a16="http://schemas.microsoft.com/office/drawing/2014/main" id="{FCDB59E4-EBFA-4F34-91F7-A9F12B223A00}"/>
              </a:ext>
            </a:extLst>
          </p:cNvPr>
          <p:cNvSpPr txBox="1"/>
          <p:nvPr/>
        </p:nvSpPr>
        <p:spPr>
          <a:xfrm>
            <a:off x="152400" y="232981"/>
            <a:ext cx="3657600" cy="523220"/>
          </a:xfrm>
          <a:prstGeom prst="rect">
            <a:avLst/>
          </a:prstGeom>
          <a:noFill/>
        </p:spPr>
        <p:txBody>
          <a:bodyPr wrap="square" rtlCol="0">
            <a:spAutoFit/>
          </a:bodyPr>
          <a:lstStyle/>
          <a:p>
            <a:pPr algn="ctr"/>
            <a:r>
              <a:rPr lang="en-US" sz="2800" b="1" dirty="0">
                <a:solidFill>
                  <a:schemeClr val="accent2"/>
                </a:solidFill>
              </a:rPr>
              <a:t>Post-Survey</a:t>
            </a:r>
          </a:p>
        </p:txBody>
      </p:sp>
      <p:pic>
        <p:nvPicPr>
          <p:cNvPr id="6" name="Picture 5">
            <a:extLst>
              <a:ext uri="{FF2B5EF4-FFF2-40B4-BE49-F238E27FC236}">
                <a16:creationId xmlns:a16="http://schemas.microsoft.com/office/drawing/2014/main" id="{DFE0701F-BD58-4B41-9D07-97CF66434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443" y="866385"/>
            <a:ext cx="8142820" cy="5761243"/>
          </a:xfrm>
          <a:prstGeom prst="rect">
            <a:avLst/>
          </a:prstGeom>
        </p:spPr>
      </p:pic>
      <p:cxnSp>
        <p:nvCxnSpPr>
          <p:cNvPr id="13" name="Straight Arrow Connector 12">
            <a:extLst>
              <a:ext uri="{FF2B5EF4-FFF2-40B4-BE49-F238E27FC236}">
                <a16:creationId xmlns:a16="http://schemas.microsoft.com/office/drawing/2014/main" id="{F83C3FE0-72D0-4080-BAA0-89A337464872}"/>
              </a:ext>
            </a:extLst>
          </p:cNvPr>
          <p:cNvCxnSpPr/>
          <p:nvPr/>
        </p:nvCxnSpPr>
        <p:spPr bwMode="auto">
          <a:xfrm flipH="1">
            <a:off x="3886200" y="494591"/>
            <a:ext cx="5105401" cy="14104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C56601AC-D954-499A-9294-4C30325FABD6}"/>
              </a:ext>
            </a:extLst>
          </p:cNvPr>
          <p:cNvCxnSpPr/>
          <p:nvPr/>
        </p:nvCxnSpPr>
        <p:spPr bwMode="auto">
          <a:xfrm flipH="1">
            <a:off x="4114800" y="381000"/>
            <a:ext cx="2909545" cy="13209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9FFA2966-1313-4E94-8B34-90BE16124E6C}"/>
              </a:ext>
            </a:extLst>
          </p:cNvPr>
          <p:cNvSpPr txBox="1"/>
          <p:nvPr/>
        </p:nvSpPr>
        <p:spPr>
          <a:xfrm>
            <a:off x="4114802" y="15608"/>
            <a:ext cx="4267200" cy="369332"/>
          </a:xfrm>
          <a:prstGeom prst="rect">
            <a:avLst/>
          </a:prstGeom>
          <a:noFill/>
        </p:spPr>
        <p:txBody>
          <a:bodyPr wrap="square" rtlCol="0">
            <a:spAutoFit/>
          </a:bodyPr>
          <a:lstStyle/>
          <a:p>
            <a:r>
              <a:rPr lang="en-US" sz="1800" dirty="0"/>
              <a:t>NS01 North Shore Survey 2017</a:t>
            </a:r>
          </a:p>
        </p:txBody>
      </p:sp>
      <p:sp>
        <p:nvSpPr>
          <p:cNvPr id="18" name="TextBox 17">
            <a:extLst>
              <a:ext uri="{FF2B5EF4-FFF2-40B4-BE49-F238E27FC236}">
                <a16:creationId xmlns:a16="http://schemas.microsoft.com/office/drawing/2014/main" id="{8525080F-3DBE-431D-AAD6-71291F4A8C34}"/>
              </a:ext>
            </a:extLst>
          </p:cNvPr>
          <p:cNvSpPr txBox="1"/>
          <p:nvPr/>
        </p:nvSpPr>
        <p:spPr>
          <a:xfrm>
            <a:off x="7878285" y="118796"/>
            <a:ext cx="3780315" cy="461665"/>
          </a:xfrm>
          <a:prstGeom prst="rect">
            <a:avLst/>
          </a:prstGeom>
          <a:noFill/>
        </p:spPr>
        <p:txBody>
          <a:bodyPr wrap="square" rtlCol="0">
            <a:spAutoFit/>
          </a:bodyPr>
          <a:lstStyle/>
          <a:p>
            <a:r>
              <a:rPr lang="en-US" sz="1800" dirty="0"/>
              <a:t>Who is this</a:t>
            </a:r>
            <a:r>
              <a:rPr lang="en-US" dirty="0"/>
              <a:t>?</a:t>
            </a:r>
          </a:p>
        </p:txBody>
      </p:sp>
      <p:cxnSp>
        <p:nvCxnSpPr>
          <p:cNvPr id="22" name="Straight Arrow Connector 21">
            <a:extLst>
              <a:ext uri="{FF2B5EF4-FFF2-40B4-BE49-F238E27FC236}">
                <a16:creationId xmlns:a16="http://schemas.microsoft.com/office/drawing/2014/main" id="{8F4BBA57-AA13-41DB-9F6F-5357AEF3F96C}"/>
              </a:ext>
            </a:extLst>
          </p:cNvPr>
          <p:cNvCxnSpPr/>
          <p:nvPr/>
        </p:nvCxnSpPr>
        <p:spPr bwMode="auto">
          <a:xfrm flipV="1">
            <a:off x="7772400" y="381000"/>
            <a:ext cx="2590800" cy="2133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94C4DDE8-4D0E-4195-8049-531A6ED68B46}"/>
              </a:ext>
            </a:extLst>
          </p:cNvPr>
          <p:cNvSpPr txBox="1"/>
          <p:nvPr/>
        </p:nvSpPr>
        <p:spPr>
          <a:xfrm>
            <a:off x="9962276" y="30997"/>
            <a:ext cx="1744698" cy="338554"/>
          </a:xfrm>
          <a:prstGeom prst="rect">
            <a:avLst/>
          </a:prstGeom>
          <a:noFill/>
        </p:spPr>
        <p:txBody>
          <a:bodyPr wrap="square" rtlCol="0">
            <a:spAutoFit/>
          </a:bodyPr>
          <a:lstStyle/>
          <a:p>
            <a:r>
              <a:rPr lang="en-US" sz="1600" dirty="0"/>
              <a:t>Approx. Position?</a:t>
            </a:r>
          </a:p>
        </p:txBody>
      </p:sp>
    </p:spTree>
    <p:extLst>
      <p:ext uri="{BB962C8B-B14F-4D97-AF65-F5344CB8AC3E}">
        <p14:creationId xmlns:p14="http://schemas.microsoft.com/office/powerpoint/2010/main" val="363132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373098" y="787573"/>
            <a:ext cx="3214345" cy="707886"/>
          </a:xfrm>
          <a:prstGeom prst="rect">
            <a:avLst/>
          </a:prstGeom>
          <a:noFill/>
        </p:spPr>
        <p:txBody>
          <a:bodyPr wrap="square" rtlCol="0">
            <a:spAutoFit/>
          </a:bodyPr>
          <a:lstStyle/>
          <a:p>
            <a:endParaRPr lang="en-US" sz="2000" dirty="0"/>
          </a:p>
          <a:p>
            <a:endParaRPr lang="en-US" sz="2000" dirty="0"/>
          </a:p>
        </p:txBody>
      </p:sp>
      <p:sp>
        <p:nvSpPr>
          <p:cNvPr id="3" name="TextBox 2">
            <a:extLst>
              <a:ext uri="{FF2B5EF4-FFF2-40B4-BE49-F238E27FC236}">
                <a16:creationId xmlns:a16="http://schemas.microsoft.com/office/drawing/2014/main" id="{FCDB59E4-EBFA-4F34-91F7-A9F12B223A00}"/>
              </a:ext>
            </a:extLst>
          </p:cNvPr>
          <p:cNvSpPr txBox="1"/>
          <p:nvPr/>
        </p:nvSpPr>
        <p:spPr>
          <a:xfrm>
            <a:off x="196543" y="402852"/>
            <a:ext cx="6781800" cy="523220"/>
          </a:xfrm>
          <a:prstGeom prst="rect">
            <a:avLst/>
          </a:prstGeom>
          <a:noFill/>
        </p:spPr>
        <p:txBody>
          <a:bodyPr wrap="square" rtlCol="0">
            <a:spAutoFit/>
          </a:bodyPr>
          <a:lstStyle/>
          <a:p>
            <a:pPr algn="ctr"/>
            <a:r>
              <a:rPr lang="en-US" sz="2800" b="1" dirty="0">
                <a:solidFill>
                  <a:schemeClr val="accent2"/>
                </a:solidFill>
              </a:rPr>
              <a:t>Pre-processing – RINEX file decimation</a:t>
            </a:r>
          </a:p>
        </p:txBody>
      </p:sp>
      <p:sp>
        <p:nvSpPr>
          <p:cNvPr id="17" name="TextBox 16">
            <a:extLst>
              <a:ext uri="{FF2B5EF4-FFF2-40B4-BE49-F238E27FC236}">
                <a16:creationId xmlns:a16="http://schemas.microsoft.com/office/drawing/2014/main" id="{9FFA2966-1313-4E94-8B34-90BE16124E6C}"/>
              </a:ext>
            </a:extLst>
          </p:cNvPr>
          <p:cNvSpPr txBox="1"/>
          <p:nvPr/>
        </p:nvSpPr>
        <p:spPr>
          <a:xfrm>
            <a:off x="1993280" y="1141516"/>
            <a:ext cx="7543800" cy="830997"/>
          </a:xfrm>
          <a:prstGeom prst="rect">
            <a:avLst/>
          </a:prstGeom>
          <a:noFill/>
        </p:spPr>
        <p:txBody>
          <a:bodyPr wrap="square" rtlCol="0">
            <a:spAutoFit/>
          </a:bodyPr>
          <a:lstStyle/>
          <a:p>
            <a:r>
              <a:rPr lang="en-US" dirty="0"/>
              <a:t>RINEX data decimated to 15 seconds using RTD software (could use teqc) for GAMIT processing</a:t>
            </a:r>
          </a:p>
        </p:txBody>
      </p:sp>
      <p:pic>
        <p:nvPicPr>
          <p:cNvPr id="5" name="Picture 4">
            <a:extLst>
              <a:ext uri="{FF2B5EF4-FFF2-40B4-BE49-F238E27FC236}">
                <a16:creationId xmlns:a16="http://schemas.microsoft.com/office/drawing/2014/main" id="{C053FD6F-A9A8-4F5C-83CE-60FFA30E9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09800"/>
            <a:ext cx="8118026" cy="3663622"/>
          </a:xfrm>
          <a:prstGeom prst="rect">
            <a:avLst/>
          </a:prstGeom>
        </p:spPr>
      </p:pic>
    </p:spTree>
    <p:extLst>
      <p:ext uri="{BB962C8B-B14F-4D97-AF65-F5344CB8AC3E}">
        <p14:creationId xmlns:p14="http://schemas.microsoft.com/office/powerpoint/2010/main" val="235372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373098" y="787573"/>
            <a:ext cx="3214345" cy="5940088"/>
          </a:xfrm>
          <a:prstGeom prst="rect">
            <a:avLst/>
          </a:prstGeom>
          <a:noFill/>
        </p:spPr>
        <p:txBody>
          <a:bodyPr wrap="square" rtlCol="0">
            <a:spAutoFit/>
          </a:bodyPr>
          <a:lstStyle/>
          <a:p>
            <a:pPr marL="342900" indent="-342900">
              <a:buFont typeface="Arial" panose="020B0604020202020204" pitchFamily="34" charset="0"/>
              <a:buChar char="•"/>
            </a:pPr>
            <a:r>
              <a:rPr lang="en-US" sz="2000" dirty="0"/>
              <a:t>Collect RINEX data in a single directory per …</a:t>
            </a:r>
          </a:p>
          <a:p>
            <a:pPr marL="342900" indent="-342900">
              <a:buFont typeface="Arial" panose="020B0604020202020204" pitchFamily="34" charset="0"/>
              <a:buChar char="•"/>
            </a:pPr>
            <a:r>
              <a:rPr lang="en-US" sz="2000" dirty="0"/>
              <a:t>Collect satellite orbit files spanning the survey</a:t>
            </a:r>
          </a:p>
          <a:p>
            <a:pPr marL="342900" indent="-342900">
              <a:buFont typeface="Arial" panose="020B0604020202020204" pitchFamily="34" charset="0"/>
              <a:buChar char="•"/>
            </a:pPr>
            <a:r>
              <a:rPr lang="en-US" sz="2000" dirty="0"/>
              <a:t>Check metadata file</a:t>
            </a:r>
          </a:p>
          <a:p>
            <a:pPr marL="342900" indent="-342900">
              <a:buFont typeface="Arial" panose="020B0604020202020204" pitchFamily="34" charset="0"/>
              <a:buChar char="•"/>
            </a:pPr>
            <a:r>
              <a:rPr lang="en-US" sz="2000" dirty="0"/>
              <a:t>Set coordinate constraints</a:t>
            </a:r>
          </a:p>
          <a:p>
            <a:pPr marL="342900" indent="-342900">
              <a:buFont typeface="Arial" panose="020B0604020202020204" pitchFamily="34" charset="0"/>
              <a:buChar char="•"/>
            </a:pPr>
            <a:r>
              <a:rPr lang="en-US" sz="2000" dirty="0"/>
              <a:t>Decide on type of processing – software</a:t>
            </a:r>
          </a:p>
          <a:p>
            <a:pPr marL="342900" indent="-342900">
              <a:buFont typeface="Arial" panose="020B0604020202020204" pitchFamily="34" charset="0"/>
              <a:buChar char="•"/>
            </a:pPr>
            <a:r>
              <a:rPr lang="en-US" sz="2000" dirty="0"/>
              <a:t>Choose reference stations and observation strategy</a:t>
            </a:r>
          </a:p>
          <a:p>
            <a:pPr marL="342900" indent="-342900">
              <a:buFont typeface="Arial" panose="020B0604020202020204" pitchFamily="34" charset="0"/>
              <a:buChar char="•"/>
            </a:pPr>
            <a:r>
              <a:rPr lang="en-US" sz="2000" dirty="0"/>
              <a:t>Calculate true of survey date coordinates (ITRF) for continuous GPS reference stations – SECTOR utility  </a:t>
            </a:r>
          </a:p>
          <a:p>
            <a:pPr marL="342900" indent="-342900">
              <a:buFont typeface="Arial" panose="020B0604020202020204" pitchFamily="34" charset="0"/>
              <a:buChar char="•"/>
            </a:pPr>
            <a:r>
              <a:rPr lang="en-US" sz="2000" dirty="0"/>
              <a:t>Calculate approximate coordinates for survey stations using SCOUT utility</a:t>
            </a:r>
          </a:p>
        </p:txBody>
      </p:sp>
      <p:sp>
        <p:nvSpPr>
          <p:cNvPr id="3" name="TextBox 2">
            <a:extLst>
              <a:ext uri="{FF2B5EF4-FFF2-40B4-BE49-F238E27FC236}">
                <a16:creationId xmlns:a16="http://schemas.microsoft.com/office/drawing/2014/main" id="{FCDB59E4-EBFA-4F34-91F7-A9F12B223A00}"/>
              </a:ext>
            </a:extLst>
          </p:cNvPr>
          <p:cNvSpPr txBox="1"/>
          <p:nvPr/>
        </p:nvSpPr>
        <p:spPr>
          <a:xfrm>
            <a:off x="151470" y="130339"/>
            <a:ext cx="3657600" cy="523220"/>
          </a:xfrm>
          <a:prstGeom prst="rect">
            <a:avLst/>
          </a:prstGeom>
          <a:noFill/>
        </p:spPr>
        <p:txBody>
          <a:bodyPr wrap="square" rtlCol="0">
            <a:spAutoFit/>
          </a:bodyPr>
          <a:lstStyle/>
          <a:p>
            <a:pPr algn="ctr"/>
            <a:r>
              <a:rPr lang="en-US" sz="2800" b="1" dirty="0">
                <a:solidFill>
                  <a:schemeClr val="accent2"/>
                </a:solidFill>
              </a:rPr>
              <a:t>Pre-Processing</a:t>
            </a:r>
          </a:p>
        </p:txBody>
      </p:sp>
      <p:sp>
        <p:nvSpPr>
          <p:cNvPr id="4" name="Rectangle 3">
            <a:extLst>
              <a:ext uri="{FF2B5EF4-FFF2-40B4-BE49-F238E27FC236}">
                <a16:creationId xmlns:a16="http://schemas.microsoft.com/office/drawing/2014/main" id="{B3BB732C-D9F7-4272-B1BF-2DC615C4ABC7}"/>
              </a:ext>
            </a:extLst>
          </p:cNvPr>
          <p:cNvSpPr/>
          <p:nvPr/>
        </p:nvSpPr>
        <p:spPr>
          <a:xfrm>
            <a:off x="3143989" y="5001392"/>
            <a:ext cx="4056175" cy="400110"/>
          </a:xfrm>
          <a:prstGeom prst="rect">
            <a:avLst/>
          </a:prstGeom>
        </p:spPr>
        <p:txBody>
          <a:bodyPr wrap="none">
            <a:spAutoFit/>
          </a:bodyPr>
          <a:lstStyle/>
          <a:p>
            <a:r>
              <a:rPr lang="en-US" sz="2000" dirty="0"/>
              <a:t>http://sopac-old.ucsd.edu/sector.shtml</a:t>
            </a:r>
          </a:p>
        </p:txBody>
      </p:sp>
      <p:sp>
        <p:nvSpPr>
          <p:cNvPr id="5" name="Rectangle 4">
            <a:extLst>
              <a:ext uri="{FF2B5EF4-FFF2-40B4-BE49-F238E27FC236}">
                <a16:creationId xmlns:a16="http://schemas.microsoft.com/office/drawing/2014/main" id="{23FBAD1D-B48E-450E-9724-FEFA87827B07}"/>
              </a:ext>
            </a:extLst>
          </p:cNvPr>
          <p:cNvSpPr/>
          <p:nvPr/>
        </p:nvSpPr>
        <p:spPr>
          <a:xfrm>
            <a:off x="3211957" y="5899172"/>
            <a:ext cx="3999813" cy="400110"/>
          </a:xfrm>
          <a:prstGeom prst="rect">
            <a:avLst/>
          </a:prstGeom>
        </p:spPr>
        <p:txBody>
          <a:bodyPr wrap="none">
            <a:spAutoFit/>
          </a:bodyPr>
          <a:lstStyle/>
          <a:p>
            <a:r>
              <a:rPr lang="en-US" sz="2000" dirty="0"/>
              <a:t>http://sopac-old.ucsd.edu/scout.shtml</a:t>
            </a:r>
          </a:p>
        </p:txBody>
      </p:sp>
      <p:sp>
        <p:nvSpPr>
          <p:cNvPr id="6" name="Rectangle 5">
            <a:extLst>
              <a:ext uri="{FF2B5EF4-FFF2-40B4-BE49-F238E27FC236}">
                <a16:creationId xmlns:a16="http://schemas.microsoft.com/office/drawing/2014/main" id="{EF350A5E-BE05-4164-8431-6CBF4C38EBEE}"/>
              </a:ext>
            </a:extLst>
          </p:cNvPr>
          <p:cNvSpPr/>
          <p:nvPr/>
        </p:nvSpPr>
        <p:spPr>
          <a:xfrm>
            <a:off x="3733800" y="3157452"/>
            <a:ext cx="8085102" cy="400110"/>
          </a:xfrm>
          <a:prstGeom prst="rect">
            <a:avLst/>
          </a:prstGeom>
        </p:spPr>
        <p:txBody>
          <a:bodyPr wrap="square">
            <a:spAutoFit/>
          </a:bodyPr>
          <a:lstStyle/>
          <a:p>
            <a:r>
              <a:rPr lang="en-US" sz="2000" dirty="0"/>
              <a:t>http://sopac-old.ucsd.edu/convertDate.shtml#Date%20converter</a:t>
            </a:r>
          </a:p>
        </p:txBody>
      </p:sp>
      <p:sp>
        <p:nvSpPr>
          <p:cNvPr id="7" name="TextBox 6">
            <a:extLst>
              <a:ext uri="{FF2B5EF4-FFF2-40B4-BE49-F238E27FC236}">
                <a16:creationId xmlns:a16="http://schemas.microsoft.com/office/drawing/2014/main" id="{08646F73-1C40-4CEF-912C-A17DEB1D3D74}"/>
              </a:ext>
            </a:extLst>
          </p:cNvPr>
          <p:cNvSpPr txBox="1"/>
          <p:nvPr/>
        </p:nvSpPr>
        <p:spPr>
          <a:xfrm>
            <a:off x="3733800" y="2648782"/>
            <a:ext cx="3657600" cy="400110"/>
          </a:xfrm>
          <a:prstGeom prst="rect">
            <a:avLst/>
          </a:prstGeom>
          <a:noFill/>
        </p:spPr>
        <p:txBody>
          <a:bodyPr wrap="square" rtlCol="0">
            <a:spAutoFit/>
          </a:bodyPr>
          <a:lstStyle/>
          <a:p>
            <a:r>
              <a:rPr lang="en-US" sz="2000" b="1" dirty="0"/>
              <a:t>Date Converter:</a:t>
            </a:r>
          </a:p>
        </p:txBody>
      </p:sp>
    </p:spTree>
    <p:extLst>
      <p:ext uri="{BB962C8B-B14F-4D97-AF65-F5344CB8AC3E}">
        <p14:creationId xmlns:p14="http://schemas.microsoft.com/office/powerpoint/2010/main" val="240049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1219200" y="304800"/>
            <a:ext cx="9753600" cy="954107"/>
          </a:xfrm>
          <a:prstGeom prst="rect">
            <a:avLst/>
          </a:prstGeom>
          <a:noFill/>
        </p:spPr>
        <p:txBody>
          <a:bodyPr wrap="square" rtlCol="0">
            <a:spAutoFit/>
          </a:bodyPr>
          <a:lstStyle/>
          <a:p>
            <a:pPr algn="ctr"/>
            <a:r>
              <a:rPr lang="en-US" sz="2800" b="1" dirty="0">
                <a:solidFill>
                  <a:schemeClr val="accent2"/>
                </a:solidFill>
              </a:rPr>
              <a:t>SECTOR</a:t>
            </a:r>
          </a:p>
          <a:p>
            <a:pPr algn="ctr"/>
            <a:r>
              <a:rPr lang="en-US" sz="2800" b="1" dirty="0">
                <a:solidFill>
                  <a:schemeClr val="accent2"/>
                </a:solidFill>
              </a:rPr>
              <a:t>Calculate true of date coordinates of reference station P491</a:t>
            </a:r>
          </a:p>
        </p:txBody>
      </p:sp>
      <p:sp>
        <p:nvSpPr>
          <p:cNvPr id="5" name="Rectangle 4">
            <a:extLst>
              <a:ext uri="{FF2B5EF4-FFF2-40B4-BE49-F238E27FC236}">
                <a16:creationId xmlns:a16="http://schemas.microsoft.com/office/drawing/2014/main" id="{23FBAD1D-B48E-450E-9724-FEFA87827B07}"/>
              </a:ext>
            </a:extLst>
          </p:cNvPr>
          <p:cNvSpPr/>
          <p:nvPr/>
        </p:nvSpPr>
        <p:spPr>
          <a:xfrm>
            <a:off x="7315200" y="6248400"/>
            <a:ext cx="4769254" cy="461665"/>
          </a:xfrm>
          <a:prstGeom prst="rect">
            <a:avLst/>
          </a:prstGeom>
        </p:spPr>
        <p:txBody>
          <a:bodyPr wrap="none">
            <a:spAutoFit/>
          </a:bodyPr>
          <a:lstStyle/>
          <a:p>
            <a:r>
              <a:rPr lang="en-US" dirty="0"/>
              <a:t>http://sopac-old.ucsd.edu/scout.shtml</a:t>
            </a:r>
          </a:p>
        </p:txBody>
      </p:sp>
      <p:pic>
        <p:nvPicPr>
          <p:cNvPr id="14" name="Picture 13">
            <a:extLst>
              <a:ext uri="{FF2B5EF4-FFF2-40B4-BE49-F238E27FC236}">
                <a16:creationId xmlns:a16="http://schemas.microsoft.com/office/drawing/2014/main" id="{26D8CC4C-8EA3-4F36-939A-AD667BC5E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93520"/>
            <a:ext cx="10408320" cy="4754880"/>
          </a:xfrm>
          <a:prstGeom prst="rect">
            <a:avLst/>
          </a:prstGeom>
        </p:spPr>
      </p:pic>
    </p:spTree>
    <p:extLst>
      <p:ext uri="{BB962C8B-B14F-4D97-AF65-F5344CB8AC3E}">
        <p14:creationId xmlns:p14="http://schemas.microsoft.com/office/powerpoint/2010/main" val="40453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4640766" y="381000"/>
            <a:ext cx="7391400" cy="954107"/>
          </a:xfrm>
          <a:prstGeom prst="rect">
            <a:avLst/>
          </a:prstGeom>
          <a:noFill/>
        </p:spPr>
        <p:txBody>
          <a:bodyPr wrap="square" rtlCol="0">
            <a:spAutoFit/>
          </a:bodyPr>
          <a:lstStyle/>
          <a:p>
            <a:pPr algn="ctr"/>
            <a:r>
              <a:rPr lang="en-US" sz="2800" b="1" dirty="0">
                <a:solidFill>
                  <a:schemeClr val="accent2"/>
                </a:solidFill>
              </a:rPr>
              <a:t>SCOUT – calculate true of date coordinates of NS23</a:t>
            </a:r>
          </a:p>
        </p:txBody>
      </p:sp>
      <p:sp>
        <p:nvSpPr>
          <p:cNvPr id="5" name="Rectangle 4">
            <a:extLst>
              <a:ext uri="{FF2B5EF4-FFF2-40B4-BE49-F238E27FC236}">
                <a16:creationId xmlns:a16="http://schemas.microsoft.com/office/drawing/2014/main" id="{23FBAD1D-B48E-450E-9724-FEFA87827B07}"/>
              </a:ext>
            </a:extLst>
          </p:cNvPr>
          <p:cNvSpPr/>
          <p:nvPr/>
        </p:nvSpPr>
        <p:spPr>
          <a:xfrm>
            <a:off x="7315200" y="6248400"/>
            <a:ext cx="4769254" cy="461665"/>
          </a:xfrm>
          <a:prstGeom prst="rect">
            <a:avLst/>
          </a:prstGeom>
        </p:spPr>
        <p:txBody>
          <a:bodyPr wrap="none">
            <a:spAutoFit/>
          </a:bodyPr>
          <a:lstStyle/>
          <a:p>
            <a:r>
              <a:rPr lang="en-US" dirty="0"/>
              <a:t>http://sopac-old.ucsd.edu/scout.shtml</a:t>
            </a:r>
          </a:p>
        </p:txBody>
      </p:sp>
      <p:pic>
        <p:nvPicPr>
          <p:cNvPr id="10" name="Picture 9">
            <a:extLst>
              <a:ext uri="{FF2B5EF4-FFF2-40B4-BE49-F238E27FC236}">
                <a16:creationId xmlns:a16="http://schemas.microsoft.com/office/drawing/2014/main" id="{1275ED7F-EDD0-4124-AE4E-57B5FCCEF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06" y="0"/>
            <a:ext cx="3970020" cy="6858000"/>
          </a:xfrm>
          <a:prstGeom prst="rect">
            <a:avLst/>
          </a:prstGeom>
        </p:spPr>
      </p:pic>
      <p:pic>
        <p:nvPicPr>
          <p:cNvPr id="12" name="Picture 11">
            <a:extLst>
              <a:ext uri="{FF2B5EF4-FFF2-40B4-BE49-F238E27FC236}">
                <a16:creationId xmlns:a16="http://schemas.microsoft.com/office/drawing/2014/main" id="{0398330E-4AEB-4D12-BA17-CC9C9BE27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766" y="1676400"/>
            <a:ext cx="7172826" cy="1600200"/>
          </a:xfrm>
          <a:prstGeom prst="rect">
            <a:avLst/>
          </a:prstGeom>
        </p:spPr>
      </p:pic>
    </p:spTree>
    <p:extLst>
      <p:ext uri="{BB962C8B-B14F-4D97-AF65-F5344CB8AC3E}">
        <p14:creationId xmlns:p14="http://schemas.microsoft.com/office/powerpoint/2010/main" val="359185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381000" y="10180"/>
            <a:ext cx="7391400" cy="523220"/>
          </a:xfrm>
          <a:prstGeom prst="rect">
            <a:avLst/>
          </a:prstGeom>
          <a:noFill/>
        </p:spPr>
        <p:txBody>
          <a:bodyPr wrap="square" rtlCol="0">
            <a:spAutoFit/>
          </a:bodyPr>
          <a:lstStyle/>
          <a:p>
            <a:pPr algn="ctr"/>
            <a:r>
              <a:rPr lang="en-US" sz="2800" b="1" dirty="0">
                <a:solidFill>
                  <a:schemeClr val="accent2"/>
                </a:solidFill>
              </a:rPr>
              <a:t>SCOUT – calculate coordinates of NS23</a:t>
            </a:r>
          </a:p>
        </p:txBody>
      </p:sp>
      <p:sp>
        <p:nvSpPr>
          <p:cNvPr id="5" name="Rectangle 4">
            <a:extLst>
              <a:ext uri="{FF2B5EF4-FFF2-40B4-BE49-F238E27FC236}">
                <a16:creationId xmlns:a16="http://schemas.microsoft.com/office/drawing/2014/main" id="{23FBAD1D-B48E-450E-9724-FEFA87827B07}"/>
              </a:ext>
            </a:extLst>
          </p:cNvPr>
          <p:cNvSpPr/>
          <p:nvPr/>
        </p:nvSpPr>
        <p:spPr>
          <a:xfrm>
            <a:off x="6629865" y="3657600"/>
            <a:ext cx="4769254" cy="461665"/>
          </a:xfrm>
          <a:prstGeom prst="rect">
            <a:avLst/>
          </a:prstGeom>
        </p:spPr>
        <p:txBody>
          <a:bodyPr wrap="none">
            <a:spAutoFit/>
          </a:bodyPr>
          <a:lstStyle/>
          <a:p>
            <a:r>
              <a:rPr lang="en-US" dirty="0"/>
              <a:t>http://sopac-old.ucsd.edu/scout.shtml</a:t>
            </a:r>
          </a:p>
        </p:txBody>
      </p:sp>
      <p:sp>
        <p:nvSpPr>
          <p:cNvPr id="8" name="Rectangle 7">
            <a:extLst>
              <a:ext uri="{FF2B5EF4-FFF2-40B4-BE49-F238E27FC236}">
                <a16:creationId xmlns:a16="http://schemas.microsoft.com/office/drawing/2014/main" id="{C766FC40-F629-4C0E-8553-FEB530262D39}"/>
              </a:ext>
            </a:extLst>
          </p:cNvPr>
          <p:cNvSpPr/>
          <p:nvPr/>
        </p:nvSpPr>
        <p:spPr>
          <a:xfrm>
            <a:off x="26020" y="583580"/>
            <a:ext cx="11735730" cy="6340197"/>
          </a:xfrm>
          <a:prstGeom prst="rect">
            <a:avLst/>
          </a:prstGeom>
        </p:spPr>
        <p:txBody>
          <a:bodyPr wrap="square">
            <a:spAutoFit/>
          </a:bodyPr>
          <a:lstStyle/>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From: SIO GPS Processing &lt;gpsproc@geocpu03.ucsd.edu&gt;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Sent: Thursday, February 20, 2020 3:08 PM</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To: ybock@ucsd.edu</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Subject: SOPAC Analysis report, ns230570.17o, job 201796</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SOPAC Automatic Analysis Solution Report           Job number: 201796 geocpu17.ucsd.edu</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The multi-station analysis of ns230570.17o using CACT P504 THMG, resulted in the following mean coordinates for NS23, valid on reference epoch 2017.156 (2017 057):</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Site   Latitude (d)  Longitude (d)     Height (m)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Stdev. (m)     Stdev. (m)     Stdev. (m)</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NS23    33.34829953  -115.92890054      6371.5863 WGS84</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0.0290         0.0290         0.0587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X (m)          Y (m)          Z (m)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Stdev. (m)     Stdev. (m)     Stdev. (m)</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NS23  -2327278.2682  -4786694.1517   3502634.2699 ITRF2014</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0.0345         0.0480         0.0403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The average baseline length is       16.74749 kilometers.</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Orbit used: gpgga7.057.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Notes: coordinates are valid at the geodetic reference point (GRP). The distance between the GRP and the antenna reference point is the site antenna height.  WGS84 geodetic coordinates are referenced to ITRF2014, using the WGS84 semi-major axis and inverse flattening.</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WGS84 semimajor=6378137.0 and 1/f=298.257223563 Questions with respect to this solution may be found in SCOUT FAQ </a:t>
            </a:r>
            <a:r>
              <a:rPr lang="en-US" sz="14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http://sopac.ucsd.edu/scoutFAQ.html</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Please refer to job number 201796 when posting.</a:t>
            </a:r>
          </a:p>
        </p:txBody>
      </p:sp>
    </p:spTree>
    <p:extLst>
      <p:ext uri="{BB962C8B-B14F-4D97-AF65-F5344CB8AC3E}">
        <p14:creationId xmlns:p14="http://schemas.microsoft.com/office/powerpoint/2010/main" val="156616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C70C2-38C0-4223-A6DB-62A088B4116E}"/>
              </a:ext>
            </a:extLst>
          </p:cNvPr>
          <p:cNvSpPr txBox="1"/>
          <p:nvPr/>
        </p:nvSpPr>
        <p:spPr>
          <a:xfrm>
            <a:off x="1006928" y="204312"/>
            <a:ext cx="10178143" cy="954107"/>
          </a:xfrm>
          <a:prstGeom prst="rect">
            <a:avLst/>
          </a:prstGeom>
          <a:noFill/>
        </p:spPr>
        <p:txBody>
          <a:bodyPr wrap="square" rtlCol="0">
            <a:spAutoFit/>
          </a:bodyPr>
          <a:lstStyle/>
          <a:p>
            <a:pPr algn="ctr"/>
            <a:r>
              <a:rPr lang="en-US" sz="2800" b="1" dirty="0">
                <a:solidFill>
                  <a:schemeClr val="accent2"/>
                </a:solidFill>
              </a:rPr>
              <a:t>RTD post-processing demonstration </a:t>
            </a:r>
          </a:p>
          <a:p>
            <a:pPr algn="ctr"/>
            <a:r>
              <a:rPr lang="en-US" sz="2800" b="1" dirty="0">
                <a:solidFill>
                  <a:schemeClr val="accent2"/>
                </a:solidFill>
              </a:rPr>
              <a:t>(instantaneous network positioning)</a:t>
            </a:r>
          </a:p>
        </p:txBody>
      </p:sp>
      <p:pic>
        <p:nvPicPr>
          <p:cNvPr id="4" name="Picture 3">
            <a:extLst>
              <a:ext uri="{FF2B5EF4-FFF2-40B4-BE49-F238E27FC236}">
                <a16:creationId xmlns:a16="http://schemas.microsoft.com/office/drawing/2014/main" id="{00FF37E7-C645-4DC4-B1FE-921BEE4EC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8729"/>
            <a:ext cx="5856514" cy="5506871"/>
          </a:xfrm>
          <a:prstGeom prst="rect">
            <a:avLst/>
          </a:prstGeom>
        </p:spPr>
      </p:pic>
      <p:sp>
        <p:nvSpPr>
          <p:cNvPr id="5" name="TextBox 4">
            <a:extLst>
              <a:ext uri="{FF2B5EF4-FFF2-40B4-BE49-F238E27FC236}">
                <a16:creationId xmlns:a16="http://schemas.microsoft.com/office/drawing/2014/main" id="{CC350C23-0793-48A7-8C81-EBFC46BB6672}"/>
              </a:ext>
            </a:extLst>
          </p:cNvPr>
          <p:cNvSpPr txBox="1"/>
          <p:nvPr/>
        </p:nvSpPr>
        <p:spPr>
          <a:xfrm>
            <a:off x="6781800" y="1106105"/>
            <a:ext cx="5181600"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Set project work area directory</a:t>
            </a:r>
          </a:p>
          <a:p>
            <a:pPr marL="342900" indent="-342900">
              <a:buFont typeface="Arial" panose="020B0604020202020204" pitchFamily="34" charset="0"/>
              <a:buChar char="•"/>
            </a:pPr>
            <a:r>
              <a:rPr lang="en-US" sz="2000" dirty="0"/>
              <a:t>Stage RINEX files – link to top directory</a:t>
            </a:r>
          </a:p>
          <a:p>
            <a:pPr marL="342900" indent="-342900">
              <a:buFont typeface="Arial" panose="020B0604020202020204" pitchFamily="34" charset="0"/>
              <a:buChar char="•"/>
            </a:pPr>
            <a:r>
              <a:rPr lang="en-US" sz="2000" dirty="0"/>
              <a:t>Add in stations one at a time – point to RINEX directory</a:t>
            </a:r>
          </a:p>
          <a:p>
            <a:pPr marL="342900" indent="-342900">
              <a:buFont typeface="Arial" panose="020B0604020202020204" pitchFamily="34" charset="0"/>
              <a:buChar char="•"/>
            </a:pPr>
            <a:r>
              <a:rPr lang="en-US" sz="2000" dirty="0"/>
              <a:t>Calculate start and end times</a:t>
            </a:r>
          </a:p>
          <a:p>
            <a:pPr marL="342900" indent="-342900">
              <a:buFont typeface="Arial" panose="020B0604020202020204" pitchFamily="34" charset="0"/>
              <a:buChar char="•"/>
            </a:pPr>
            <a:r>
              <a:rPr lang="en-US" sz="2000" dirty="0"/>
              <a:t>Read metadata off of RINEX headers (otherwise interactively)</a:t>
            </a:r>
          </a:p>
          <a:p>
            <a:pPr marL="342900" indent="-342900">
              <a:buFont typeface="Arial" panose="020B0604020202020204" pitchFamily="34" charset="0"/>
              <a:buChar char="•"/>
            </a:pPr>
            <a:r>
              <a:rPr lang="en-US" sz="2000" dirty="0"/>
              <a:t>Read in station coordinates from database, interactively, or iterate</a:t>
            </a:r>
          </a:p>
          <a:p>
            <a:pPr marL="342900" indent="-342900">
              <a:buFont typeface="Arial" panose="020B0604020202020204" pitchFamily="34" charset="0"/>
              <a:buChar char="•"/>
            </a:pPr>
            <a:r>
              <a:rPr lang="en-US" sz="2000" dirty="0"/>
              <a:t>Choose Master station</a:t>
            </a:r>
          </a:p>
          <a:p>
            <a:pPr marL="342900" indent="-342900">
              <a:buFont typeface="Arial" panose="020B0604020202020204" pitchFamily="34" charset="0"/>
              <a:buChar char="•"/>
            </a:pPr>
            <a:r>
              <a:rPr lang="en-US" sz="2000" dirty="0"/>
              <a:t>Set satellite orbit collection (.sp3 files)</a:t>
            </a:r>
          </a:p>
          <a:p>
            <a:pPr marL="342900" indent="-342900">
              <a:buFont typeface="Arial" panose="020B0604020202020204" pitchFamily="34" charset="0"/>
              <a:buChar char="•"/>
            </a:pPr>
            <a:r>
              <a:rPr lang="en-US" sz="2000" dirty="0"/>
              <a:t>Choose coordinate constraints</a:t>
            </a:r>
          </a:p>
          <a:p>
            <a:pPr marL="342900" indent="-342900">
              <a:buFont typeface="Arial" panose="020B0604020202020204" pitchFamily="34" charset="0"/>
              <a:buChar char="•"/>
            </a:pPr>
            <a:r>
              <a:rPr lang="en-US" sz="2000" dirty="0"/>
              <a:t>Choose processing mode (L1/L2; LC)</a:t>
            </a:r>
          </a:p>
          <a:p>
            <a:pPr marL="342900" indent="-342900">
              <a:buFont typeface="Arial" panose="020B0604020202020204" pitchFamily="34" charset="0"/>
              <a:buChar char="•"/>
            </a:pPr>
            <a:r>
              <a:rPr lang="en-US" sz="2000" dirty="0"/>
              <a:t>Go</a:t>
            </a:r>
          </a:p>
          <a:p>
            <a:pPr marL="342900" indent="-342900">
              <a:buFont typeface="Arial" panose="020B0604020202020204" pitchFamily="34" charset="0"/>
              <a:buChar char="•"/>
            </a:pPr>
            <a:r>
              <a:rPr lang="en-US" sz="2000" dirty="0"/>
              <a:t>Solutions &amp; uncertainties in stats file </a:t>
            </a:r>
          </a:p>
        </p:txBody>
      </p:sp>
      <p:sp>
        <p:nvSpPr>
          <p:cNvPr id="6" name="Rectangle 5">
            <a:extLst>
              <a:ext uri="{FF2B5EF4-FFF2-40B4-BE49-F238E27FC236}">
                <a16:creationId xmlns:a16="http://schemas.microsoft.com/office/drawing/2014/main" id="{1888310F-0D85-45AA-BC71-765558F4AFF6}"/>
              </a:ext>
            </a:extLst>
          </p:cNvPr>
          <p:cNvSpPr/>
          <p:nvPr/>
        </p:nvSpPr>
        <p:spPr>
          <a:xfrm>
            <a:off x="6881560" y="5879859"/>
            <a:ext cx="5081840" cy="707886"/>
          </a:xfrm>
          <a:prstGeom prst="rect">
            <a:avLst/>
          </a:prstGeom>
        </p:spPr>
        <p:txBody>
          <a:bodyPr wrap="none">
            <a:spAutoFit/>
          </a:bodyPr>
          <a:lstStyle/>
          <a:p>
            <a:r>
              <a:rPr lang="en-US" sz="2000" dirty="0"/>
              <a:t>North_Shore_local_L1L2_2017_stats_2020_02</a:t>
            </a:r>
          </a:p>
          <a:p>
            <a:r>
              <a:rPr lang="en-US" sz="2000" dirty="0"/>
              <a:t>In “logs” directory</a:t>
            </a:r>
          </a:p>
        </p:txBody>
      </p:sp>
    </p:spTree>
    <p:extLst>
      <p:ext uri="{BB962C8B-B14F-4D97-AF65-F5344CB8AC3E}">
        <p14:creationId xmlns:p14="http://schemas.microsoft.com/office/powerpoint/2010/main" val="96915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393010" y="185149"/>
            <a:ext cx="5386180" cy="523220"/>
          </a:xfrm>
          <a:prstGeom prst="rect">
            <a:avLst/>
          </a:prstGeom>
          <a:noFill/>
        </p:spPr>
        <p:txBody>
          <a:bodyPr wrap="square" rtlCol="0">
            <a:spAutoFit/>
          </a:bodyPr>
          <a:lstStyle/>
          <a:p>
            <a:pPr algn="ctr"/>
            <a:r>
              <a:rPr lang="en-US" sz="2800" b="1" dirty="0">
                <a:solidFill>
                  <a:schemeClr val="accent2"/>
                </a:solidFill>
              </a:rPr>
              <a:t>GAMIT: Software Input Files</a:t>
            </a:r>
          </a:p>
        </p:txBody>
      </p:sp>
      <p:sp>
        <p:nvSpPr>
          <p:cNvPr id="4" name="Rectangle 3">
            <a:extLst>
              <a:ext uri="{FF2B5EF4-FFF2-40B4-BE49-F238E27FC236}">
                <a16:creationId xmlns:a16="http://schemas.microsoft.com/office/drawing/2014/main" id="{750A4481-75B0-4545-AB3F-93BB1549C577}"/>
              </a:ext>
            </a:extLst>
          </p:cNvPr>
          <p:cNvSpPr/>
          <p:nvPr/>
        </p:nvSpPr>
        <p:spPr>
          <a:xfrm>
            <a:off x="5317273" y="6019800"/>
            <a:ext cx="6587060" cy="461665"/>
          </a:xfrm>
          <a:prstGeom prst="rect">
            <a:avLst/>
          </a:prstGeom>
        </p:spPr>
        <p:txBody>
          <a:bodyPr wrap="none">
            <a:spAutoFit/>
          </a:bodyPr>
          <a:lstStyle/>
          <a:p>
            <a:r>
              <a:rPr lang="en-US" dirty="0">
                <a:hlinkClick r:id="rId3"/>
              </a:rPr>
              <a:t>http://sopac-csrc.ucsd.edu/index.php/gambit-globk/</a:t>
            </a:r>
            <a:r>
              <a:rPr lang="en-US" dirty="0"/>
              <a:t> </a:t>
            </a:r>
          </a:p>
        </p:txBody>
      </p:sp>
      <p:grpSp>
        <p:nvGrpSpPr>
          <p:cNvPr id="7" name="Group 6">
            <a:extLst>
              <a:ext uri="{FF2B5EF4-FFF2-40B4-BE49-F238E27FC236}">
                <a16:creationId xmlns:a16="http://schemas.microsoft.com/office/drawing/2014/main" id="{AFC404A1-AECC-4FB0-B61B-A7E2E600450C}"/>
              </a:ext>
            </a:extLst>
          </p:cNvPr>
          <p:cNvGrpSpPr/>
          <p:nvPr/>
        </p:nvGrpSpPr>
        <p:grpSpPr>
          <a:xfrm>
            <a:off x="990600" y="1097101"/>
            <a:ext cx="8765177" cy="4770537"/>
            <a:chOff x="1600200" y="966740"/>
            <a:chExt cx="8765177" cy="4770537"/>
          </a:xfrm>
        </p:grpSpPr>
        <p:sp>
          <p:nvSpPr>
            <p:cNvPr id="2" name="TextBox 1">
              <a:extLst>
                <a:ext uri="{FF2B5EF4-FFF2-40B4-BE49-F238E27FC236}">
                  <a16:creationId xmlns:a16="http://schemas.microsoft.com/office/drawing/2014/main" id="{861CE749-4470-41E5-A4AD-8E0E41749C64}"/>
                </a:ext>
              </a:extLst>
            </p:cNvPr>
            <p:cNvSpPr txBox="1"/>
            <p:nvPr/>
          </p:nvSpPr>
          <p:spPr>
            <a:xfrm>
              <a:off x="1600200" y="966740"/>
              <a:ext cx="8765177" cy="4770537"/>
            </a:xfrm>
            <a:prstGeom prst="rect">
              <a:avLst/>
            </a:prstGeom>
            <a:noFill/>
          </p:spPr>
          <p:txBody>
            <a:bodyPr wrap="square" rtlCol="0">
              <a:spAutoFit/>
            </a:bodyPr>
            <a:lstStyle/>
            <a:p>
              <a:pPr marL="0" lvl="1"/>
              <a:r>
                <a:rPr lang="en-US" b="1" dirty="0"/>
                <a:t>Do not require user interaction</a:t>
              </a:r>
            </a:p>
            <a:p>
              <a:pPr marL="0" lvl="1"/>
              <a:endParaRPr lang="en-US" sz="2000" b="1" dirty="0"/>
            </a:p>
            <a:p>
              <a:pPr marL="0" lvl="1"/>
              <a:r>
                <a:rPr lang="en-US" sz="2000" b="1" dirty="0"/>
                <a:t>Metadata</a:t>
              </a:r>
            </a:p>
            <a:p>
              <a:pPr marL="342900" indent="-342900">
                <a:buFont typeface="Arial" panose="020B0604020202020204" pitchFamily="34" charset="0"/>
                <a:buChar char="•"/>
              </a:pPr>
              <a:r>
                <a:rPr lang="en-US" sz="2000" dirty="0"/>
                <a:t>igs_08.atx : Antenna phase center map models (elevation and azimuth)</a:t>
              </a:r>
            </a:p>
            <a:p>
              <a:pPr marL="342900" indent="-342900">
                <a:buFont typeface="Arial" panose="020B0604020202020204" pitchFamily="34" charset="0"/>
                <a:buChar char="•"/>
              </a:pPr>
              <a:r>
                <a:rPr lang="en-US" sz="2000" dirty="0"/>
                <a:t>rcvant.dat : receiver and antenna type tables</a:t>
              </a:r>
            </a:p>
            <a:p>
              <a:r>
                <a:rPr lang="en-US" sz="2000" dirty="0"/>
                <a:t>Note: Antenna and receivers used in survey must match with a table value</a:t>
              </a:r>
            </a:p>
            <a:p>
              <a:endParaRPr lang="en-US" sz="2000" dirty="0"/>
            </a:p>
            <a:p>
              <a:r>
                <a:rPr lang="en-US" sz="2000" b="1" dirty="0"/>
                <a:t>Inertial and Earth-fixed reference frame specific</a:t>
              </a:r>
            </a:p>
            <a:p>
              <a:pPr marL="342900" indent="-342900">
                <a:buFont typeface="Arial" panose="020B0604020202020204" pitchFamily="34" charset="0"/>
                <a:buChar char="•"/>
              </a:pPr>
              <a:r>
                <a:rPr lang="en-US" sz="2000" dirty="0"/>
                <a:t>ut1.usno : UT1 – Earth rotation angle</a:t>
              </a:r>
            </a:p>
            <a:p>
              <a:pPr marL="342900" indent="-342900">
                <a:buFont typeface="Arial" panose="020B0604020202020204" pitchFamily="34" charset="0"/>
                <a:buChar char="•"/>
              </a:pPr>
              <a:r>
                <a:rPr lang="en-US" sz="2000" dirty="0"/>
                <a:t>Pole.usno : Polar motion (“wobble”)</a:t>
              </a:r>
            </a:p>
            <a:p>
              <a:pPr marL="342900" indent="-342900">
                <a:buFont typeface="Arial" panose="020B0604020202020204" pitchFamily="34" charset="0"/>
                <a:buChar char="•"/>
              </a:pPr>
              <a:r>
                <a:rPr lang="en-US" sz="2000" dirty="0"/>
                <a:t>Solar ephemeris</a:t>
              </a:r>
            </a:p>
            <a:p>
              <a:pPr marL="342900" indent="-342900">
                <a:buFont typeface="Arial" panose="020B0604020202020204" pitchFamily="34" charset="0"/>
                <a:buChar char="•"/>
              </a:pPr>
              <a:r>
                <a:rPr lang="en-US" sz="2000" dirty="0"/>
                <a:t>Lunar ephemeris</a:t>
              </a:r>
            </a:p>
            <a:p>
              <a:pPr marL="342900" indent="-342900">
                <a:buFont typeface="Arial" panose="020B0604020202020204" pitchFamily="34" charset="0"/>
                <a:buChar char="•"/>
              </a:pPr>
              <a:r>
                <a:rPr lang="en-US" sz="2000" dirty="0"/>
                <a:t>Nutation tables</a:t>
              </a:r>
            </a:p>
            <a:p>
              <a:pPr marL="342900" indent="-342900">
                <a:buFont typeface="Arial" panose="020B0604020202020204" pitchFamily="34" charset="0"/>
                <a:buChar char="•"/>
              </a:pPr>
              <a:r>
                <a:rPr lang="en-US" sz="2000" dirty="0"/>
                <a:t>Leap seconds (difference between GPS time and UTC time)</a:t>
              </a:r>
            </a:p>
            <a:p>
              <a:pPr marL="342900" indent="-342900">
                <a:buFont typeface="Arial" panose="020B0604020202020204" pitchFamily="34" charset="0"/>
                <a:buChar char="•"/>
              </a:pPr>
              <a:r>
                <a:rPr lang="en-US" sz="2000" dirty="0"/>
                <a:t>Tidal models</a:t>
              </a:r>
            </a:p>
          </p:txBody>
        </p:sp>
        <p:sp>
          <p:nvSpPr>
            <p:cNvPr id="5" name="Right Brace 4">
              <a:extLst>
                <a:ext uri="{FF2B5EF4-FFF2-40B4-BE49-F238E27FC236}">
                  <a16:creationId xmlns:a16="http://schemas.microsoft.com/office/drawing/2014/main" id="{C808F268-F217-4AD0-9222-E067B2ACBBE6}"/>
                </a:ext>
              </a:extLst>
            </p:cNvPr>
            <p:cNvSpPr/>
            <p:nvPr/>
          </p:nvSpPr>
          <p:spPr bwMode="auto">
            <a:xfrm>
              <a:off x="3735659" y="4147019"/>
              <a:ext cx="381000" cy="52322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p:txBody>
        </p:sp>
        <p:sp>
          <p:nvSpPr>
            <p:cNvPr id="6" name="TextBox 5">
              <a:extLst>
                <a:ext uri="{FF2B5EF4-FFF2-40B4-BE49-F238E27FC236}">
                  <a16:creationId xmlns:a16="http://schemas.microsoft.com/office/drawing/2014/main" id="{C7876927-2131-45CF-A28C-60468454C3C9}"/>
                </a:ext>
              </a:extLst>
            </p:cNvPr>
            <p:cNvSpPr txBox="1"/>
            <p:nvPr/>
          </p:nvSpPr>
          <p:spPr>
            <a:xfrm>
              <a:off x="4191000" y="4208574"/>
              <a:ext cx="1600200" cy="461665"/>
            </a:xfrm>
            <a:prstGeom prst="rect">
              <a:avLst/>
            </a:prstGeom>
            <a:noFill/>
          </p:spPr>
          <p:txBody>
            <a:bodyPr wrap="square" rtlCol="0">
              <a:spAutoFit/>
            </a:bodyPr>
            <a:lstStyle/>
            <a:p>
              <a:r>
                <a:rPr lang="en-US" dirty="0"/>
                <a:t>Precession</a:t>
              </a:r>
            </a:p>
          </p:txBody>
        </p:sp>
      </p:grpSp>
    </p:spTree>
    <p:extLst>
      <p:ext uri="{BB962C8B-B14F-4D97-AF65-F5344CB8AC3E}">
        <p14:creationId xmlns:p14="http://schemas.microsoft.com/office/powerpoint/2010/main" val="310928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1219200" y="1447800"/>
            <a:ext cx="4698693" cy="3539430"/>
          </a:xfrm>
          <a:prstGeom prst="rect">
            <a:avLst/>
          </a:prstGeom>
          <a:noFill/>
        </p:spPr>
        <p:txBody>
          <a:bodyPr wrap="square" rtlCol="0">
            <a:spAutoFit/>
          </a:bodyPr>
          <a:lstStyle/>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Project Focus and Siting</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Monumentation</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Pre-survey</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Survey</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Post-survey</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Pre-processing</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Processing (RTD, GAMIT)</a:t>
            </a:r>
          </a:p>
          <a:p>
            <a:pPr marL="342900"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Archiving</a:t>
            </a:r>
          </a:p>
        </p:txBody>
      </p:sp>
      <p:sp>
        <p:nvSpPr>
          <p:cNvPr id="3" name="TextBox 2">
            <a:extLst>
              <a:ext uri="{FF2B5EF4-FFF2-40B4-BE49-F238E27FC236}">
                <a16:creationId xmlns:a16="http://schemas.microsoft.com/office/drawing/2014/main" id="{FCDB59E4-EBFA-4F34-91F7-A9F12B223A00}"/>
              </a:ext>
            </a:extLst>
          </p:cNvPr>
          <p:cNvSpPr txBox="1"/>
          <p:nvPr/>
        </p:nvSpPr>
        <p:spPr>
          <a:xfrm>
            <a:off x="152400" y="533400"/>
            <a:ext cx="5386180" cy="523220"/>
          </a:xfrm>
          <a:prstGeom prst="rect">
            <a:avLst/>
          </a:prstGeom>
          <a:noFill/>
        </p:spPr>
        <p:txBody>
          <a:bodyPr wrap="square" rtlCol="0">
            <a:spAutoFit/>
          </a:bodyPr>
          <a:lstStyle/>
          <a:p>
            <a:pPr algn="ctr"/>
            <a:r>
              <a:rPr lang="en-US" sz="2800" b="1" dirty="0">
                <a:solidFill>
                  <a:schemeClr val="accent2"/>
                </a:solidFill>
              </a:rPr>
              <a:t>Outline</a:t>
            </a:r>
          </a:p>
        </p:txBody>
      </p:sp>
    </p:spTree>
    <p:extLst>
      <p:ext uri="{BB962C8B-B14F-4D97-AF65-F5344CB8AC3E}">
        <p14:creationId xmlns:p14="http://schemas.microsoft.com/office/powerpoint/2010/main" val="13326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1002610" y="337549"/>
            <a:ext cx="5386180" cy="523220"/>
          </a:xfrm>
          <a:prstGeom prst="rect">
            <a:avLst/>
          </a:prstGeom>
          <a:noFill/>
        </p:spPr>
        <p:txBody>
          <a:bodyPr wrap="square" rtlCol="0">
            <a:spAutoFit/>
          </a:bodyPr>
          <a:lstStyle/>
          <a:p>
            <a:pPr algn="ctr"/>
            <a:r>
              <a:rPr lang="en-US" sz="2800" b="1" dirty="0">
                <a:solidFill>
                  <a:schemeClr val="accent2"/>
                </a:solidFill>
              </a:rPr>
              <a:t>GAMIT: Software Input Files</a:t>
            </a:r>
          </a:p>
        </p:txBody>
      </p:sp>
      <p:sp>
        <p:nvSpPr>
          <p:cNvPr id="2" name="TextBox 1">
            <a:extLst>
              <a:ext uri="{FF2B5EF4-FFF2-40B4-BE49-F238E27FC236}">
                <a16:creationId xmlns:a16="http://schemas.microsoft.com/office/drawing/2014/main" id="{861CE749-4470-41E5-A4AD-8E0E41749C64}"/>
              </a:ext>
            </a:extLst>
          </p:cNvPr>
          <p:cNvSpPr txBox="1"/>
          <p:nvPr/>
        </p:nvSpPr>
        <p:spPr>
          <a:xfrm>
            <a:off x="1713411" y="1273361"/>
            <a:ext cx="8765177" cy="3785652"/>
          </a:xfrm>
          <a:prstGeom prst="rect">
            <a:avLst/>
          </a:prstGeom>
          <a:noFill/>
        </p:spPr>
        <p:txBody>
          <a:bodyPr wrap="square" rtlCol="0">
            <a:spAutoFit/>
          </a:bodyPr>
          <a:lstStyle/>
          <a:p>
            <a:r>
              <a:rPr lang="en-US" sz="2000" b="1" dirty="0"/>
              <a:t>Specific to each survey</a:t>
            </a:r>
          </a:p>
          <a:p>
            <a:pPr marL="342900" indent="-342900">
              <a:buFont typeface="Arial" panose="020B0604020202020204" pitchFamily="34" charset="0"/>
              <a:buChar char="•"/>
            </a:pPr>
            <a:r>
              <a:rPr lang="en-US" sz="2000" dirty="0"/>
              <a:t>Station.info : Metadata (from RINEX headers for surveys; from SOPAC database for cGPS stations)</a:t>
            </a:r>
          </a:p>
          <a:p>
            <a:pPr marL="342900" indent="-342900">
              <a:buFont typeface="Arial" panose="020B0604020202020204" pitchFamily="34" charset="0"/>
              <a:buChar char="•"/>
            </a:pPr>
            <a:r>
              <a:rPr lang="en-US" sz="2000" dirty="0" err="1"/>
              <a:t>Sestbl</a:t>
            </a:r>
            <a:r>
              <a:rPr lang="en-US" sz="2000" dirty="0"/>
              <a:t>: Models and run-time settings (minimal changes for surveys)</a:t>
            </a:r>
          </a:p>
          <a:p>
            <a:pPr marL="342900" indent="-342900">
              <a:buFont typeface="Arial" panose="020B0604020202020204" pitchFamily="34" charset="0"/>
              <a:buChar char="•"/>
            </a:pPr>
            <a:r>
              <a:rPr lang="en-US" sz="2000" dirty="0"/>
              <a:t>Sittbl: Coordinate constraints (N,E,U)</a:t>
            </a:r>
          </a:p>
          <a:p>
            <a:pPr marL="800100" lvl="1" indent="-342900">
              <a:buFont typeface="Courier New" panose="02070309020205020404" pitchFamily="49" charset="0"/>
              <a:buChar char="o"/>
            </a:pPr>
            <a:r>
              <a:rPr lang="en-US" sz="2000" dirty="0"/>
              <a:t>tight on cGPS reference stations, 0.005 m</a:t>
            </a:r>
          </a:p>
          <a:p>
            <a:pPr marL="800100" lvl="1" indent="-342900">
              <a:buFont typeface="Courier New" panose="02070309020205020404" pitchFamily="49" charset="0"/>
              <a:buChar char="o"/>
            </a:pPr>
            <a:r>
              <a:rPr lang="en-US" sz="2000" dirty="0"/>
              <a:t>loose on survey points, 1 m</a:t>
            </a:r>
          </a:p>
          <a:p>
            <a:pPr marL="800100" lvl="1" indent="-342900">
              <a:buFont typeface="Courier New" panose="02070309020205020404" pitchFamily="49" charset="0"/>
              <a:buChar char="o"/>
            </a:pPr>
            <a:r>
              <a:rPr lang="en-US" sz="2000" dirty="0"/>
              <a:t>elevation angle (15 degrees, default)</a:t>
            </a:r>
          </a:p>
          <a:p>
            <a:pPr marL="342900" indent="-342900">
              <a:buFont typeface="Arial" panose="020B0604020202020204" pitchFamily="34" charset="0"/>
              <a:buChar char="•"/>
            </a:pPr>
            <a:r>
              <a:rPr lang="en-US" sz="2000" dirty="0"/>
              <a:t>Session.info: total time span of survey</a:t>
            </a:r>
          </a:p>
          <a:p>
            <a:pPr marL="342900" indent="-342900">
              <a:buFont typeface="Arial" panose="020B0604020202020204" pitchFamily="34" charset="0"/>
              <a:buChar char="•"/>
            </a:pPr>
            <a:r>
              <a:rPr lang="en-US" sz="2000" dirty="0"/>
              <a:t>Satellite orbits (IGS “.sp3” files)</a:t>
            </a:r>
          </a:p>
          <a:p>
            <a:pPr lvl="1"/>
            <a:r>
              <a:rPr lang="en-US" sz="2000" dirty="0"/>
              <a:t>(needs to span the survey period)</a:t>
            </a:r>
          </a:p>
          <a:p>
            <a:pPr marL="342900" indent="-342900">
              <a:buFont typeface="Arial" panose="020B0604020202020204" pitchFamily="34" charset="0"/>
              <a:buChar char="•"/>
            </a:pPr>
            <a:r>
              <a:rPr lang="en-US" sz="2000" dirty="0"/>
              <a:t>Input coordinates: “L-file”</a:t>
            </a:r>
          </a:p>
        </p:txBody>
      </p:sp>
      <p:sp>
        <p:nvSpPr>
          <p:cNvPr id="8" name="Rectangle 7">
            <a:extLst>
              <a:ext uri="{FF2B5EF4-FFF2-40B4-BE49-F238E27FC236}">
                <a16:creationId xmlns:a16="http://schemas.microsoft.com/office/drawing/2014/main" id="{1CE1C2F3-8086-4C24-AF45-95AD0A41020B}"/>
              </a:ext>
            </a:extLst>
          </p:cNvPr>
          <p:cNvSpPr/>
          <p:nvPr/>
        </p:nvSpPr>
        <p:spPr>
          <a:xfrm>
            <a:off x="6019800" y="4012096"/>
            <a:ext cx="4519442" cy="400110"/>
          </a:xfrm>
          <a:prstGeom prst="rect">
            <a:avLst/>
          </a:prstGeom>
        </p:spPr>
        <p:txBody>
          <a:bodyPr wrap="none">
            <a:spAutoFit/>
          </a:bodyPr>
          <a:lstStyle/>
          <a:p>
            <a:r>
              <a:rPr lang="en-US" sz="2000" dirty="0"/>
              <a:t>[ftp://garner.ucsd.edu/pub/products/2090/]</a:t>
            </a:r>
          </a:p>
        </p:txBody>
      </p:sp>
      <p:cxnSp>
        <p:nvCxnSpPr>
          <p:cNvPr id="12" name="Straight Arrow Connector 11">
            <a:extLst>
              <a:ext uri="{FF2B5EF4-FFF2-40B4-BE49-F238E27FC236}">
                <a16:creationId xmlns:a16="http://schemas.microsoft.com/office/drawing/2014/main" id="{200B5A70-60DD-4622-A645-AD88BF2396F3}"/>
              </a:ext>
            </a:extLst>
          </p:cNvPr>
          <p:cNvCxnSpPr/>
          <p:nvPr/>
        </p:nvCxnSpPr>
        <p:spPr bwMode="auto">
          <a:xfrm flipV="1">
            <a:off x="10058400" y="4412206"/>
            <a:ext cx="0" cy="76939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31E6D46C-500F-4EBF-AAAA-6996C1A7164D}"/>
              </a:ext>
            </a:extLst>
          </p:cNvPr>
          <p:cNvSpPr txBox="1"/>
          <p:nvPr/>
        </p:nvSpPr>
        <p:spPr>
          <a:xfrm>
            <a:off x="9448800" y="5334000"/>
            <a:ext cx="1752595" cy="707886"/>
          </a:xfrm>
          <a:prstGeom prst="rect">
            <a:avLst/>
          </a:prstGeom>
          <a:noFill/>
        </p:spPr>
        <p:txBody>
          <a:bodyPr wrap="square" rtlCol="0">
            <a:spAutoFit/>
          </a:bodyPr>
          <a:lstStyle/>
          <a:p>
            <a:r>
              <a:rPr lang="en-US" sz="2000" dirty="0"/>
              <a:t>GPS Week Number</a:t>
            </a:r>
          </a:p>
        </p:txBody>
      </p:sp>
      <p:sp>
        <p:nvSpPr>
          <p:cNvPr id="14" name="Rectangle 13">
            <a:extLst>
              <a:ext uri="{FF2B5EF4-FFF2-40B4-BE49-F238E27FC236}">
                <a16:creationId xmlns:a16="http://schemas.microsoft.com/office/drawing/2014/main" id="{31565C98-8511-4A12-A69B-175D674FD21E}"/>
              </a:ext>
            </a:extLst>
          </p:cNvPr>
          <p:cNvSpPr/>
          <p:nvPr/>
        </p:nvSpPr>
        <p:spPr>
          <a:xfrm>
            <a:off x="1731996" y="5472975"/>
            <a:ext cx="8085102" cy="400110"/>
          </a:xfrm>
          <a:prstGeom prst="rect">
            <a:avLst/>
          </a:prstGeom>
        </p:spPr>
        <p:txBody>
          <a:bodyPr wrap="square">
            <a:spAutoFit/>
          </a:bodyPr>
          <a:lstStyle/>
          <a:p>
            <a:r>
              <a:rPr lang="en-US" sz="2000" dirty="0"/>
              <a:t>http://sopac-old.ucsd.edu/convertDate.shtml#Date%20converter</a:t>
            </a:r>
          </a:p>
        </p:txBody>
      </p:sp>
    </p:spTree>
    <p:extLst>
      <p:ext uri="{BB962C8B-B14F-4D97-AF65-F5344CB8AC3E}">
        <p14:creationId xmlns:p14="http://schemas.microsoft.com/office/powerpoint/2010/main" val="334496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07F48-9AD7-4509-B065-29BC5360A65E}"/>
              </a:ext>
            </a:extLst>
          </p:cNvPr>
          <p:cNvSpPr/>
          <p:nvPr/>
        </p:nvSpPr>
        <p:spPr>
          <a:xfrm>
            <a:off x="1371600" y="914400"/>
            <a:ext cx="9677400" cy="5016758"/>
          </a:xfrm>
          <a:prstGeom prst="rect">
            <a:avLst/>
          </a:prstGeom>
        </p:spPr>
        <p:txBody>
          <a:bodyPr wrap="square">
            <a:spAutoFit/>
          </a:bodyPr>
          <a:lstStyle/>
          <a:p>
            <a:pPr marL="342900" indent="-342900">
              <a:buFont typeface="Arial" panose="020B0604020202020204" pitchFamily="34" charset="0"/>
              <a:buChar char="•"/>
            </a:pPr>
            <a:r>
              <a:rPr lang="en-US" sz="2000" dirty="0"/>
              <a:t>Copy gamit software to your machine:</a:t>
            </a:r>
          </a:p>
          <a:p>
            <a:pPr marL="800100" lvl="1" indent="-342900">
              <a:buFont typeface="Courier New" panose="02070309020205020404" pitchFamily="49" charset="0"/>
              <a:buChar char="o"/>
            </a:pPr>
            <a:r>
              <a:rPr lang="en-US" sz="2000" dirty="0"/>
              <a:t>type 'scp dgolriz@igpp17grad6.ucsd.edu:/Users/dgolriz/gamit.1070.tar .'</a:t>
            </a:r>
          </a:p>
          <a:p>
            <a:pPr marL="800100" lvl="1" indent="-342900">
              <a:buFont typeface="Courier New" panose="02070309020205020404" pitchFamily="49" charset="0"/>
              <a:buChar char="o"/>
            </a:pPr>
            <a:r>
              <a:rPr lang="en-US" sz="2000" dirty="0"/>
              <a:t>enter password ..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untar</a:t>
            </a:r>
            <a:r>
              <a:rPr lang="en-US" sz="2000" dirty="0"/>
              <a:t> files:</a:t>
            </a:r>
          </a:p>
          <a:p>
            <a:pPr marL="800100" lvl="1" indent="-342900">
              <a:buFont typeface="Courier New" panose="02070309020205020404" pitchFamily="49" charset="0"/>
              <a:buChar char="o"/>
            </a:pPr>
            <a:r>
              <a:rPr lang="en-US" sz="2000" dirty="0"/>
              <a:t>type 'tar -xf /foo/bar/gamit.1070.tar'</a:t>
            </a:r>
          </a:p>
          <a:p>
            <a:pPr marL="800100" lvl="1" indent="-342900">
              <a:buFont typeface="Courier New" panose="02070309020205020404" pitchFamily="49" charset="0"/>
              <a:buChar char="o"/>
            </a:pPr>
            <a:r>
              <a:rPr lang="en-US" sz="2000" dirty="0"/>
              <a:t>type 'tar -xf /foo/bar/na23.1940000.tar’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Install gamit;</a:t>
            </a:r>
          </a:p>
          <a:p>
            <a:pPr marL="800100" lvl="1" indent="-342900">
              <a:buFont typeface="Courier New" panose="02070309020205020404" pitchFamily="49" charset="0"/>
              <a:buChar char="o"/>
            </a:pPr>
            <a:r>
              <a:rPr lang="en-US" sz="2000" dirty="0"/>
              <a:t>type 'cd /foo/bar/gamit.1070'</a:t>
            </a:r>
          </a:p>
          <a:p>
            <a:pPr marL="800100" lvl="1" indent="-342900">
              <a:buFont typeface="Courier New" panose="02070309020205020404" pitchFamily="49" charset="0"/>
              <a:buChar char="o"/>
            </a:pPr>
            <a:r>
              <a:rPr lang="en-US" sz="2000" dirty="0"/>
              <a:t>type './install_software'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Change paths in gamit software:</a:t>
            </a:r>
          </a:p>
          <a:p>
            <a:pPr marL="800100" lvl="1" indent="-342900">
              <a:buFont typeface="Courier New" panose="02070309020205020404" pitchFamily="49" charset="0"/>
              <a:buChar char="o"/>
            </a:pPr>
            <a:r>
              <a:rPr lang="en-US" sz="2000" dirty="0"/>
              <a:t>type 'cd /foo/bar/na00.0562000'</a:t>
            </a:r>
          </a:p>
          <a:p>
            <a:pPr marL="800100" lvl="1" indent="-342900">
              <a:buFont typeface="Courier New" panose="02070309020205020404" pitchFamily="49" charset="0"/>
              <a:buChar char="o"/>
            </a:pPr>
            <a:r>
              <a:rPr lang="en-US" sz="2000" dirty="0"/>
              <a:t>type 'relink.pl -o /</a:t>
            </a:r>
            <a:r>
              <a:rPr lang="en-US" sz="2000" dirty="0" err="1"/>
              <a:t>usr</a:t>
            </a:r>
            <a:r>
              <a:rPr lang="en-US" sz="2000" dirty="0"/>
              <a:t>/local/processing -n /Users/</a:t>
            </a:r>
            <a:r>
              <a:rPr lang="en-US" sz="2000" dirty="0" err="1"/>
              <a:t>dgolriz</a:t>
            </a:r>
            <a:r>
              <a:rPr lang="en-US" sz="2000" dirty="0"/>
              <a:t>’ </a:t>
            </a:r>
          </a:p>
          <a:p>
            <a:pPr lvl="1"/>
            <a:r>
              <a:rPr lang="en-US" sz="2000" dirty="0"/>
              <a:t>*if needed, relink 'arc' as well</a:t>
            </a:r>
          </a:p>
        </p:txBody>
      </p:sp>
      <p:sp>
        <p:nvSpPr>
          <p:cNvPr id="3" name="TextBox 2">
            <a:extLst>
              <a:ext uri="{FF2B5EF4-FFF2-40B4-BE49-F238E27FC236}">
                <a16:creationId xmlns:a16="http://schemas.microsoft.com/office/drawing/2014/main" id="{C07210A8-9515-4561-8822-C818800C5B71}"/>
              </a:ext>
            </a:extLst>
          </p:cNvPr>
          <p:cNvSpPr txBox="1"/>
          <p:nvPr/>
        </p:nvSpPr>
        <p:spPr>
          <a:xfrm>
            <a:off x="1066800" y="49679"/>
            <a:ext cx="5386180" cy="523220"/>
          </a:xfrm>
          <a:prstGeom prst="rect">
            <a:avLst/>
          </a:prstGeom>
          <a:noFill/>
        </p:spPr>
        <p:txBody>
          <a:bodyPr wrap="square" rtlCol="0">
            <a:spAutoFit/>
          </a:bodyPr>
          <a:lstStyle/>
          <a:p>
            <a:pPr algn="ctr"/>
            <a:r>
              <a:rPr lang="en-US" sz="2800" b="1" dirty="0">
                <a:solidFill>
                  <a:schemeClr val="accent2"/>
                </a:solidFill>
              </a:rPr>
              <a:t>GAMIT: Installation</a:t>
            </a:r>
          </a:p>
        </p:txBody>
      </p:sp>
    </p:spTree>
    <p:extLst>
      <p:ext uri="{BB962C8B-B14F-4D97-AF65-F5344CB8AC3E}">
        <p14:creationId xmlns:p14="http://schemas.microsoft.com/office/powerpoint/2010/main" val="352105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07F48-9AD7-4509-B065-29BC5360A65E}"/>
              </a:ext>
            </a:extLst>
          </p:cNvPr>
          <p:cNvSpPr/>
          <p:nvPr/>
        </p:nvSpPr>
        <p:spPr>
          <a:xfrm>
            <a:off x="1371600" y="914400"/>
            <a:ext cx="10439400" cy="5632311"/>
          </a:xfrm>
          <a:prstGeom prst="rect">
            <a:avLst/>
          </a:prstGeom>
        </p:spPr>
        <p:txBody>
          <a:bodyPr wrap="square">
            <a:spAutoFit/>
          </a:bodyPr>
          <a:lstStyle/>
          <a:p>
            <a:pPr marL="342900" indent="-342900">
              <a:buFont typeface="Arial" panose="020B0604020202020204" pitchFamily="34" charset="0"/>
              <a:buChar char="•"/>
            </a:pPr>
            <a:r>
              <a:rPr lang="en-US" sz="2000" dirty="0"/>
              <a:t>Copy earthquake example to your machine:</a:t>
            </a:r>
          </a:p>
          <a:p>
            <a:pPr marL="800100" lvl="1" indent="-342900">
              <a:buFont typeface="Courier New" panose="02070309020205020404" pitchFamily="49" charset="0"/>
              <a:buChar char="o"/>
            </a:pPr>
            <a:r>
              <a:rPr lang="en-US" sz="2000" dirty="0"/>
              <a:t>type '</a:t>
            </a:r>
            <a:r>
              <a:rPr lang="en-US" sz="2000" dirty="0" err="1"/>
              <a:t>scp</a:t>
            </a:r>
            <a:r>
              <a:rPr lang="en-US" sz="2000" dirty="0"/>
              <a:t> dgolriz@igpp17grad6.ucsd.edu:/Users/</a:t>
            </a:r>
            <a:r>
              <a:rPr lang="en-US" sz="2000" dirty="0" err="1"/>
              <a:t>dgolriz</a:t>
            </a:r>
            <a:r>
              <a:rPr lang="en-US" sz="2000" dirty="0"/>
              <a:t>/gamit.1070/na23.1940000.tar .'</a:t>
            </a:r>
          </a:p>
          <a:p>
            <a:pPr marL="800100" lvl="1" indent="-342900">
              <a:buFont typeface="Courier New" panose="02070309020205020404" pitchFamily="49" charset="0"/>
              <a:buChar char="o"/>
            </a:pPr>
            <a:r>
              <a:rPr lang="en-US" sz="2000" dirty="0"/>
              <a:t>enter password .. </a:t>
            </a:r>
          </a:p>
          <a:p>
            <a:pPr marL="0" lvl="1"/>
            <a:endParaRPr lang="en-US" sz="2000" dirty="0"/>
          </a:p>
          <a:p>
            <a:pPr marL="342900" indent="-342900">
              <a:buFont typeface="Arial" panose="020B0604020202020204" pitchFamily="34" charset="0"/>
              <a:buChar char="•"/>
            </a:pPr>
            <a:r>
              <a:rPr lang="en-US" sz="2000" dirty="0"/>
              <a:t>Run </a:t>
            </a:r>
            <a:r>
              <a:rPr lang="en-US" sz="2000" dirty="0" err="1"/>
              <a:t>gamit</a:t>
            </a:r>
            <a:r>
              <a:rPr lang="en-US" sz="2000" dirty="0"/>
              <a:t>:</a:t>
            </a:r>
          </a:p>
          <a:p>
            <a:pPr marL="800100" lvl="1" indent="-342900">
              <a:buFont typeface="Courier New" panose="02070309020205020404" pitchFamily="49" charset="0"/>
              <a:buChar char="o"/>
            </a:pPr>
            <a:r>
              <a:rPr lang="en-US" sz="2000" dirty="0"/>
              <a:t>type '</a:t>
            </a:r>
            <a:r>
              <a:rPr lang="en-US" sz="2000" dirty="0" err="1"/>
              <a:t>csh</a:t>
            </a:r>
            <a:r>
              <a:rPr lang="en-US" sz="2000" dirty="0"/>
              <a:t> bna007.bat’\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Check solution:</a:t>
            </a:r>
          </a:p>
          <a:p>
            <a:pPr marL="800100" lvl="1" indent="-342900">
              <a:buFont typeface="Courier New" panose="02070309020205020404" pitchFamily="49" charset="0"/>
              <a:buChar char="o"/>
            </a:pPr>
            <a:r>
              <a:rPr lang="en-US" sz="2000" dirty="0"/>
              <a:t>type 'grep Pre </a:t>
            </a:r>
            <a:r>
              <a:rPr lang="en-US" sz="2000" dirty="0" err="1"/>
              <a:t>qna</a:t>
            </a:r>
            <a:r>
              <a:rPr lang="en-US" sz="2000" dirty="0"/>
              <a:t>*'</a:t>
            </a:r>
          </a:p>
          <a:p>
            <a:pPr marL="800100" lvl="1" indent="-342900">
              <a:buFont typeface="Courier New" panose="02070309020205020404" pitchFamily="49" charset="0"/>
              <a:buChar char="o"/>
            </a:pPr>
            <a:r>
              <a:rPr lang="en-US" sz="2000" dirty="0"/>
              <a:t>typical “</a:t>
            </a:r>
            <a:r>
              <a:rPr lang="en-US" sz="2000" dirty="0" err="1"/>
              <a:t>Postfit.nrms</a:t>
            </a:r>
            <a:r>
              <a:rPr lang="en-US" sz="2000" dirty="0"/>
              <a:t>” values are below 0.5</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Find solutions</a:t>
            </a:r>
          </a:p>
          <a:p>
            <a:pPr marL="800100" lvl="1" indent="-342900">
              <a:buFont typeface="Courier New" panose="02070309020205020404" pitchFamily="49" charset="0"/>
              <a:buChar char="o"/>
            </a:pPr>
            <a:r>
              <a:rPr lang="en-US" sz="2000" dirty="0"/>
              <a:t>Open '</a:t>
            </a:r>
            <a:r>
              <a:rPr lang="en-US" sz="2000" dirty="0" err="1"/>
              <a:t>qPPPPa.DOY</a:t>
            </a:r>
            <a:r>
              <a:rPr lang="en-US" sz="2000" dirty="0"/>
              <a:t>’ [PPPP is project name, and DOY is day-of-year]</a:t>
            </a:r>
          </a:p>
          <a:p>
            <a:pPr marL="800100" lvl="1" indent="-342900">
              <a:buFont typeface="Courier New" panose="02070309020205020404" pitchFamily="49" charset="0"/>
              <a:buChar char="o"/>
            </a:pPr>
            <a:r>
              <a:rPr lang="en-US" sz="2000" dirty="0"/>
              <a:t>Inside the file, look for 'labels’</a:t>
            </a:r>
          </a:p>
          <a:p>
            <a:pPr marL="800100" lvl="1" indent="-342900">
              <a:buFont typeface="Courier New" panose="02070309020205020404" pitchFamily="49" charset="0"/>
              <a:buChar char="o"/>
            </a:pPr>
            <a:r>
              <a:rPr lang="en-US" sz="2000" dirty="0"/>
              <a:t>Look for “Biases Fixed” </a:t>
            </a:r>
            <a:r>
              <a:rPr lang="en-US" sz="2000"/>
              <a:t>solutions Estimated </a:t>
            </a:r>
            <a:r>
              <a:rPr lang="en-US" sz="2000" dirty="0"/>
              <a:t>coordinates solutions in XYZ is under '</a:t>
            </a:r>
            <a:r>
              <a:rPr lang="en-US" sz="2000" dirty="0" err="1"/>
              <a:t>lqPPPPa.DOY</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 utility '</a:t>
            </a:r>
            <a:r>
              <a:rPr lang="en-US" sz="2000" dirty="0" err="1"/>
              <a:t>tform</a:t>
            </a:r>
            <a:r>
              <a:rPr lang="en-US" sz="2000" dirty="0"/>
              <a:t>' (inside working directory) in order to other types of coordinates</a:t>
            </a:r>
          </a:p>
        </p:txBody>
      </p:sp>
      <p:sp>
        <p:nvSpPr>
          <p:cNvPr id="3" name="TextBox 2">
            <a:extLst>
              <a:ext uri="{FF2B5EF4-FFF2-40B4-BE49-F238E27FC236}">
                <a16:creationId xmlns:a16="http://schemas.microsoft.com/office/drawing/2014/main" id="{C07210A8-9515-4561-8822-C818800C5B71}"/>
              </a:ext>
            </a:extLst>
          </p:cNvPr>
          <p:cNvSpPr txBox="1"/>
          <p:nvPr/>
        </p:nvSpPr>
        <p:spPr>
          <a:xfrm>
            <a:off x="1066800" y="49679"/>
            <a:ext cx="5386180" cy="523220"/>
          </a:xfrm>
          <a:prstGeom prst="rect">
            <a:avLst/>
          </a:prstGeom>
          <a:noFill/>
        </p:spPr>
        <p:txBody>
          <a:bodyPr wrap="square" rtlCol="0">
            <a:spAutoFit/>
          </a:bodyPr>
          <a:lstStyle/>
          <a:p>
            <a:pPr algn="ctr"/>
            <a:r>
              <a:rPr lang="en-US" sz="2800" b="1" dirty="0">
                <a:solidFill>
                  <a:schemeClr val="accent2"/>
                </a:solidFill>
              </a:rPr>
              <a:t>GAMIT: Installation</a:t>
            </a:r>
          </a:p>
        </p:txBody>
      </p:sp>
    </p:spTree>
    <p:extLst>
      <p:ext uri="{BB962C8B-B14F-4D97-AF65-F5344CB8AC3E}">
        <p14:creationId xmlns:p14="http://schemas.microsoft.com/office/powerpoint/2010/main" val="362552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210A8-9515-4561-8822-C818800C5B71}"/>
              </a:ext>
            </a:extLst>
          </p:cNvPr>
          <p:cNvSpPr txBox="1"/>
          <p:nvPr/>
        </p:nvSpPr>
        <p:spPr>
          <a:xfrm>
            <a:off x="1066800" y="279694"/>
            <a:ext cx="5386180" cy="523220"/>
          </a:xfrm>
          <a:prstGeom prst="rect">
            <a:avLst/>
          </a:prstGeom>
          <a:noFill/>
        </p:spPr>
        <p:txBody>
          <a:bodyPr wrap="square" rtlCol="0">
            <a:spAutoFit/>
          </a:bodyPr>
          <a:lstStyle/>
          <a:p>
            <a:pPr algn="ctr"/>
            <a:r>
              <a:rPr lang="en-US" sz="2800" b="1" dirty="0">
                <a:solidFill>
                  <a:schemeClr val="accent2"/>
                </a:solidFill>
              </a:rPr>
              <a:t>Project Archive</a:t>
            </a:r>
          </a:p>
        </p:txBody>
      </p:sp>
      <p:sp>
        <p:nvSpPr>
          <p:cNvPr id="4" name="Rectangle 3">
            <a:extLst>
              <a:ext uri="{FF2B5EF4-FFF2-40B4-BE49-F238E27FC236}">
                <a16:creationId xmlns:a16="http://schemas.microsoft.com/office/drawing/2014/main" id="{CA077557-D775-443C-A62A-26FC56EF20F3}"/>
              </a:ext>
            </a:extLst>
          </p:cNvPr>
          <p:cNvSpPr/>
          <p:nvPr/>
        </p:nvSpPr>
        <p:spPr>
          <a:xfrm>
            <a:off x="685800" y="1066800"/>
            <a:ext cx="4960269" cy="400110"/>
          </a:xfrm>
          <a:prstGeom prst="rect">
            <a:avLst/>
          </a:prstGeom>
        </p:spPr>
        <p:txBody>
          <a:bodyPr wrap="none">
            <a:spAutoFit/>
          </a:bodyPr>
          <a:lstStyle/>
          <a:p>
            <a:r>
              <a:rPr lang="en-US" sz="2000" dirty="0"/>
              <a:t>ftp://garner.ucsd.edu/pub/projects/NorthShore/</a:t>
            </a:r>
          </a:p>
        </p:txBody>
      </p:sp>
      <p:sp>
        <p:nvSpPr>
          <p:cNvPr id="5" name="Rectangle 4">
            <a:extLst>
              <a:ext uri="{FF2B5EF4-FFF2-40B4-BE49-F238E27FC236}">
                <a16:creationId xmlns:a16="http://schemas.microsoft.com/office/drawing/2014/main" id="{FB46802F-244D-46C9-8500-FA429D9EFEC6}"/>
              </a:ext>
            </a:extLst>
          </p:cNvPr>
          <p:cNvSpPr/>
          <p:nvPr/>
        </p:nvSpPr>
        <p:spPr>
          <a:xfrm>
            <a:off x="1048215" y="1981200"/>
            <a:ext cx="7239000" cy="400110"/>
          </a:xfrm>
          <a:prstGeom prst="rect">
            <a:avLst/>
          </a:prstGeom>
        </p:spPr>
        <p:txBody>
          <a:bodyPr wrap="square">
            <a:spAutoFit/>
          </a:bodyPr>
          <a:lstStyle/>
          <a:p>
            <a:r>
              <a:rPr lang="en-US" sz="2000" dirty="0"/>
              <a:t>ftp://garner.ucsd.edu/pub/projects/NorthShore/2017/</a:t>
            </a:r>
          </a:p>
        </p:txBody>
      </p:sp>
      <p:sp>
        <p:nvSpPr>
          <p:cNvPr id="6" name="Rectangle 5">
            <a:extLst>
              <a:ext uri="{FF2B5EF4-FFF2-40B4-BE49-F238E27FC236}">
                <a16:creationId xmlns:a16="http://schemas.microsoft.com/office/drawing/2014/main" id="{C6C6AE5B-7A4C-4A02-9A8B-F8727B0E964F}"/>
              </a:ext>
            </a:extLst>
          </p:cNvPr>
          <p:cNvSpPr/>
          <p:nvPr/>
        </p:nvSpPr>
        <p:spPr>
          <a:xfrm>
            <a:off x="2362200" y="2942878"/>
            <a:ext cx="7924800" cy="400110"/>
          </a:xfrm>
          <a:prstGeom prst="rect">
            <a:avLst/>
          </a:prstGeom>
        </p:spPr>
        <p:txBody>
          <a:bodyPr wrap="square">
            <a:spAutoFit/>
          </a:bodyPr>
          <a:lstStyle/>
          <a:p>
            <a:r>
              <a:rPr lang="en-US" sz="2000" dirty="0"/>
              <a:t>ftp://garner.ucsd.edu/pub/projects/NorthShore/2017/analysis/</a:t>
            </a:r>
          </a:p>
        </p:txBody>
      </p:sp>
      <p:sp>
        <p:nvSpPr>
          <p:cNvPr id="7" name="Rectangle 6">
            <a:extLst>
              <a:ext uri="{FF2B5EF4-FFF2-40B4-BE49-F238E27FC236}">
                <a16:creationId xmlns:a16="http://schemas.microsoft.com/office/drawing/2014/main" id="{FA87CE4C-ED55-4BF8-B297-6FDE76130C8D}"/>
              </a:ext>
            </a:extLst>
          </p:cNvPr>
          <p:cNvSpPr/>
          <p:nvPr/>
        </p:nvSpPr>
        <p:spPr>
          <a:xfrm>
            <a:off x="2362200" y="3489057"/>
            <a:ext cx="9296400" cy="400110"/>
          </a:xfrm>
          <a:prstGeom prst="rect">
            <a:avLst/>
          </a:prstGeom>
        </p:spPr>
        <p:txBody>
          <a:bodyPr wrap="square">
            <a:spAutoFit/>
          </a:bodyPr>
          <a:lstStyle/>
          <a:p>
            <a:r>
              <a:rPr lang="en-US" sz="2000" dirty="0"/>
              <a:t>ftp://garner.ucsd.edu/pub/projects/NorthShore/2017/rinex-15sec/</a:t>
            </a:r>
          </a:p>
        </p:txBody>
      </p:sp>
      <p:sp>
        <p:nvSpPr>
          <p:cNvPr id="8" name="Rectangle 7">
            <a:extLst>
              <a:ext uri="{FF2B5EF4-FFF2-40B4-BE49-F238E27FC236}">
                <a16:creationId xmlns:a16="http://schemas.microsoft.com/office/drawing/2014/main" id="{0B2CF2A5-59F3-401A-BC12-332A58A17D46}"/>
              </a:ext>
            </a:extLst>
          </p:cNvPr>
          <p:cNvSpPr/>
          <p:nvPr/>
        </p:nvSpPr>
        <p:spPr>
          <a:xfrm>
            <a:off x="2362200" y="4035236"/>
            <a:ext cx="9144000" cy="400110"/>
          </a:xfrm>
          <a:prstGeom prst="rect">
            <a:avLst/>
          </a:prstGeom>
        </p:spPr>
        <p:txBody>
          <a:bodyPr wrap="square">
            <a:spAutoFit/>
          </a:bodyPr>
          <a:lstStyle/>
          <a:p>
            <a:r>
              <a:rPr lang="en-US" sz="2000" dirty="0"/>
              <a:t>ftp://garner.ucsd.edu/pub/projects/NorthShore/2017/rinex-full_plus_orbits/</a:t>
            </a:r>
          </a:p>
        </p:txBody>
      </p:sp>
    </p:spTree>
    <p:extLst>
      <p:ext uri="{BB962C8B-B14F-4D97-AF65-F5344CB8AC3E}">
        <p14:creationId xmlns:p14="http://schemas.microsoft.com/office/powerpoint/2010/main" val="230457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E7D829-7D17-4128-B771-3750A24AF67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1790" y="626032"/>
            <a:ext cx="5849620" cy="3407410"/>
          </a:xfrm>
          <a:prstGeom prst="rect">
            <a:avLst/>
          </a:prstGeom>
        </p:spPr>
      </p:pic>
      <p:sp>
        <p:nvSpPr>
          <p:cNvPr id="3" name="Rectangle 2">
            <a:extLst>
              <a:ext uri="{FF2B5EF4-FFF2-40B4-BE49-F238E27FC236}">
                <a16:creationId xmlns:a16="http://schemas.microsoft.com/office/drawing/2014/main" id="{E4FC6470-FA25-4530-9DFD-D83467B1BCCB}"/>
              </a:ext>
            </a:extLst>
          </p:cNvPr>
          <p:cNvSpPr/>
          <p:nvPr/>
        </p:nvSpPr>
        <p:spPr>
          <a:xfrm>
            <a:off x="351790" y="4267200"/>
            <a:ext cx="6096000" cy="2308324"/>
          </a:xfrm>
          <a:prstGeom prst="rect">
            <a:avLst/>
          </a:prstGeom>
        </p:spPr>
        <p:txBody>
          <a:bodyPr>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Active geologic faults in California</a:t>
            </a:r>
            <a:r>
              <a:rPr lang="en-US" sz="1600" dirty="0">
                <a:latin typeface="Calibri" panose="020F0502020204030204" pitchFamily="34" charset="0"/>
                <a:ea typeface="Calibri" panose="020F0502020204030204" pitchFamily="34" charset="0"/>
                <a:cs typeface="Calibri" panose="020F0502020204030204" pitchFamily="34" charset="0"/>
              </a:rPr>
              <a:t>. (Top) The San Andreas fault system and other geological faults overlain topography. GPS stations are denoted by triangles. The numbered lines indicate fault transects. Three examples are shown below the map. Note that the Cholame-Carrizo north transect near Parkfield most closely resembles an arctangent function with a velocity of about 32 mm/yr (Figure 14). The Brawley transect in southern California indicates a more complex tectonic environment including fault creep at the Brawley-Seismic zone. Adapted from (Tong et al. 2014).</a:t>
            </a:r>
            <a:endParaRPr lang="en-US"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43211D9-6C29-46CE-8C6F-13ED517D2004}"/>
              </a:ext>
            </a:extLst>
          </p:cNvPr>
          <p:cNvSpPr txBox="1"/>
          <p:nvPr/>
        </p:nvSpPr>
        <p:spPr>
          <a:xfrm>
            <a:off x="110574" y="84190"/>
            <a:ext cx="6377489" cy="523220"/>
          </a:xfrm>
          <a:prstGeom prst="rect">
            <a:avLst/>
          </a:prstGeom>
          <a:noFill/>
        </p:spPr>
        <p:txBody>
          <a:bodyPr wrap="square" rtlCol="0">
            <a:spAutoFit/>
          </a:bodyPr>
          <a:lstStyle/>
          <a:p>
            <a:pPr algn="ctr"/>
            <a:r>
              <a:rPr lang="en-US" sz="2800" b="1" dirty="0">
                <a:solidFill>
                  <a:schemeClr val="accent2"/>
                </a:solidFill>
              </a:rPr>
              <a:t>Project Focus, Network Design, Siting </a:t>
            </a:r>
          </a:p>
        </p:txBody>
      </p:sp>
      <p:pic>
        <p:nvPicPr>
          <p:cNvPr id="6" name="Picture 5">
            <a:extLst>
              <a:ext uri="{FF2B5EF4-FFF2-40B4-BE49-F238E27FC236}">
                <a16:creationId xmlns:a16="http://schemas.microsoft.com/office/drawing/2014/main" id="{CB63CB69-474E-4988-A709-75A5B1911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711" y="117644"/>
            <a:ext cx="4724400" cy="4941706"/>
          </a:xfrm>
          <a:prstGeom prst="rect">
            <a:avLst/>
          </a:prstGeom>
        </p:spPr>
      </p:pic>
      <p:pic>
        <p:nvPicPr>
          <p:cNvPr id="8" name="Picture 7">
            <a:extLst>
              <a:ext uri="{FF2B5EF4-FFF2-40B4-BE49-F238E27FC236}">
                <a16:creationId xmlns:a16="http://schemas.microsoft.com/office/drawing/2014/main" id="{0F521145-4A91-4CCB-86EF-ACE218EBD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88386">
            <a:off x="7358544" y="1819770"/>
            <a:ext cx="5074920" cy="1537454"/>
          </a:xfrm>
          <a:prstGeom prst="rect">
            <a:avLst/>
          </a:prstGeom>
        </p:spPr>
      </p:pic>
    </p:spTree>
    <p:extLst>
      <p:ext uri="{BB962C8B-B14F-4D97-AF65-F5344CB8AC3E}">
        <p14:creationId xmlns:p14="http://schemas.microsoft.com/office/powerpoint/2010/main" val="255359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B59E4-EBFA-4F34-91F7-A9F12B223A00}"/>
              </a:ext>
            </a:extLst>
          </p:cNvPr>
          <p:cNvSpPr txBox="1"/>
          <p:nvPr/>
        </p:nvSpPr>
        <p:spPr>
          <a:xfrm>
            <a:off x="-52889" y="102812"/>
            <a:ext cx="5386180" cy="523220"/>
          </a:xfrm>
          <a:prstGeom prst="rect">
            <a:avLst/>
          </a:prstGeom>
          <a:noFill/>
        </p:spPr>
        <p:txBody>
          <a:bodyPr wrap="square" rtlCol="0">
            <a:spAutoFit/>
          </a:bodyPr>
          <a:lstStyle/>
          <a:p>
            <a:pPr algn="ctr"/>
            <a:r>
              <a:rPr lang="en-US" sz="2800" b="1" dirty="0">
                <a:solidFill>
                  <a:schemeClr val="accent2"/>
                </a:solidFill>
              </a:rPr>
              <a:t>Monumentation</a:t>
            </a:r>
          </a:p>
        </p:txBody>
      </p:sp>
      <p:pic>
        <p:nvPicPr>
          <p:cNvPr id="2050" name="Picture 2" descr="Image result for survey benchmarks photo">
            <a:extLst>
              <a:ext uri="{FF2B5EF4-FFF2-40B4-BE49-F238E27FC236}">
                <a16:creationId xmlns:a16="http://schemas.microsoft.com/office/drawing/2014/main" id="{2E9A1A5B-87B5-49AA-B572-C3EA42266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24" y="274134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rvey benchmarks photo">
            <a:extLst>
              <a:ext uri="{FF2B5EF4-FFF2-40B4-BE49-F238E27FC236}">
                <a16:creationId xmlns:a16="http://schemas.microsoft.com/office/drawing/2014/main" id="{82D89FE0-CBF8-4AC5-B243-D06DE74E9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119" y="1991164"/>
            <a:ext cx="22098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urvey benchmarks photo">
            <a:extLst>
              <a:ext uri="{FF2B5EF4-FFF2-40B4-BE49-F238E27FC236}">
                <a16:creationId xmlns:a16="http://schemas.microsoft.com/office/drawing/2014/main" id="{765A4B6D-7CCF-4855-A249-8A2F7EE0E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11" y="4846367"/>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urvey benchmarks photo">
            <a:extLst>
              <a:ext uri="{FF2B5EF4-FFF2-40B4-BE49-F238E27FC236}">
                <a16:creationId xmlns:a16="http://schemas.microsoft.com/office/drawing/2014/main" id="{ADF38D8B-D345-46F0-9593-70F317FE7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12" y="903017"/>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5012B2-7427-4DD1-8094-D86C0D4262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5300" y="4017692"/>
            <a:ext cx="2514600" cy="1885950"/>
          </a:xfrm>
          <a:prstGeom prst="rect">
            <a:avLst/>
          </a:prstGeom>
        </p:spPr>
      </p:pic>
      <p:sp>
        <p:nvSpPr>
          <p:cNvPr id="4" name="TextBox 3">
            <a:extLst>
              <a:ext uri="{FF2B5EF4-FFF2-40B4-BE49-F238E27FC236}">
                <a16:creationId xmlns:a16="http://schemas.microsoft.com/office/drawing/2014/main" id="{36965D08-698E-40D0-B861-5CDEA43D2E2A}"/>
              </a:ext>
            </a:extLst>
          </p:cNvPr>
          <p:cNvSpPr txBox="1"/>
          <p:nvPr/>
        </p:nvSpPr>
        <p:spPr>
          <a:xfrm>
            <a:off x="4154949" y="296431"/>
            <a:ext cx="7160935" cy="830997"/>
          </a:xfrm>
          <a:prstGeom prst="rect">
            <a:avLst/>
          </a:prstGeom>
          <a:noFill/>
        </p:spPr>
        <p:txBody>
          <a:bodyPr wrap="none" rtlCol="0">
            <a:spAutoFit/>
          </a:bodyPr>
          <a:lstStyle/>
          <a:p>
            <a:r>
              <a:rPr lang="en-US" dirty="0"/>
              <a:t>Mark needs to be well identified (&lt; 1mm)</a:t>
            </a:r>
          </a:p>
          <a:p>
            <a:r>
              <a:rPr lang="en-US" dirty="0"/>
              <a:t>Needs to be robust, last several years &amp; be recoverable</a:t>
            </a:r>
          </a:p>
        </p:txBody>
      </p:sp>
      <p:pic>
        <p:nvPicPr>
          <p:cNvPr id="13" name="Picture 12">
            <a:extLst>
              <a:ext uri="{FF2B5EF4-FFF2-40B4-BE49-F238E27FC236}">
                <a16:creationId xmlns:a16="http://schemas.microsoft.com/office/drawing/2014/main" id="{814A65DE-9CD6-444D-8E2E-ACF61C6C39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1876" y="1369742"/>
            <a:ext cx="4399415" cy="5295900"/>
          </a:xfrm>
          <a:prstGeom prst="rect">
            <a:avLst/>
          </a:prstGeom>
        </p:spPr>
      </p:pic>
      <p:cxnSp>
        <p:nvCxnSpPr>
          <p:cNvPr id="9" name="Straight Arrow Connector 8">
            <a:extLst>
              <a:ext uri="{FF2B5EF4-FFF2-40B4-BE49-F238E27FC236}">
                <a16:creationId xmlns:a16="http://schemas.microsoft.com/office/drawing/2014/main" id="{FB971DE0-F7EB-45C6-BC32-844004323E8B}"/>
              </a:ext>
            </a:extLst>
          </p:cNvPr>
          <p:cNvCxnSpPr/>
          <p:nvPr/>
        </p:nvCxnSpPr>
        <p:spPr bwMode="auto">
          <a:xfrm>
            <a:off x="5911736" y="5029200"/>
            <a:ext cx="1708264" cy="31723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638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328955" y="455425"/>
            <a:ext cx="4966945" cy="6247864"/>
          </a:xfrm>
          <a:prstGeom prst="rect">
            <a:avLst/>
          </a:prstGeom>
          <a:noFill/>
        </p:spPr>
        <p:txBody>
          <a:bodyPr wrap="square" rtlCol="0">
            <a:spAutoFit/>
          </a:bodyPr>
          <a:lstStyle/>
          <a:p>
            <a:r>
              <a:rPr lang="en-US" sz="2000" b="1" dirty="0"/>
              <a:t>In the lab</a:t>
            </a:r>
          </a:p>
          <a:p>
            <a:pPr marL="342900" indent="-342900">
              <a:buFont typeface="Arial" panose="020B0604020202020204" pitchFamily="34" charset="0"/>
              <a:buChar char="•"/>
            </a:pPr>
            <a:r>
              <a:rPr lang="en-US" sz="2000" dirty="0"/>
              <a:t>Check &amp; inventory equipment</a:t>
            </a:r>
          </a:p>
          <a:p>
            <a:pPr marL="342900" indent="-342900">
              <a:buFont typeface="Arial" panose="020B0604020202020204" pitchFamily="34" charset="0"/>
              <a:buChar char="•"/>
            </a:pPr>
            <a:r>
              <a:rPr lang="en-US" sz="2000" dirty="0"/>
              <a:t>Calibrate tribrachs, compasses, height rods</a:t>
            </a:r>
          </a:p>
          <a:p>
            <a:pPr marL="342900" indent="-342900">
              <a:buFont typeface="Arial" panose="020B0604020202020204" pitchFamily="34" charset="0"/>
              <a:buChar char="•"/>
            </a:pPr>
            <a:r>
              <a:rPr lang="en-US" sz="2000" dirty="0"/>
              <a:t>Practice set up: tripod over mark, lock hockey puck</a:t>
            </a:r>
          </a:p>
          <a:p>
            <a:pPr marL="342900" indent="-342900">
              <a:buFont typeface="Arial" panose="020B0604020202020204" pitchFamily="34" charset="0"/>
              <a:buChar char="•"/>
            </a:pPr>
            <a:r>
              <a:rPr lang="en-US" sz="2000" dirty="0"/>
              <a:t>Assign teams</a:t>
            </a:r>
          </a:p>
          <a:p>
            <a:pPr marL="342900" indent="-342900">
              <a:buFont typeface="Arial" panose="020B0604020202020204" pitchFamily="34" charset="0"/>
              <a:buChar char="•"/>
            </a:pPr>
            <a:r>
              <a:rPr lang="en-US" sz="2000" dirty="0"/>
              <a:t>Survey plan</a:t>
            </a:r>
          </a:p>
          <a:p>
            <a:pPr marL="342900" indent="-342900">
              <a:buFont typeface="Arial" panose="020B0604020202020204" pitchFamily="34" charset="0"/>
              <a:buChar char="•"/>
            </a:pPr>
            <a:r>
              <a:rPr lang="en-US" sz="2000" dirty="0"/>
              <a:t>Contingency plans</a:t>
            </a:r>
          </a:p>
          <a:p>
            <a:pPr marL="342900" indent="-342900">
              <a:buFont typeface="Arial" panose="020B0604020202020204" pitchFamily="34" charset="0"/>
              <a:buChar char="•"/>
            </a:pPr>
            <a:r>
              <a:rPr lang="en-US" sz="2000" dirty="0"/>
              <a:t>Prepare log sheets, paper/electronic – </a:t>
            </a:r>
            <a:r>
              <a:rPr lang="en-US" sz="2000" u="sng" dirty="0"/>
              <a:t>fill in as much info as available ahead of time</a:t>
            </a:r>
          </a:p>
          <a:p>
            <a:pPr marL="342900" indent="-342900">
              <a:buFont typeface="Arial" panose="020B0604020202020204" pitchFamily="34" charset="0"/>
              <a:buChar char="•"/>
            </a:pPr>
            <a:r>
              <a:rPr lang="en-US" sz="2000" dirty="0"/>
              <a:t>Receiver settings (sample rate, elevation angle, time span, …)</a:t>
            </a:r>
          </a:p>
          <a:p>
            <a:r>
              <a:rPr lang="en-US" sz="2000" b="1" dirty="0"/>
              <a:t>Logistics</a:t>
            </a:r>
          </a:p>
          <a:p>
            <a:pPr marL="342900" indent="-342900">
              <a:buFont typeface="Arial" panose="020B0604020202020204" pitchFamily="34" charset="0"/>
              <a:buChar char="•"/>
            </a:pPr>
            <a:r>
              <a:rPr lang="en-US" sz="2000" dirty="0"/>
              <a:t>Points of contact</a:t>
            </a:r>
          </a:p>
          <a:p>
            <a:pPr marL="342900" indent="-342900">
              <a:buFont typeface="Arial" panose="020B0604020202020204" pitchFamily="34" charset="0"/>
              <a:buChar char="•"/>
            </a:pPr>
            <a:r>
              <a:rPr lang="en-US" sz="2000" dirty="0"/>
              <a:t>Water/food/snacks/drinks</a:t>
            </a:r>
          </a:p>
          <a:p>
            <a:pPr marL="342900" indent="-342900">
              <a:buFont typeface="Arial" panose="020B0604020202020204" pitchFamily="34" charset="0"/>
              <a:buChar char="•"/>
            </a:pPr>
            <a:r>
              <a:rPr lang="en-US" sz="2000" dirty="0"/>
              <a:t>Hats, sunscreen, shoes</a:t>
            </a:r>
          </a:p>
          <a:p>
            <a:pPr marL="342900" indent="-342900">
              <a:buFont typeface="Arial" panose="020B0604020202020204" pitchFamily="34" charset="0"/>
              <a:buChar char="•"/>
            </a:pPr>
            <a:r>
              <a:rPr lang="en-US" sz="2000" dirty="0"/>
              <a:t>Accommodations</a:t>
            </a:r>
          </a:p>
          <a:p>
            <a:pPr marL="342900" indent="-342900">
              <a:buFont typeface="Arial" panose="020B0604020202020204" pitchFamily="34" charset="0"/>
              <a:buChar char="•"/>
            </a:pPr>
            <a:r>
              <a:rPr lang="en-US" sz="2000" dirty="0"/>
              <a:t>Communications</a:t>
            </a:r>
          </a:p>
          <a:p>
            <a:pPr marL="342900" indent="-342900">
              <a:buFont typeface="Arial" panose="020B0604020202020204" pitchFamily="34" charset="0"/>
              <a:buChar char="•"/>
            </a:pPr>
            <a:r>
              <a:rPr lang="en-US" sz="2000" dirty="0"/>
              <a:t>Transportation</a:t>
            </a:r>
          </a:p>
          <a:p>
            <a:pPr marL="342900" indent="-342900">
              <a:buFont typeface="Arial" panose="020B0604020202020204" pitchFamily="34" charset="0"/>
              <a:buChar char="•"/>
            </a:pPr>
            <a:r>
              <a:rPr lang="en-US" sz="2000" dirty="0"/>
              <a:t>First aid kit</a:t>
            </a:r>
          </a:p>
        </p:txBody>
      </p:sp>
      <p:sp>
        <p:nvSpPr>
          <p:cNvPr id="3" name="TextBox 2">
            <a:extLst>
              <a:ext uri="{FF2B5EF4-FFF2-40B4-BE49-F238E27FC236}">
                <a16:creationId xmlns:a16="http://schemas.microsoft.com/office/drawing/2014/main" id="{FCDB59E4-EBFA-4F34-91F7-A9F12B223A00}"/>
              </a:ext>
            </a:extLst>
          </p:cNvPr>
          <p:cNvSpPr txBox="1"/>
          <p:nvPr/>
        </p:nvSpPr>
        <p:spPr>
          <a:xfrm>
            <a:off x="-374330" y="0"/>
            <a:ext cx="5386180" cy="523220"/>
          </a:xfrm>
          <a:prstGeom prst="rect">
            <a:avLst/>
          </a:prstGeom>
          <a:noFill/>
        </p:spPr>
        <p:txBody>
          <a:bodyPr wrap="square" rtlCol="0">
            <a:spAutoFit/>
          </a:bodyPr>
          <a:lstStyle/>
          <a:p>
            <a:pPr algn="ctr"/>
            <a:r>
              <a:rPr lang="en-US" sz="2800" b="1" dirty="0">
                <a:solidFill>
                  <a:schemeClr val="accent2"/>
                </a:solidFill>
              </a:rPr>
              <a:t>Pre-survey</a:t>
            </a:r>
          </a:p>
        </p:txBody>
      </p:sp>
      <p:pic>
        <p:nvPicPr>
          <p:cNvPr id="5" name="Picture 4">
            <a:extLst>
              <a:ext uri="{FF2B5EF4-FFF2-40B4-BE49-F238E27FC236}">
                <a16:creationId xmlns:a16="http://schemas.microsoft.com/office/drawing/2014/main" id="{EC099218-B6DF-412F-81B0-920AE878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810" y="495342"/>
            <a:ext cx="5454990" cy="6220966"/>
          </a:xfrm>
          <a:prstGeom prst="rect">
            <a:avLst/>
          </a:prstGeom>
        </p:spPr>
      </p:pic>
      <p:cxnSp>
        <p:nvCxnSpPr>
          <p:cNvPr id="8" name="Straight Arrow Connector 7">
            <a:extLst>
              <a:ext uri="{FF2B5EF4-FFF2-40B4-BE49-F238E27FC236}">
                <a16:creationId xmlns:a16="http://schemas.microsoft.com/office/drawing/2014/main" id="{42950887-4469-4E17-8FA2-575462EF4E16}"/>
              </a:ext>
            </a:extLst>
          </p:cNvPr>
          <p:cNvCxnSpPr/>
          <p:nvPr/>
        </p:nvCxnSpPr>
        <p:spPr bwMode="auto">
          <a:xfrm>
            <a:off x="5867400" y="12192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A543D808-1F13-4C87-9165-DA70CC41F464}"/>
              </a:ext>
            </a:extLst>
          </p:cNvPr>
          <p:cNvCxnSpPr/>
          <p:nvPr/>
        </p:nvCxnSpPr>
        <p:spPr bwMode="auto">
          <a:xfrm>
            <a:off x="5867400" y="13716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24787A65-9E14-45F4-80A9-AD203C3BA22A}"/>
              </a:ext>
            </a:extLst>
          </p:cNvPr>
          <p:cNvCxnSpPr/>
          <p:nvPr/>
        </p:nvCxnSpPr>
        <p:spPr bwMode="auto">
          <a:xfrm>
            <a:off x="5867400" y="16002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D33F2B37-E4DC-48D0-A855-1920B6CEA5E1}"/>
              </a:ext>
            </a:extLst>
          </p:cNvPr>
          <p:cNvCxnSpPr/>
          <p:nvPr/>
        </p:nvCxnSpPr>
        <p:spPr bwMode="auto">
          <a:xfrm>
            <a:off x="11125200" y="152400"/>
            <a:ext cx="0" cy="37082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5B737CBC-6D96-487B-BDBF-33ADD86107A3}"/>
              </a:ext>
            </a:extLst>
          </p:cNvPr>
          <p:cNvCxnSpPr/>
          <p:nvPr/>
        </p:nvCxnSpPr>
        <p:spPr bwMode="auto">
          <a:xfrm>
            <a:off x="10134600" y="152400"/>
            <a:ext cx="0" cy="37082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380BD089-2A1D-44BE-A8A2-1CA043E51F03}"/>
              </a:ext>
            </a:extLst>
          </p:cNvPr>
          <p:cNvCxnSpPr/>
          <p:nvPr/>
        </p:nvCxnSpPr>
        <p:spPr bwMode="auto">
          <a:xfrm>
            <a:off x="10058400" y="772180"/>
            <a:ext cx="0" cy="37082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2C2B7F85-26CF-4782-83B5-C5876D73F26A}"/>
              </a:ext>
            </a:extLst>
          </p:cNvPr>
          <p:cNvCxnSpPr/>
          <p:nvPr/>
        </p:nvCxnSpPr>
        <p:spPr bwMode="auto">
          <a:xfrm>
            <a:off x="5867400" y="20574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A7546201-3F35-4648-B620-B9C984A7513C}"/>
              </a:ext>
            </a:extLst>
          </p:cNvPr>
          <p:cNvCxnSpPr/>
          <p:nvPr/>
        </p:nvCxnSpPr>
        <p:spPr bwMode="auto">
          <a:xfrm>
            <a:off x="5867400" y="22860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E5CF95E9-DC94-4850-9726-5A3A5B9387CE}"/>
              </a:ext>
            </a:extLst>
          </p:cNvPr>
          <p:cNvCxnSpPr/>
          <p:nvPr/>
        </p:nvCxnSpPr>
        <p:spPr bwMode="auto">
          <a:xfrm>
            <a:off x="5867400" y="25146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eft Brace 11">
            <a:extLst>
              <a:ext uri="{FF2B5EF4-FFF2-40B4-BE49-F238E27FC236}">
                <a16:creationId xmlns:a16="http://schemas.microsoft.com/office/drawing/2014/main" id="{2D54DC10-CE71-4692-9166-C9F8F5EB890B}"/>
              </a:ext>
            </a:extLst>
          </p:cNvPr>
          <p:cNvSpPr/>
          <p:nvPr/>
        </p:nvSpPr>
        <p:spPr bwMode="auto">
          <a:xfrm>
            <a:off x="6400800" y="2895600"/>
            <a:ext cx="228600" cy="1219163"/>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p:txBody>
      </p:sp>
      <p:sp>
        <p:nvSpPr>
          <p:cNvPr id="13" name="TextBox 12">
            <a:extLst>
              <a:ext uri="{FF2B5EF4-FFF2-40B4-BE49-F238E27FC236}">
                <a16:creationId xmlns:a16="http://schemas.microsoft.com/office/drawing/2014/main" id="{E5A77C56-BCE7-423F-A5BB-BB0AD1E52359}"/>
              </a:ext>
            </a:extLst>
          </p:cNvPr>
          <p:cNvSpPr txBox="1"/>
          <p:nvPr/>
        </p:nvSpPr>
        <p:spPr>
          <a:xfrm>
            <a:off x="5562600" y="3327987"/>
            <a:ext cx="99799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training</a:t>
            </a:r>
          </a:p>
        </p:txBody>
      </p:sp>
      <p:cxnSp>
        <p:nvCxnSpPr>
          <p:cNvPr id="25" name="Straight Arrow Connector 24">
            <a:extLst>
              <a:ext uri="{FF2B5EF4-FFF2-40B4-BE49-F238E27FC236}">
                <a16:creationId xmlns:a16="http://schemas.microsoft.com/office/drawing/2014/main" id="{82BCE3A5-F4F8-4E3A-8165-719534B4B5EA}"/>
              </a:ext>
            </a:extLst>
          </p:cNvPr>
          <p:cNvCxnSpPr/>
          <p:nvPr/>
        </p:nvCxnSpPr>
        <p:spPr bwMode="auto">
          <a:xfrm>
            <a:off x="5867400" y="26670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653CFB6-A6C2-4818-AE0B-A625D342F2DE}"/>
              </a:ext>
            </a:extLst>
          </p:cNvPr>
          <p:cNvCxnSpPr/>
          <p:nvPr/>
        </p:nvCxnSpPr>
        <p:spPr bwMode="auto">
          <a:xfrm flipH="1">
            <a:off x="7772400" y="957590"/>
            <a:ext cx="304800" cy="4140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5AFDCCB0-EB05-462A-B211-53098FD5B8C1}"/>
              </a:ext>
            </a:extLst>
          </p:cNvPr>
          <p:cNvSpPr txBox="1"/>
          <p:nvPr/>
        </p:nvSpPr>
        <p:spPr>
          <a:xfrm>
            <a:off x="8116001" y="743191"/>
            <a:ext cx="99799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Full name</a:t>
            </a:r>
          </a:p>
        </p:txBody>
      </p:sp>
    </p:spTree>
    <p:extLst>
      <p:ext uri="{BB962C8B-B14F-4D97-AF65-F5344CB8AC3E}">
        <p14:creationId xmlns:p14="http://schemas.microsoft.com/office/powerpoint/2010/main" val="425749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90DAC4-F5A2-4C68-9281-1274C0ECA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191000" cy="2849880"/>
          </a:xfrm>
          <a:prstGeom prst="rect">
            <a:avLst/>
          </a:prstGeom>
        </p:spPr>
      </p:pic>
      <p:pic>
        <p:nvPicPr>
          <p:cNvPr id="6" name="Picture 5">
            <a:extLst>
              <a:ext uri="{FF2B5EF4-FFF2-40B4-BE49-F238E27FC236}">
                <a16:creationId xmlns:a16="http://schemas.microsoft.com/office/drawing/2014/main" id="{0E50826F-A2FB-40E4-B9D8-D7DBE2A3B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00400"/>
            <a:ext cx="6240780" cy="3025030"/>
          </a:xfrm>
          <a:prstGeom prst="rect">
            <a:avLst/>
          </a:prstGeom>
        </p:spPr>
      </p:pic>
      <p:sp>
        <p:nvSpPr>
          <p:cNvPr id="11" name="Title 1">
            <a:extLst>
              <a:ext uri="{FF2B5EF4-FFF2-40B4-BE49-F238E27FC236}">
                <a16:creationId xmlns:a16="http://schemas.microsoft.com/office/drawing/2014/main" id="{54C5E8AF-C63E-4894-A3D6-007D2B96E8B3}"/>
              </a:ext>
            </a:extLst>
          </p:cNvPr>
          <p:cNvSpPr>
            <a:spLocks/>
          </p:cNvSpPr>
          <p:nvPr/>
        </p:nvSpPr>
        <p:spPr bwMode="auto">
          <a:xfrm>
            <a:off x="4724402" y="7620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fontAlgn="auto">
              <a:spcBef>
                <a:spcPts val="0"/>
              </a:spcBef>
              <a:spcAft>
                <a:spcPts val="0"/>
              </a:spcAft>
              <a:defRPr/>
            </a:pPr>
            <a:r>
              <a:rPr lang="en-US" b="1" kern="0" dirty="0">
                <a:solidFill>
                  <a:schemeClr val="accent6"/>
                </a:solidFill>
                <a:latin typeface="Geneva"/>
              </a:rPr>
              <a:t>Antenna Dimensions</a:t>
            </a:r>
          </a:p>
        </p:txBody>
      </p:sp>
      <p:sp>
        <p:nvSpPr>
          <p:cNvPr id="12" name="Rectangle 11">
            <a:extLst>
              <a:ext uri="{FF2B5EF4-FFF2-40B4-BE49-F238E27FC236}">
                <a16:creationId xmlns:a16="http://schemas.microsoft.com/office/drawing/2014/main" id="{C8A897D0-B75A-49E7-A868-1AF9BA4C853B}"/>
              </a:ext>
            </a:extLst>
          </p:cNvPr>
          <p:cNvSpPr/>
          <p:nvPr/>
        </p:nvSpPr>
        <p:spPr>
          <a:xfrm>
            <a:off x="533400" y="6317332"/>
            <a:ext cx="4724402" cy="276999"/>
          </a:xfrm>
          <a:prstGeom prst="rect">
            <a:avLst/>
          </a:prstGeom>
        </p:spPr>
        <p:txBody>
          <a:bodyPr wrap="square">
            <a:spAutoFit/>
          </a:bodyPr>
          <a:lstStyle/>
          <a:p>
            <a:r>
              <a:rPr lang="en-US" sz="1200" dirty="0"/>
              <a:t>https://kb.unavco.org/kb/article/choke-ring-antenna-calibrations-311.html</a:t>
            </a:r>
          </a:p>
        </p:txBody>
      </p:sp>
      <p:grpSp>
        <p:nvGrpSpPr>
          <p:cNvPr id="22" name="Group 21">
            <a:extLst>
              <a:ext uri="{FF2B5EF4-FFF2-40B4-BE49-F238E27FC236}">
                <a16:creationId xmlns:a16="http://schemas.microsoft.com/office/drawing/2014/main" id="{4F0C5BF4-A196-459F-B600-D7B948A73E01}"/>
              </a:ext>
            </a:extLst>
          </p:cNvPr>
          <p:cNvGrpSpPr/>
          <p:nvPr/>
        </p:nvGrpSpPr>
        <p:grpSpPr>
          <a:xfrm>
            <a:off x="7162800" y="1295400"/>
            <a:ext cx="4579124" cy="4729162"/>
            <a:chOff x="7162800" y="1295400"/>
            <a:chExt cx="4579124" cy="4729162"/>
          </a:xfrm>
        </p:grpSpPr>
        <p:pic>
          <p:nvPicPr>
            <p:cNvPr id="10" name="Picture 9">
              <a:extLst>
                <a:ext uri="{FF2B5EF4-FFF2-40B4-BE49-F238E27FC236}">
                  <a16:creationId xmlns:a16="http://schemas.microsoft.com/office/drawing/2014/main" id="{C1CD1B62-1A72-4C0E-BCEF-D58FA568F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1295400"/>
              <a:ext cx="4267200" cy="2788078"/>
            </a:xfrm>
            <a:prstGeom prst="rect">
              <a:avLst/>
            </a:prstGeom>
          </p:spPr>
        </p:pic>
        <p:pic>
          <p:nvPicPr>
            <p:cNvPr id="7" name="Picture 2" descr="Image result for survey benchmarks photo">
              <a:extLst>
                <a:ext uri="{FF2B5EF4-FFF2-40B4-BE49-F238E27FC236}">
                  <a16:creationId xmlns:a16="http://schemas.microsoft.com/office/drawing/2014/main" id="{3AC1DA60-6929-481B-A135-2385AED02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100637"/>
              <a:ext cx="1233488" cy="923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0047362-9C87-4755-8E3D-D37F9994B6DB}"/>
                </a:ext>
              </a:extLst>
            </p:cNvPr>
            <p:cNvCxnSpPr/>
            <p:nvPr/>
          </p:nvCxnSpPr>
          <p:spPr bwMode="auto">
            <a:xfrm flipV="1">
              <a:off x="8770144" y="2743201"/>
              <a:ext cx="1440656" cy="281939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CE43C215-8300-42AD-B409-498DC9294457}"/>
                </a:ext>
              </a:extLst>
            </p:cNvPr>
            <p:cNvCxnSpPr/>
            <p:nvPr/>
          </p:nvCxnSpPr>
          <p:spPr bwMode="auto">
            <a:xfrm flipH="1" flipV="1">
              <a:off x="7293292" y="2743200"/>
              <a:ext cx="1476851" cy="2895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E7DEF1E9-F8B0-4B20-B05F-FE0091C97399}"/>
                </a:ext>
              </a:extLst>
            </p:cNvPr>
            <p:cNvSpPr txBox="1"/>
            <p:nvPr/>
          </p:nvSpPr>
          <p:spPr>
            <a:xfrm>
              <a:off x="9303543" y="4316889"/>
              <a:ext cx="2438381" cy="461665"/>
            </a:xfrm>
            <a:prstGeom prst="rect">
              <a:avLst/>
            </a:prstGeom>
            <a:noFill/>
          </p:spPr>
          <p:txBody>
            <a:bodyPr wrap="square" rtlCol="0">
              <a:spAutoFit/>
            </a:bodyPr>
            <a:lstStyle/>
            <a:p>
              <a:r>
                <a:rPr lang="en-US" dirty="0"/>
                <a:t>Slant height (S)</a:t>
              </a:r>
            </a:p>
          </p:txBody>
        </p:sp>
        <p:cxnSp>
          <p:nvCxnSpPr>
            <p:cNvPr id="19" name="Straight Connector 18">
              <a:extLst>
                <a:ext uri="{FF2B5EF4-FFF2-40B4-BE49-F238E27FC236}">
                  <a16:creationId xmlns:a16="http://schemas.microsoft.com/office/drawing/2014/main" id="{EACBD08A-5185-4631-B84B-ED51BD488867}"/>
                </a:ext>
              </a:extLst>
            </p:cNvPr>
            <p:cNvCxnSpPr/>
            <p:nvPr/>
          </p:nvCxnSpPr>
          <p:spPr bwMode="auto">
            <a:xfrm>
              <a:off x="8770143" y="3078480"/>
              <a:ext cx="1" cy="24303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a:extLst>
              <a:ext uri="{FF2B5EF4-FFF2-40B4-BE49-F238E27FC236}">
                <a16:creationId xmlns:a16="http://schemas.microsoft.com/office/drawing/2014/main" id="{6F88F12A-393C-4E79-90AE-ABB017B60BC3}"/>
              </a:ext>
            </a:extLst>
          </p:cNvPr>
          <p:cNvSpPr txBox="1"/>
          <p:nvPr/>
        </p:nvSpPr>
        <p:spPr>
          <a:xfrm>
            <a:off x="7293292" y="6225430"/>
            <a:ext cx="4136708" cy="461665"/>
          </a:xfrm>
          <a:prstGeom prst="rect">
            <a:avLst/>
          </a:prstGeom>
          <a:noFill/>
        </p:spPr>
        <p:txBody>
          <a:bodyPr wrap="square" rtlCol="0">
            <a:spAutoFit/>
          </a:bodyPr>
          <a:lstStyle/>
          <a:p>
            <a:r>
              <a:rPr lang="en-US" dirty="0"/>
              <a:t>H= (S</a:t>
            </a:r>
            <a:r>
              <a:rPr lang="en-US" baseline="30000" dirty="0"/>
              <a:t>2</a:t>
            </a:r>
            <a:r>
              <a:rPr lang="en-US" dirty="0"/>
              <a:t>-(D/2)</a:t>
            </a:r>
            <a:r>
              <a:rPr lang="en-US" baseline="30000" dirty="0"/>
              <a:t>2</a:t>
            </a:r>
            <a:r>
              <a:rPr lang="en-US" dirty="0"/>
              <a:t>)</a:t>
            </a:r>
            <a:r>
              <a:rPr lang="en-US" baseline="30000" dirty="0"/>
              <a:t>1/2</a:t>
            </a:r>
            <a:r>
              <a:rPr lang="en-US" dirty="0"/>
              <a:t>-C</a:t>
            </a:r>
          </a:p>
        </p:txBody>
      </p:sp>
      <p:sp>
        <p:nvSpPr>
          <p:cNvPr id="24" name="TextBox 23">
            <a:extLst>
              <a:ext uri="{FF2B5EF4-FFF2-40B4-BE49-F238E27FC236}">
                <a16:creationId xmlns:a16="http://schemas.microsoft.com/office/drawing/2014/main" id="{47BDE531-077D-4045-9CA2-AA22615DB493}"/>
              </a:ext>
            </a:extLst>
          </p:cNvPr>
          <p:cNvSpPr txBox="1"/>
          <p:nvPr/>
        </p:nvSpPr>
        <p:spPr>
          <a:xfrm>
            <a:off x="6879071" y="3990883"/>
            <a:ext cx="2890316" cy="461665"/>
          </a:xfrm>
          <a:prstGeom prst="rect">
            <a:avLst/>
          </a:prstGeom>
          <a:noFill/>
        </p:spPr>
        <p:txBody>
          <a:bodyPr wrap="square" rtlCol="0">
            <a:spAutoFit/>
          </a:bodyPr>
          <a:lstStyle/>
          <a:p>
            <a:r>
              <a:rPr lang="en-US" dirty="0"/>
              <a:t>Vertical height (H)</a:t>
            </a:r>
          </a:p>
        </p:txBody>
      </p:sp>
      <p:cxnSp>
        <p:nvCxnSpPr>
          <p:cNvPr id="27" name="Straight Connector 26">
            <a:extLst>
              <a:ext uri="{FF2B5EF4-FFF2-40B4-BE49-F238E27FC236}">
                <a16:creationId xmlns:a16="http://schemas.microsoft.com/office/drawing/2014/main" id="{26AFA6CE-9DF5-4F03-B98E-5F4D0A1865D3}"/>
              </a:ext>
            </a:extLst>
          </p:cNvPr>
          <p:cNvCxnSpPr/>
          <p:nvPr/>
        </p:nvCxnSpPr>
        <p:spPr bwMode="auto">
          <a:xfrm>
            <a:off x="9258309" y="3065607"/>
            <a:ext cx="53338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311BFF8C-F894-4196-B98F-DE4C036FD220}"/>
              </a:ext>
            </a:extLst>
          </p:cNvPr>
          <p:cNvSpPr txBox="1"/>
          <p:nvPr/>
        </p:nvSpPr>
        <p:spPr>
          <a:xfrm>
            <a:off x="9303543" y="2684131"/>
            <a:ext cx="669578" cy="461665"/>
          </a:xfrm>
          <a:prstGeom prst="rect">
            <a:avLst/>
          </a:prstGeom>
          <a:noFill/>
        </p:spPr>
        <p:txBody>
          <a:bodyPr wrap="square" rtlCol="0">
            <a:spAutoFit/>
          </a:bodyPr>
          <a:lstStyle/>
          <a:p>
            <a:r>
              <a:rPr lang="en-US" dirty="0"/>
              <a:t>C</a:t>
            </a:r>
          </a:p>
        </p:txBody>
      </p:sp>
      <p:cxnSp>
        <p:nvCxnSpPr>
          <p:cNvPr id="30" name="Straight Arrow Connector 29">
            <a:extLst>
              <a:ext uri="{FF2B5EF4-FFF2-40B4-BE49-F238E27FC236}">
                <a16:creationId xmlns:a16="http://schemas.microsoft.com/office/drawing/2014/main" id="{A7C651AF-16E0-4868-B521-DFBB8A84E6A2}"/>
              </a:ext>
            </a:extLst>
          </p:cNvPr>
          <p:cNvCxnSpPr/>
          <p:nvPr/>
        </p:nvCxnSpPr>
        <p:spPr bwMode="auto">
          <a:xfrm>
            <a:off x="9490472" y="2438400"/>
            <a:ext cx="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81395AC1-2DF3-473E-A1AB-526B8C8C81B7}"/>
              </a:ext>
            </a:extLst>
          </p:cNvPr>
          <p:cNvCxnSpPr/>
          <p:nvPr/>
        </p:nvCxnSpPr>
        <p:spPr bwMode="auto">
          <a:xfrm flipV="1">
            <a:off x="9524999" y="3065607"/>
            <a:ext cx="0" cy="36339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C5057FEE-6D4D-4991-9F0A-681D6716FF53}"/>
              </a:ext>
            </a:extLst>
          </p:cNvPr>
          <p:cNvSpPr txBox="1"/>
          <p:nvPr/>
        </p:nvSpPr>
        <p:spPr>
          <a:xfrm>
            <a:off x="7613960" y="2807915"/>
            <a:ext cx="889484" cy="369332"/>
          </a:xfrm>
          <a:prstGeom prst="rect">
            <a:avLst/>
          </a:prstGeom>
          <a:noFill/>
        </p:spPr>
        <p:txBody>
          <a:bodyPr wrap="square" rtlCol="0">
            <a:spAutoFit/>
          </a:bodyPr>
          <a:lstStyle/>
          <a:p>
            <a:r>
              <a:rPr lang="en-US" sz="1800" dirty="0"/>
              <a:t>ARP</a:t>
            </a:r>
          </a:p>
        </p:txBody>
      </p:sp>
      <p:sp>
        <p:nvSpPr>
          <p:cNvPr id="35" name="TextBox 34">
            <a:extLst>
              <a:ext uri="{FF2B5EF4-FFF2-40B4-BE49-F238E27FC236}">
                <a16:creationId xmlns:a16="http://schemas.microsoft.com/office/drawing/2014/main" id="{64908C32-2D0E-46EB-A87C-BF42262DF44D}"/>
              </a:ext>
            </a:extLst>
          </p:cNvPr>
          <p:cNvSpPr txBox="1"/>
          <p:nvPr/>
        </p:nvSpPr>
        <p:spPr>
          <a:xfrm>
            <a:off x="11125055" y="2512367"/>
            <a:ext cx="889484" cy="369332"/>
          </a:xfrm>
          <a:prstGeom prst="rect">
            <a:avLst/>
          </a:prstGeom>
          <a:noFill/>
        </p:spPr>
        <p:txBody>
          <a:bodyPr wrap="square" rtlCol="0">
            <a:spAutoFit/>
          </a:bodyPr>
          <a:lstStyle/>
          <a:p>
            <a:r>
              <a:rPr lang="en-US" sz="1800" dirty="0"/>
              <a:t>BCR</a:t>
            </a:r>
          </a:p>
        </p:txBody>
      </p:sp>
      <p:sp>
        <p:nvSpPr>
          <p:cNvPr id="36" name="TextBox 35">
            <a:extLst>
              <a:ext uri="{FF2B5EF4-FFF2-40B4-BE49-F238E27FC236}">
                <a16:creationId xmlns:a16="http://schemas.microsoft.com/office/drawing/2014/main" id="{F89D19DD-814A-4028-B710-4A7F57509D89}"/>
              </a:ext>
            </a:extLst>
          </p:cNvPr>
          <p:cNvSpPr txBox="1"/>
          <p:nvPr/>
        </p:nvSpPr>
        <p:spPr>
          <a:xfrm>
            <a:off x="11125055" y="1933996"/>
            <a:ext cx="889484" cy="369332"/>
          </a:xfrm>
          <a:prstGeom prst="rect">
            <a:avLst/>
          </a:prstGeom>
          <a:noFill/>
        </p:spPr>
        <p:txBody>
          <a:bodyPr wrap="square" rtlCol="0">
            <a:spAutoFit/>
          </a:bodyPr>
          <a:lstStyle/>
          <a:p>
            <a:r>
              <a:rPr lang="en-US" sz="1800" dirty="0"/>
              <a:t>TCR</a:t>
            </a:r>
          </a:p>
        </p:txBody>
      </p:sp>
      <p:sp>
        <p:nvSpPr>
          <p:cNvPr id="38" name="TextBox 37">
            <a:extLst>
              <a:ext uri="{FF2B5EF4-FFF2-40B4-BE49-F238E27FC236}">
                <a16:creationId xmlns:a16="http://schemas.microsoft.com/office/drawing/2014/main" id="{16878FA1-9BCE-40C0-BFF2-CA6CD20514CE}"/>
              </a:ext>
            </a:extLst>
          </p:cNvPr>
          <p:cNvSpPr txBox="1"/>
          <p:nvPr/>
        </p:nvSpPr>
        <p:spPr>
          <a:xfrm>
            <a:off x="10251398" y="3065607"/>
            <a:ext cx="1490526" cy="369332"/>
          </a:xfrm>
          <a:prstGeom prst="rect">
            <a:avLst/>
          </a:prstGeom>
          <a:noFill/>
        </p:spPr>
        <p:txBody>
          <a:bodyPr wrap="square" rtlCol="0">
            <a:spAutoFit/>
          </a:bodyPr>
          <a:lstStyle/>
          <a:p>
            <a:r>
              <a:rPr lang="en-US" sz="1800" dirty="0"/>
              <a:t>Diameter (D)</a:t>
            </a:r>
          </a:p>
        </p:txBody>
      </p:sp>
    </p:spTree>
    <p:extLst>
      <p:ext uri="{BB962C8B-B14F-4D97-AF65-F5344CB8AC3E}">
        <p14:creationId xmlns:p14="http://schemas.microsoft.com/office/powerpoint/2010/main" val="400628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C5E8AF-C63E-4894-A3D6-007D2B96E8B3}"/>
              </a:ext>
            </a:extLst>
          </p:cNvPr>
          <p:cNvSpPr>
            <a:spLocks/>
          </p:cNvSpPr>
          <p:nvPr/>
        </p:nvSpPr>
        <p:spPr bwMode="auto">
          <a:xfrm>
            <a:off x="3048000" y="6096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fontAlgn="auto">
              <a:spcBef>
                <a:spcPts val="0"/>
              </a:spcBef>
              <a:spcAft>
                <a:spcPts val="0"/>
              </a:spcAft>
              <a:defRPr/>
            </a:pPr>
            <a:r>
              <a:rPr lang="en-US" b="1" kern="0" dirty="0">
                <a:solidFill>
                  <a:schemeClr val="accent6"/>
                </a:solidFill>
                <a:latin typeface="Geneva"/>
              </a:rPr>
              <a:t>Antenna Calibration</a:t>
            </a:r>
          </a:p>
        </p:txBody>
      </p:sp>
      <p:pic>
        <p:nvPicPr>
          <p:cNvPr id="3" name="Picture 2">
            <a:extLst>
              <a:ext uri="{FF2B5EF4-FFF2-40B4-BE49-F238E27FC236}">
                <a16:creationId xmlns:a16="http://schemas.microsoft.com/office/drawing/2014/main" id="{14803B52-AAB5-49EB-AE5D-1AF49DDEA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 y="1371600"/>
            <a:ext cx="10523220" cy="4351020"/>
          </a:xfrm>
          <a:prstGeom prst="rect">
            <a:avLst/>
          </a:prstGeom>
        </p:spPr>
      </p:pic>
      <p:sp>
        <p:nvSpPr>
          <p:cNvPr id="5" name="Rectangle 4">
            <a:extLst>
              <a:ext uri="{FF2B5EF4-FFF2-40B4-BE49-F238E27FC236}">
                <a16:creationId xmlns:a16="http://schemas.microsoft.com/office/drawing/2014/main" id="{4C4EE05C-53E0-4B21-BF71-263943E306DC}"/>
              </a:ext>
            </a:extLst>
          </p:cNvPr>
          <p:cNvSpPr/>
          <p:nvPr/>
        </p:nvSpPr>
        <p:spPr>
          <a:xfrm>
            <a:off x="381000" y="6017567"/>
            <a:ext cx="7248386" cy="369332"/>
          </a:xfrm>
          <a:prstGeom prst="rect">
            <a:avLst/>
          </a:prstGeom>
        </p:spPr>
        <p:txBody>
          <a:bodyPr wrap="square">
            <a:spAutoFit/>
          </a:bodyPr>
          <a:lstStyle/>
          <a:p>
            <a:r>
              <a:rPr lang="en-US" sz="1800" dirty="0"/>
              <a:t>ftp://garner.ucsd.edu/pub/gamit/tables/igs_08.atx</a:t>
            </a:r>
          </a:p>
        </p:txBody>
      </p:sp>
    </p:spTree>
    <p:extLst>
      <p:ext uri="{BB962C8B-B14F-4D97-AF65-F5344CB8AC3E}">
        <p14:creationId xmlns:p14="http://schemas.microsoft.com/office/powerpoint/2010/main" val="51894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29F95CF-1A06-446C-8112-B89F14A1F721}"/>
              </a:ext>
            </a:extLst>
          </p:cNvPr>
          <p:cNvGraphicFramePr>
            <a:graphicFrameLocks noChangeAspect="1"/>
          </p:cNvGraphicFramePr>
          <p:nvPr>
            <p:extLst>
              <p:ext uri="{D42A27DB-BD31-4B8C-83A1-F6EECF244321}">
                <p14:modId xmlns:p14="http://schemas.microsoft.com/office/powerpoint/2010/main" val="422958823"/>
              </p:ext>
            </p:extLst>
          </p:nvPr>
        </p:nvGraphicFramePr>
        <p:xfrm>
          <a:off x="685800" y="1143000"/>
          <a:ext cx="10976016" cy="4343400"/>
        </p:xfrm>
        <a:graphic>
          <a:graphicData uri="http://schemas.openxmlformats.org/presentationml/2006/ole">
            <mc:AlternateContent xmlns:mc="http://schemas.openxmlformats.org/markup-compatibility/2006">
              <mc:Choice xmlns:v="urn:schemas-microsoft-com:vml" Requires="v">
                <p:oleObj spid="_x0000_s1150" name="Worksheet" r:id="rId3" imgW="7414295" imgH="2933661" progId="Excel.Sheet.12">
                  <p:embed/>
                </p:oleObj>
              </mc:Choice>
              <mc:Fallback>
                <p:oleObj name="Worksheet" r:id="rId3" imgW="7414295" imgH="2933661" progId="Excel.Sheet.12">
                  <p:embed/>
                  <p:pic>
                    <p:nvPicPr>
                      <p:cNvPr id="0" name=""/>
                      <p:cNvPicPr/>
                      <p:nvPr/>
                    </p:nvPicPr>
                    <p:blipFill>
                      <a:blip r:embed="rId4"/>
                      <a:stretch>
                        <a:fillRect/>
                      </a:stretch>
                    </p:blipFill>
                    <p:spPr>
                      <a:xfrm>
                        <a:off x="685800" y="1143000"/>
                        <a:ext cx="10976016" cy="4343400"/>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33EF442-E96A-4CCB-A3CF-D405D21F51BA}"/>
              </a:ext>
            </a:extLst>
          </p:cNvPr>
          <p:cNvSpPr>
            <a:spLocks/>
          </p:cNvSpPr>
          <p:nvPr/>
        </p:nvSpPr>
        <p:spPr bwMode="auto">
          <a:xfrm>
            <a:off x="2362200" y="304800"/>
            <a:ext cx="609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fontAlgn="auto">
              <a:spcBef>
                <a:spcPts val="0"/>
              </a:spcBef>
              <a:spcAft>
                <a:spcPts val="0"/>
              </a:spcAft>
              <a:defRPr/>
            </a:pPr>
            <a:r>
              <a:rPr lang="en-US" b="1" kern="0" dirty="0">
                <a:solidFill>
                  <a:schemeClr val="accent6"/>
                </a:solidFill>
                <a:latin typeface="Geneva"/>
              </a:rPr>
              <a:t>IGPP Antenna Inventory</a:t>
            </a:r>
          </a:p>
        </p:txBody>
      </p:sp>
      <p:cxnSp>
        <p:nvCxnSpPr>
          <p:cNvPr id="7" name="Straight Arrow Connector 6">
            <a:extLst>
              <a:ext uri="{FF2B5EF4-FFF2-40B4-BE49-F238E27FC236}">
                <a16:creationId xmlns:a16="http://schemas.microsoft.com/office/drawing/2014/main" id="{379DC885-409C-4ADD-BC90-5D4A0CD9B5EF}"/>
              </a:ext>
            </a:extLst>
          </p:cNvPr>
          <p:cNvCxnSpPr>
            <a:endCxn id="2" idx="0"/>
          </p:cNvCxnSpPr>
          <p:nvPr/>
        </p:nvCxnSpPr>
        <p:spPr bwMode="auto">
          <a:xfrm flipH="1">
            <a:off x="6173808" y="609600"/>
            <a:ext cx="2893992" cy="533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708A16E-396D-4757-B87B-30535ED13D24}"/>
              </a:ext>
            </a:extLst>
          </p:cNvPr>
          <p:cNvSpPr txBox="1"/>
          <p:nvPr/>
        </p:nvSpPr>
        <p:spPr>
          <a:xfrm>
            <a:off x="9144000" y="304800"/>
            <a:ext cx="2819400" cy="461665"/>
          </a:xfrm>
          <a:prstGeom prst="rect">
            <a:avLst/>
          </a:prstGeom>
          <a:noFill/>
        </p:spPr>
        <p:txBody>
          <a:bodyPr wrap="square" rtlCol="0">
            <a:spAutoFit/>
          </a:bodyPr>
          <a:lstStyle/>
          <a:p>
            <a:r>
              <a:rPr lang="en-US" dirty="0"/>
              <a:t>Most Important</a:t>
            </a:r>
          </a:p>
        </p:txBody>
      </p:sp>
    </p:spTree>
    <p:extLst>
      <p:ext uri="{BB962C8B-B14F-4D97-AF65-F5344CB8AC3E}">
        <p14:creationId xmlns:p14="http://schemas.microsoft.com/office/powerpoint/2010/main" val="16581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CE749-4470-41E5-A4AD-8E0E41749C64}"/>
              </a:ext>
            </a:extLst>
          </p:cNvPr>
          <p:cNvSpPr txBox="1"/>
          <p:nvPr/>
        </p:nvSpPr>
        <p:spPr>
          <a:xfrm>
            <a:off x="373098" y="787573"/>
            <a:ext cx="3214345" cy="4093428"/>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t>Set up at correct location/monument</a:t>
            </a:r>
          </a:p>
          <a:p>
            <a:pPr marL="342900" indent="-342900">
              <a:buFont typeface="Arial" panose="020B0604020202020204" pitchFamily="34" charset="0"/>
              <a:buChar char="•"/>
            </a:pPr>
            <a:r>
              <a:rPr lang="en-US" sz="2000" dirty="0"/>
              <a:t>Tripod set up – centering and leveling</a:t>
            </a:r>
          </a:p>
          <a:p>
            <a:pPr marL="342900" indent="-342900">
              <a:buFont typeface="Arial" panose="020B0604020202020204" pitchFamily="34" charset="0"/>
              <a:buChar char="•"/>
            </a:pPr>
            <a:r>
              <a:rPr lang="en-US" sz="2000" dirty="0"/>
              <a:t>Proper antenna height measurements</a:t>
            </a:r>
          </a:p>
          <a:p>
            <a:pPr marL="342900" indent="-342900">
              <a:buFont typeface="Arial" panose="020B0604020202020204" pitchFamily="34" charset="0"/>
              <a:buChar char="•"/>
            </a:pPr>
            <a:r>
              <a:rPr lang="en-US" sz="2000" dirty="0"/>
              <a:t>Data download – in field if possible</a:t>
            </a:r>
          </a:p>
          <a:p>
            <a:pPr marL="342900" indent="-342900">
              <a:buFont typeface="Arial" panose="020B0604020202020204" pitchFamily="34" charset="0"/>
              <a:buChar char="•"/>
            </a:pPr>
            <a:r>
              <a:rPr lang="en-US" sz="2000" dirty="0"/>
              <a:t>Record metadata</a:t>
            </a:r>
          </a:p>
          <a:p>
            <a:pPr marL="342900" indent="-342900">
              <a:buFont typeface="Arial" panose="020B0604020202020204" pitchFamily="34" charset="0"/>
              <a:buChar char="•"/>
            </a:pPr>
            <a:r>
              <a:rPr lang="en-US" sz="2000" dirty="0"/>
              <a:t>Conversion to RINEX data – if possible</a:t>
            </a:r>
          </a:p>
          <a:p>
            <a:endParaRPr lang="en-US" sz="2000" dirty="0"/>
          </a:p>
        </p:txBody>
      </p:sp>
      <p:sp>
        <p:nvSpPr>
          <p:cNvPr id="3" name="TextBox 2">
            <a:extLst>
              <a:ext uri="{FF2B5EF4-FFF2-40B4-BE49-F238E27FC236}">
                <a16:creationId xmlns:a16="http://schemas.microsoft.com/office/drawing/2014/main" id="{FCDB59E4-EBFA-4F34-91F7-A9F12B223A00}"/>
              </a:ext>
            </a:extLst>
          </p:cNvPr>
          <p:cNvSpPr txBox="1"/>
          <p:nvPr/>
        </p:nvSpPr>
        <p:spPr>
          <a:xfrm>
            <a:off x="152400" y="232981"/>
            <a:ext cx="3657600" cy="523220"/>
          </a:xfrm>
          <a:prstGeom prst="rect">
            <a:avLst/>
          </a:prstGeom>
          <a:noFill/>
        </p:spPr>
        <p:txBody>
          <a:bodyPr wrap="square" rtlCol="0">
            <a:spAutoFit/>
          </a:bodyPr>
          <a:lstStyle/>
          <a:p>
            <a:pPr algn="ctr"/>
            <a:r>
              <a:rPr lang="en-US" sz="2800" b="1" dirty="0">
                <a:solidFill>
                  <a:schemeClr val="accent2"/>
                </a:solidFill>
              </a:rPr>
              <a:t>Survey</a:t>
            </a:r>
          </a:p>
        </p:txBody>
      </p:sp>
      <p:pic>
        <p:nvPicPr>
          <p:cNvPr id="5" name="Picture 4">
            <a:extLst>
              <a:ext uri="{FF2B5EF4-FFF2-40B4-BE49-F238E27FC236}">
                <a16:creationId xmlns:a16="http://schemas.microsoft.com/office/drawing/2014/main" id="{47434840-05CE-45B5-9F3F-9B918D795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141" y="609600"/>
            <a:ext cx="4274820" cy="4907280"/>
          </a:xfrm>
          <a:prstGeom prst="rect">
            <a:avLst/>
          </a:prstGeom>
        </p:spPr>
      </p:pic>
      <p:pic>
        <p:nvPicPr>
          <p:cNvPr id="8" name="Picture 7">
            <a:extLst>
              <a:ext uri="{FF2B5EF4-FFF2-40B4-BE49-F238E27FC236}">
                <a16:creationId xmlns:a16="http://schemas.microsoft.com/office/drawing/2014/main" id="{C0714B36-F4D0-42D3-9F77-776713154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173" y="602166"/>
            <a:ext cx="4076700" cy="4792980"/>
          </a:xfrm>
          <a:prstGeom prst="rect">
            <a:avLst/>
          </a:prstGeom>
        </p:spPr>
      </p:pic>
      <p:sp>
        <p:nvSpPr>
          <p:cNvPr id="10" name="TextBox 9">
            <a:extLst>
              <a:ext uri="{FF2B5EF4-FFF2-40B4-BE49-F238E27FC236}">
                <a16:creationId xmlns:a16="http://schemas.microsoft.com/office/drawing/2014/main" id="{E4B5C371-BAD5-4870-8EAD-342B942A2683}"/>
              </a:ext>
            </a:extLst>
          </p:cNvPr>
          <p:cNvSpPr txBox="1"/>
          <p:nvPr/>
        </p:nvSpPr>
        <p:spPr>
          <a:xfrm>
            <a:off x="8991600" y="147935"/>
            <a:ext cx="2590800" cy="461665"/>
          </a:xfrm>
          <a:prstGeom prst="rect">
            <a:avLst/>
          </a:prstGeom>
          <a:noFill/>
        </p:spPr>
        <p:txBody>
          <a:bodyPr wrap="square" rtlCol="0">
            <a:spAutoFit/>
          </a:bodyPr>
          <a:lstStyle/>
          <a:p>
            <a:r>
              <a:rPr lang="en-US" dirty="0"/>
              <a:t>Anonymous</a:t>
            </a:r>
          </a:p>
        </p:txBody>
      </p:sp>
      <p:sp>
        <p:nvSpPr>
          <p:cNvPr id="11" name="TextBox 10">
            <a:extLst>
              <a:ext uri="{FF2B5EF4-FFF2-40B4-BE49-F238E27FC236}">
                <a16:creationId xmlns:a16="http://schemas.microsoft.com/office/drawing/2014/main" id="{160B0919-F6EB-4A29-BA0A-7A5BFA638F6D}"/>
              </a:ext>
            </a:extLst>
          </p:cNvPr>
          <p:cNvSpPr txBox="1"/>
          <p:nvPr/>
        </p:nvSpPr>
        <p:spPr>
          <a:xfrm>
            <a:off x="5099824" y="144218"/>
            <a:ext cx="2590800" cy="461665"/>
          </a:xfrm>
          <a:prstGeom prst="rect">
            <a:avLst/>
          </a:prstGeom>
          <a:noFill/>
        </p:spPr>
        <p:txBody>
          <a:bodyPr wrap="square" rtlCol="0">
            <a:spAutoFit/>
          </a:bodyPr>
          <a:lstStyle/>
          <a:p>
            <a:r>
              <a:rPr lang="en-US" dirty="0"/>
              <a:t>Confusing</a:t>
            </a:r>
          </a:p>
        </p:txBody>
      </p:sp>
      <p:sp>
        <p:nvSpPr>
          <p:cNvPr id="4" name="TextBox 3">
            <a:extLst>
              <a:ext uri="{FF2B5EF4-FFF2-40B4-BE49-F238E27FC236}">
                <a16:creationId xmlns:a16="http://schemas.microsoft.com/office/drawing/2014/main" id="{11EDF4EF-593A-4F8A-B9F3-E301118194EB}"/>
              </a:ext>
            </a:extLst>
          </p:cNvPr>
          <p:cNvSpPr txBox="1"/>
          <p:nvPr/>
        </p:nvSpPr>
        <p:spPr>
          <a:xfrm>
            <a:off x="3929132" y="5662666"/>
            <a:ext cx="4191000" cy="830997"/>
          </a:xfrm>
          <a:prstGeom prst="rect">
            <a:avLst/>
          </a:prstGeom>
          <a:noFill/>
        </p:spPr>
        <p:txBody>
          <a:bodyPr wrap="square" rtlCol="0">
            <a:spAutoFit/>
          </a:bodyPr>
          <a:lstStyle/>
          <a:p>
            <a:r>
              <a:rPr lang="en-US" dirty="0"/>
              <a:t>Be careful during RINEX stage with mis-named files!</a:t>
            </a:r>
          </a:p>
        </p:txBody>
      </p:sp>
    </p:spTree>
    <p:extLst>
      <p:ext uri="{BB962C8B-B14F-4D97-AF65-F5344CB8AC3E}">
        <p14:creationId xmlns:p14="http://schemas.microsoft.com/office/powerpoint/2010/main" val="39400702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26203</TotalTime>
  <Words>2193</Words>
  <Application>Microsoft Office PowerPoint</Application>
  <PresentationFormat>Widescreen</PresentationFormat>
  <Paragraphs>272</Paragraphs>
  <Slides>23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Courier New</vt:lpstr>
      <vt:lpstr>Geneva</vt:lpstr>
      <vt:lpstr>Times New Roman</vt:lpstr>
      <vt:lpstr>Default Design</vt:lpstr>
      <vt:lpstr>Worksheet</vt:lpstr>
      <vt:lpstr>GNSS Field Work &amp; Processing Lessons learned from North Shore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YehudaBock</dc:creator>
  <cp:lastModifiedBy>Yehuda Bock</cp:lastModifiedBy>
  <cp:revision>1945</cp:revision>
  <cp:lastPrinted>2019-12-11T16:54:29Z</cp:lastPrinted>
  <dcterms:modified xsi:type="dcterms:W3CDTF">2020-02-21T20:55:39Z</dcterms:modified>
</cp:coreProperties>
</file>