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5"/>
  </p:notesMasterIdLst>
  <p:handoutMasterIdLst>
    <p:handoutMasterId r:id="rId6"/>
  </p:handoutMasterIdLst>
  <p:sldIdLst>
    <p:sldId id="2258" r:id="rId2"/>
    <p:sldId id="2259" r:id="rId3"/>
    <p:sldId id="2260" r:id="rId4"/>
  </p:sldIdLst>
  <p:sldSz cx="14630400" cy="8229600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65311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1306220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959331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2612441" algn="l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3265551" algn="l" defTabSz="653110" rtl="0" eaLnBrk="1" latinLnBrk="0" hangingPunct="1"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3918661" algn="l" defTabSz="653110" rtl="0" eaLnBrk="1" latinLnBrk="0" hangingPunct="1"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4571771" algn="l" defTabSz="653110" rtl="0" eaLnBrk="1" latinLnBrk="0" hangingPunct="1"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5224882" algn="l" defTabSz="653110" rtl="0" eaLnBrk="1" latinLnBrk="0" hangingPunct="1">
      <a:defRPr sz="2000" kern="1200">
        <a:solidFill>
          <a:schemeClr val="bg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B2B"/>
    <a:srgbClr val="A80039"/>
    <a:srgbClr val="FFECE3"/>
    <a:srgbClr val="FFD4A8"/>
    <a:srgbClr val="FFDDC8"/>
    <a:srgbClr val="9C0027"/>
    <a:srgbClr val="B6002E"/>
    <a:srgbClr val="9F000F"/>
    <a:srgbClr val="9F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86146" autoAdjust="0"/>
  </p:normalViewPr>
  <p:slideViewPr>
    <p:cSldViewPr>
      <p:cViewPr varScale="1">
        <p:scale>
          <a:sx n="119" d="100"/>
          <a:sy n="119" d="100"/>
        </p:scale>
        <p:origin x="-136" y="-528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128" y="-112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9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9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EF58F92C-1A6B-384D-9566-1AA6704FE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2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b="1">
                <a:solidFill>
                  <a:schemeClr val="tx1"/>
                </a:solidFill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1">
                <a:solidFill>
                  <a:schemeClr val="tx1"/>
                </a:solidFill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322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 b="1">
                <a:solidFill>
                  <a:schemeClr val="tx1"/>
                </a:solidFill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b="1">
                <a:solidFill>
                  <a:schemeClr val="tx1"/>
                </a:solidFill>
                <a:latin typeface="Times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28CE7367-2B32-2344-80E7-7FC2DA9F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4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65311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130622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95933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2612441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57400"/>
            <a:ext cx="12435840" cy="176403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164329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653110" indent="0" algn="ctr">
              <a:buNone/>
              <a:defRPr/>
            </a:lvl2pPr>
            <a:lvl3pPr marL="1306220" indent="0" algn="ctr">
              <a:buNone/>
              <a:defRPr/>
            </a:lvl3pPr>
            <a:lvl4pPr marL="1959331" indent="0" algn="ctr">
              <a:buNone/>
              <a:defRPr/>
            </a:lvl4pPr>
            <a:lvl5pPr marL="2612441" indent="0" algn="ctr">
              <a:buNone/>
              <a:defRPr/>
            </a:lvl5pPr>
            <a:lvl6pPr marL="3265551" indent="0" algn="ctr">
              <a:buNone/>
              <a:defRPr/>
            </a:lvl6pPr>
            <a:lvl7pPr marL="3918661" indent="0" algn="ctr">
              <a:buNone/>
              <a:defRPr/>
            </a:lvl7pPr>
            <a:lvl8pPr marL="4571771" indent="0" algn="ctr">
              <a:buNone/>
              <a:defRPr/>
            </a:lvl8pPr>
            <a:lvl9pPr marL="52248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0E77710-9EA7-8F47-B7CF-D589F8D1E73C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206E-2AF7-8341-A202-86FA79DD51FC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72D9785-D822-D240-9777-7E68B1E9A041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2B9EC-6A48-2A47-B60D-14D239D422FB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65181" y="731520"/>
            <a:ext cx="3573779" cy="7040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" y="731520"/>
            <a:ext cx="10477501" cy="704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1B4C8CC-AD46-7D4D-88B3-6A553657B4C9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8EFD-1A69-0B4F-9967-A92039A8C4D6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5116EE7-EC14-B147-9DEF-CB7F2118C699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782E-F2CB-A447-9E81-AD1992CAF83D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rgbClr val="A20B2B"/>
                </a:solidFill>
              </a:defRPr>
            </a:lvl1pPr>
            <a:lvl2pPr marL="653110" indent="0">
              <a:buNone/>
              <a:defRPr sz="2600"/>
            </a:lvl2pPr>
            <a:lvl3pPr marL="1306220" indent="0">
              <a:buNone/>
              <a:defRPr sz="2300"/>
            </a:lvl3pPr>
            <a:lvl4pPr marL="1959331" indent="0">
              <a:buNone/>
              <a:defRPr sz="2000"/>
            </a:lvl4pPr>
            <a:lvl5pPr marL="2612441" indent="0">
              <a:buNone/>
              <a:defRPr sz="2000"/>
            </a:lvl5pPr>
            <a:lvl6pPr marL="3265551" indent="0">
              <a:buNone/>
              <a:defRPr sz="2000"/>
            </a:lvl6pPr>
            <a:lvl7pPr marL="3918661" indent="0">
              <a:buNone/>
              <a:defRPr sz="2000"/>
            </a:lvl7pPr>
            <a:lvl8pPr marL="4571771" indent="0">
              <a:buNone/>
              <a:defRPr sz="2000"/>
            </a:lvl8pPr>
            <a:lvl9pPr marL="5224882" indent="0">
              <a:buNone/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BF4DA80-C75B-F34E-92AD-3BA79FA6D814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EF295-DF2E-4944-99DF-1923AD64ACF2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1" y="2103120"/>
            <a:ext cx="70256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321" y="2103120"/>
            <a:ext cx="70256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CEE1FDE-C03E-124F-B17A-315969E20413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84A90-A877-3842-ADDD-23AC367CAB93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F8F8D51-F833-0D45-BE1C-6B3CD95876C8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EB633-DA24-7147-AD11-03F44B3D1D40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0C4F87FE-0408-3844-8359-3DA47C521DE7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31B4-D9B9-3545-A19A-76D30826BB18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E0471BF-3E5E-944E-B360-ECAE502721B1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1E2B-50C7-644F-B512-8A9544698C0F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81534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748664"/>
            <a:ext cx="8178800" cy="7023736"/>
          </a:xfrm>
        </p:spPr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7A7C0A1-AFB5-8743-82F0-3E5168D811CD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F3CC5-669C-964C-B29D-CA89FE42E62B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35FEC57D-F96D-CE44-8A70-20608ADC2EE1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08405-D423-3342-B073-BCAA44BD490A}" type="slidenum">
              <a:rPr lang="en-US"/>
              <a:pPr>
                <a:defRPr/>
              </a:pPr>
              <a:t>‹#›</a:t>
            </a:fld>
            <a:endParaRPr lang="en-US" sz="17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14630400" cy="1371600"/>
          </a:xfrm>
          <a:prstGeom prst="rect">
            <a:avLst/>
          </a:prstGeom>
          <a:gradFill flip="none" rotWithShape="1">
            <a:gsLst>
              <a:gs pos="0">
                <a:srgbClr val="FFAF67"/>
              </a:gs>
              <a:gs pos="46000">
                <a:srgbClr val="FFFF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622" tIns="65311" rIns="130622" bIns="65311">
            <a:prstTxWarp prst="textNoShape">
              <a:avLst/>
            </a:prstTxWarp>
          </a:bodyPr>
          <a:lstStyle/>
          <a:p>
            <a:pPr eaLnBrk="0" hangingPunct="0"/>
            <a:endParaRPr lang="en-US" sz="1700" dirty="0">
              <a:latin typeface="Times"/>
              <a:cs typeface="Time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" y="457200"/>
            <a:ext cx="142646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" y="1737360"/>
            <a:ext cx="1429512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0320" y="7888606"/>
            <a:ext cx="96316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A20B2B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" y="7888606"/>
            <a:ext cx="18288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A20B2B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CB3C1C99-D704-E546-A706-106B19ADBB0C}" type="datetime1">
              <a:rPr lang="en-US" smtClean="0"/>
              <a:pPr>
                <a:defRPr/>
              </a:pPr>
              <a:t>9/8/16</a:t>
            </a:fld>
            <a:endParaRPr lang="en-US" dirty="0"/>
          </a:p>
        </p:txBody>
      </p:sp>
      <p:sp>
        <p:nvSpPr>
          <p:cNvPr id="431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801600" y="7888606"/>
            <a:ext cx="158496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A20B2B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AD7C4FCF-4210-9045-975B-28D591E46107}" type="slidenum">
              <a:rPr lang="en-US" smtClean="0"/>
              <a:pPr>
                <a:defRPr/>
              </a:pPr>
              <a:t>‹#›</a:t>
            </a:fld>
            <a:endParaRPr lang="en-US" sz="1800" dirty="0"/>
          </a:p>
        </p:txBody>
      </p:sp>
      <p:sp>
        <p:nvSpPr>
          <p:cNvPr id="13" name="Text Box 13"/>
          <p:cNvSpPr txBox="1">
            <a:spLocks noChangeArrowheads="1"/>
          </p:cNvSpPr>
          <p:nvPr userDrawn="1"/>
        </p:nvSpPr>
        <p:spPr bwMode="auto">
          <a:xfrm>
            <a:off x="12557760" y="179308"/>
            <a:ext cx="207264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1400" b="1" i="1" dirty="0" smtClean="0">
                <a:solidFill>
                  <a:srgbClr val="A20B2B"/>
                </a:solidFill>
                <a:latin typeface="Calisto MT"/>
                <a:ea typeface="+mn-ea"/>
                <a:cs typeface="Calisto MT"/>
              </a:rPr>
              <a:t>Southern</a:t>
            </a:r>
            <a:r>
              <a:rPr lang="en-US" sz="1400" b="1" i="1" baseline="0" dirty="0" smtClean="0">
                <a:solidFill>
                  <a:srgbClr val="A20B2B"/>
                </a:solidFill>
                <a:latin typeface="Calisto MT"/>
                <a:ea typeface="+mn-ea"/>
                <a:cs typeface="Calisto MT"/>
              </a:rPr>
              <a:t> California Earthquake Center</a:t>
            </a:r>
            <a:endParaRPr lang="en-US" sz="1400" b="1" i="1" dirty="0">
              <a:solidFill>
                <a:srgbClr val="A20B2B"/>
              </a:solidFill>
              <a:latin typeface="Calisto MT"/>
              <a:ea typeface="+mn-ea"/>
              <a:cs typeface="Calisto M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" y="140425"/>
            <a:ext cx="1143000" cy="4898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bg2"/>
          </a:solidFill>
          <a:latin typeface="Times"/>
          <a:ea typeface="ＭＳ Ｐゴシック" pitchFamily="-65" charset="-128"/>
          <a:cs typeface="Time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653110"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</a:defRPr>
      </a:lvl6pPr>
      <a:lvl7pPr marL="1306220"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</a:defRPr>
      </a:lvl7pPr>
      <a:lvl8pPr marL="1959331"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</a:defRPr>
      </a:lvl8pPr>
      <a:lvl9pPr marL="2612441" algn="ctr" rtl="0" eaLnBrk="0" fontAlgn="base" hangingPunct="0">
        <a:spcBef>
          <a:spcPct val="0"/>
        </a:spcBef>
        <a:spcAft>
          <a:spcPct val="0"/>
        </a:spcAft>
        <a:defRPr sz="5100" b="1">
          <a:solidFill>
            <a:schemeClr val="bg2"/>
          </a:solidFill>
          <a:latin typeface="Arial" pitchFamily="-65" charset="0"/>
        </a:defRPr>
      </a:lvl9pPr>
    </p:titleStyle>
    <p:bodyStyle>
      <a:lvl1pPr marL="489833" indent="-489833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A20B2B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1061304" indent="-408194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A20B2B"/>
          </a:solidFill>
          <a:latin typeface="+mn-lt"/>
          <a:ea typeface="ＭＳ Ｐゴシック" pitchFamily="-65" charset="-128"/>
        </a:defRPr>
      </a:lvl2pPr>
      <a:lvl3pPr marL="1551137" indent="-32655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A20B2B"/>
          </a:solidFill>
          <a:latin typeface="+mn-lt"/>
          <a:ea typeface="ＭＳ Ｐゴシック" pitchFamily="-65" charset="-128"/>
        </a:defRPr>
      </a:lvl3pPr>
      <a:lvl4pPr marL="2040969" indent="-326555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A20B2B"/>
          </a:solidFill>
          <a:latin typeface="+mn-lt"/>
          <a:ea typeface="ＭＳ Ｐゴシック" pitchFamily="-65" charset="-128"/>
        </a:defRPr>
      </a:lvl4pPr>
      <a:lvl5pPr marL="2530802" indent="-326555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A20B2B"/>
          </a:solidFill>
          <a:latin typeface="+mn-lt"/>
          <a:ea typeface="ＭＳ Ｐゴシック" pitchFamily="-65" charset="-128"/>
        </a:defRPr>
      </a:lvl5pPr>
      <a:lvl6pPr marL="3183912" indent="-32655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6pPr>
      <a:lvl7pPr marL="3837022" indent="-32655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7pPr>
      <a:lvl8pPr marL="4490133" indent="-32655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8pPr>
      <a:lvl9pPr marL="5143243" indent="-326555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rgbClr val="82151A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_uv_poster_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41" y="1219200"/>
            <a:ext cx="89157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752600"/>
            <a:ext cx="541686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GPS velocities from: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PBO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reprocessing of campaign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</a:rPr>
              <a:t>Zeng</a:t>
            </a:r>
            <a:r>
              <a:rPr lang="en-US" sz="1800" dirty="0" smtClean="0">
                <a:solidFill>
                  <a:srgbClr val="000000"/>
                </a:solidFill>
              </a:rPr>
              <a:t> and </a:t>
            </a:r>
            <a:r>
              <a:rPr lang="en-US" sz="1800" dirty="0" err="1" smtClean="0">
                <a:solidFill>
                  <a:srgbClr val="000000"/>
                </a:solidFill>
              </a:rPr>
              <a:t>Shen</a:t>
            </a:r>
            <a:r>
              <a:rPr lang="en-US" sz="1800" dirty="0" smtClean="0">
                <a:solidFill>
                  <a:srgbClr val="000000"/>
                </a:solidFill>
              </a:rPr>
              <a:t>, 2016]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other dense GPS data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000000"/>
                </a:solidFill>
              </a:rPr>
              <a:t>[Crowell et al., 2013; McCaffrey et al., 2013]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Interpolation to 0.01˚ grid: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 contributed models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regridded</a:t>
            </a:r>
            <a:r>
              <a:rPr lang="en-US" dirty="0" smtClean="0">
                <a:solidFill>
                  <a:srgbClr val="000000"/>
                </a:solidFill>
              </a:rPr>
              <a:t> to fit GPS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computed mean and standard deviation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mean model matched GPS to 0.92 mm/yr.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constrain </a:t>
            </a:r>
            <a:r>
              <a:rPr lang="en-US" dirty="0" err="1" smtClean="0">
                <a:solidFill>
                  <a:srgbClr val="000000"/>
                </a:solidFill>
              </a:rPr>
              <a:t>InSAR</a:t>
            </a:r>
            <a:r>
              <a:rPr lang="en-US" dirty="0" smtClean="0">
                <a:solidFill>
                  <a:srgbClr val="000000"/>
                </a:solidFill>
              </a:rPr>
              <a:t> at long wavelengths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expose areas of inadequate GPS </a:t>
            </a:r>
            <a:r>
              <a:rPr lang="en-US" dirty="0" smtClean="0">
                <a:solidFill>
                  <a:srgbClr val="000000"/>
                </a:solidFill>
              </a:rPr>
              <a:t>coverage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assessment of off-fault strain rate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725269"/>
            <a:ext cx="1295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Community Geodetic Model V1 - GPS Secular Velocity Grid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7696200"/>
            <a:ext cx="13966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poster 141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64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25269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Community Geodetic Model V1 - GPS Secular Uncertainty Grid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FIG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42" y="1676400"/>
            <a:ext cx="8153758" cy="6248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172200" y="3124200"/>
            <a:ext cx="2133600" cy="3276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172200" y="6629400"/>
            <a:ext cx="67818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9600" y="7696200"/>
            <a:ext cx="13966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poster 141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752600"/>
            <a:ext cx="5686172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GPS velocities from: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PBO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reprocessing of campaign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</a:rPr>
              <a:t>Zeng</a:t>
            </a:r>
            <a:r>
              <a:rPr lang="en-US" sz="1800" dirty="0" smtClean="0">
                <a:solidFill>
                  <a:srgbClr val="000000"/>
                </a:solidFill>
              </a:rPr>
              <a:t> and </a:t>
            </a:r>
            <a:r>
              <a:rPr lang="en-US" sz="1800" dirty="0" err="1" smtClean="0">
                <a:solidFill>
                  <a:srgbClr val="000000"/>
                </a:solidFill>
              </a:rPr>
              <a:t>Shen</a:t>
            </a:r>
            <a:r>
              <a:rPr lang="en-US" sz="1800" dirty="0" smtClean="0">
                <a:solidFill>
                  <a:srgbClr val="000000"/>
                </a:solidFill>
              </a:rPr>
              <a:t>, 2016]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other dense GPS data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000000"/>
                </a:solidFill>
              </a:rPr>
              <a:t>[Crowell et al., 2013; McCaffrey et al., 2013]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Interpolation to 0.01˚ grid: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 contributed models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regridded</a:t>
            </a:r>
            <a:r>
              <a:rPr lang="en-US" dirty="0" smtClean="0">
                <a:solidFill>
                  <a:srgbClr val="000000"/>
                </a:solidFill>
              </a:rPr>
              <a:t> to fit GPS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computed mean and standard deviation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mean model matched GPS to 0.92 mm/yr.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constrain </a:t>
            </a:r>
            <a:r>
              <a:rPr lang="en-US" dirty="0" err="1" smtClean="0">
                <a:solidFill>
                  <a:srgbClr val="000000"/>
                </a:solidFill>
              </a:rPr>
              <a:t>InSAR</a:t>
            </a:r>
            <a:r>
              <a:rPr lang="en-US" dirty="0" smtClean="0">
                <a:solidFill>
                  <a:srgbClr val="000000"/>
                </a:solidFill>
              </a:rPr>
              <a:t> at long wavelengths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expose areas of inadequate GPS </a:t>
            </a:r>
            <a:r>
              <a:rPr lang="en-US" b="1" dirty="0" smtClean="0">
                <a:solidFill>
                  <a:srgbClr val="000000"/>
                </a:solidFill>
              </a:rPr>
              <a:t>coverage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assessment of off-fault strain rate</a:t>
            </a:r>
          </a:p>
        </p:txBody>
      </p:sp>
    </p:spTree>
    <p:extLst>
      <p:ext uri="{BB962C8B-B14F-4D97-AF65-F5344CB8AC3E}">
        <p14:creationId xmlns:p14="http://schemas.microsoft.com/office/powerpoint/2010/main" val="189557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25269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Community Geodetic Model V1 - GPS Strain Rate Grid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FIG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00" y="1524000"/>
            <a:ext cx="801370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7696200"/>
            <a:ext cx="139668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poster 141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752600"/>
            <a:ext cx="541686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GPS velocities from: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PBO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reprocessing of campaign data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</a:rPr>
              <a:t>Zeng</a:t>
            </a:r>
            <a:r>
              <a:rPr lang="en-US" sz="1800" dirty="0" smtClean="0">
                <a:solidFill>
                  <a:srgbClr val="000000"/>
                </a:solidFill>
              </a:rPr>
              <a:t> and </a:t>
            </a:r>
            <a:r>
              <a:rPr lang="en-US" sz="1800" dirty="0" err="1" smtClean="0">
                <a:solidFill>
                  <a:srgbClr val="000000"/>
                </a:solidFill>
              </a:rPr>
              <a:t>Shen</a:t>
            </a:r>
            <a:r>
              <a:rPr lang="en-US" sz="1800" dirty="0" smtClean="0">
                <a:solidFill>
                  <a:srgbClr val="000000"/>
                </a:solidFill>
              </a:rPr>
              <a:t>, 2016]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other dense GPS data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000000"/>
                </a:solidFill>
              </a:rPr>
              <a:t>[Crowell et al., 2013; McCaffrey et al., 2013]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Interpolation to 0.01˚ grid: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 contributed models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regridded</a:t>
            </a:r>
            <a:r>
              <a:rPr lang="en-US" dirty="0" smtClean="0">
                <a:solidFill>
                  <a:srgbClr val="000000"/>
                </a:solidFill>
              </a:rPr>
              <a:t> to fit GPS data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computed mean and standard deviation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mean model matched GPS to 0.92 mm/yr.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constrain </a:t>
            </a:r>
            <a:r>
              <a:rPr lang="en-US" dirty="0" err="1" smtClean="0">
                <a:solidFill>
                  <a:srgbClr val="000000"/>
                </a:solidFill>
              </a:rPr>
              <a:t>InSAR</a:t>
            </a:r>
            <a:r>
              <a:rPr lang="en-US" dirty="0" smtClean="0">
                <a:solidFill>
                  <a:srgbClr val="000000"/>
                </a:solidFill>
              </a:rPr>
              <a:t> at long wavelengths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expose areas of inadequate GPS </a:t>
            </a:r>
            <a:r>
              <a:rPr lang="en-US" dirty="0" smtClean="0">
                <a:solidFill>
                  <a:srgbClr val="000000"/>
                </a:solidFill>
              </a:rPr>
              <a:t>coverage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assessment of off-fault strain rate</a:t>
            </a:r>
          </a:p>
        </p:txBody>
      </p:sp>
    </p:spTree>
    <p:extLst>
      <p:ext uri="{BB962C8B-B14F-4D97-AF65-F5344CB8AC3E}">
        <p14:creationId xmlns:p14="http://schemas.microsoft.com/office/powerpoint/2010/main" val="91123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EC.new.banner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70009"/>
      </a:hlink>
      <a:folHlink>
        <a:srgbClr val="0000FF"/>
      </a:folHlink>
    </a:clrScheme>
    <a:fontScheme name="SCEC.new.bann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SCEC.new.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C.new.bann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C.new.bann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HD:AAA Documents Folder:SCEC:Presentations:SCEC.new.banner.ppt</Template>
  <TotalTime>98333</TotalTime>
  <Words>291</Words>
  <Application>Microsoft Macintosh PowerPoint</Application>
  <PresentationFormat>Custom</PresentationFormat>
  <Paragraphs>57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SCEC.new.banner</vt:lpstr>
      <vt:lpstr>PowerPoint Presentation</vt:lpstr>
      <vt:lpstr>PowerPoint Presentation</vt:lpstr>
      <vt:lpstr>PowerPoint Presentation</vt:lpstr>
    </vt:vector>
  </TitlesOfParts>
  <Company>ʁ耀_Ψ㼬뿿킀׫倜_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SCEC Community Modeling Environment: Cyberinfrastructure for Earthquake Science</dc:title>
  <dc:creator>Thomas Jordan</dc:creator>
  <cp:lastModifiedBy>Microsoft Office User</cp:lastModifiedBy>
  <cp:revision>1660</cp:revision>
  <cp:lastPrinted>2013-06-02T00:34:14Z</cp:lastPrinted>
  <dcterms:created xsi:type="dcterms:W3CDTF">2011-06-06T22:02:39Z</dcterms:created>
  <dcterms:modified xsi:type="dcterms:W3CDTF">2016-09-08T16:02:58Z</dcterms:modified>
</cp:coreProperties>
</file>