
<file path=[Content_Types].xml><?xml version="1.0" encoding="utf-8"?>
<Types xmlns="http://schemas.openxmlformats.org/package/2006/content-types">
  <Default Extension="xml" ContentType="application/xml"/>
  <Default Extension="doc" ContentType="application/msword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1.bin" ContentType="application/vnd.openxmlformats-officedocument.oleObject"/>
  <Override PartName="/ppt/notesSlides/notesSlide8.xml" ContentType="application/vnd.openxmlformats-officedocument.presentationml.notesSlide+xml"/>
  <Override PartName="/ppt/embeddings/oleObject2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83" r:id="rId2"/>
    <p:sldId id="282" r:id="rId3"/>
    <p:sldId id="302" r:id="rId4"/>
    <p:sldId id="296" r:id="rId5"/>
    <p:sldId id="305" r:id="rId6"/>
    <p:sldId id="295" r:id="rId7"/>
    <p:sldId id="284" r:id="rId8"/>
    <p:sldId id="287" r:id="rId9"/>
    <p:sldId id="278" r:id="rId10"/>
    <p:sldId id="288" r:id="rId11"/>
    <p:sldId id="289" r:id="rId12"/>
    <p:sldId id="290" r:id="rId13"/>
    <p:sldId id="291" r:id="rId14"/>
    <p:sldId id="292" r:id="rId15"/>
    <p:sldId id="303" r:id="rId16"/>
    <p:sldId id="279" r:id="rId17"/>
    <p:sldId id="280" r:id="rId18"/>
    <p:sldId id="265" r:id="rId19"/>
    <p:sldId id="304" r:id="rId20"/>
    <p:sldId id="261" r:id="rId21"/>
    <p:sldId id="262" r:id="rId22"/>
    <p:sldId id="267" r:id="rId23"/>
    <p:sldId id="299" r:id="rId24"/>
    <p:sldId id="300" r:id="rId25"/>
    <p:sldId id="274" r:id="rId26"/>
    <p:sldId id="293" r:id="rId27"/>
    <p:sldId id="294" r:id="rId28"/>
    <p:sldId id="301" r:id="rId29"/>
    <p:sldId id="270" r:id="rId30"/>
    <p:sldId id="276" r:id="rId31"/>
    <p:sldId id="269" r:id="rId32"/>
    <p:sldId id="268" r:id="rId33"/>
    <p:sldId id="281" r:id="rId34"/>
    <p:sldId id="285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79" autoAdjust="0"/>
    <p:restoredTop sz="94660"/>
  </p:normalViewPr>
  <p:slideViewPr>
    <p:cSldViewPr snapToGrid="0" snapToObjects="1">
      <p:cViewPr>
        <p:scale>
          <a:sx n="120" d="100"/>
          <a:sy n="120" d="100"/>
        </p:scale>
        <p:origin x="-1456" y="-4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Relationship Id="rId2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D9B6F-7C23-494D-9095-F936774EE1D9}" type="datetimeFigureOut">
              <a:rPr lang="en-US" smtClean="0"/>
              <a:t>10/16/12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DE758C-3559-A041-9199-0D72CD05F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712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7155" indent="-283521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34085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7718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41352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94986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48620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02254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55888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A097773-228C-D544-AFC8-EB1E75220B03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635858" indent="-37182224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3634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072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60902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1453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4272456-37C7-AE4B-8D02-8098EAE4E580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44035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7155" indent="-283521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34085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7718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41352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94986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48620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02254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55888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3EEF467-F563-164F-8BD6-982DF98E94DA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2560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878595" name="Notes Placeholder 2"/>
          <p:cNvSpPr>
            <a:spLocks noGrp="1"/>
          </p:cNvSpPr>
          <p:nvPr>
            <p:ph type="body" idx="1"/>
          </p:nvPr>
        </p:nvSpPr>
        <p:spPr>
          <a:xfrm>
            <a:off x="685330" y="4342847"/>
            <a:ext cx="5487340" cy="4115274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4" tIns="45718" rIns="91434" bIns="45718"/>
          <a:lstStyle/>
          <a:p>
            <a:pPr defTabSz="453634">
              <a:spcBef>
                <a:spcPct val="0"/>
              </a:spcBef>
              <a:defRPr/>
            </a:pPr>
            <a:r>
              <a:rPr lang="en-US" smtClean="0">
                <a:cs typeface="+mn-cs"/>
              </a:rPr>
              <a:t>ERS, Geosat – old altimeters</a:t>
            </a:r>
          </a:p>
          <a:p>
            <a:pPr defTabSz="453634">
              <a:spcBef>
                <a:spcPct val="0"/>
              </a:spcBef>
              <a:defRPr/>
            </a:pPr>
            <a:endParaRPr lang="en-US" smtClean="0">
              <a:cs typeface="+mn-cs"/>
            </a:endParaRPr>
          </a:p>
          <a:p>
            <a:pPr defTabSz="453634">
              <a:spcBef>
                <a:spcPct val="0"/>
              </a:spcBef>
              <a:defRPr/>
            </a:pPr>
            <a:r>
              <a:rPr lang="en-US" smtClean="0">
                <a:cs typeface="+mn-cs"/>
              </a:rPr>
              <a:t>Reached limit of what can be achieved with further reprocessing</a:t>
            </a:r>
          </a:p>
        </p:txBody>
      </p:sp>
      <p:sp>
        <p:nvSpPr>
          <p:cNvPr id="25604" name="Slide Number Placeholder 3"/>
          <p:cNvSpPr txBox="1">
            <a:spLocks noGrp="1"/>
          </p:cNvSpPr>
          <p:nvPr/>
        </p:nvSpPr>
        <p:spPr bwMode="auto">
          <a:xfrm>
            <a:off x="3884579" y="8685694"/>
            <a:ext cx="2971852" cy="45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8" rIns="91434" bIns="45718" anchor="b"/>
          <a:lstStyle>
            <a:lvl1pPr defTabSz="46037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6037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6037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6037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6037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4603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4603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4603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4603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E172B7AB-9E8D-AB4B-8681-0B652212B7C3}" type="slidenum">
              <a:rPr lang="en-US" sz="1200">
                <a:latin typeface="Calibri" charset="0"/>
              </a:rPr>
              <a:pPr algn="r" eaLnBrk="1" hangingPunct="1"/>
              <a:t>18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7155" indent="-283521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34085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7718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41352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94986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48620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02254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55888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A097773-228C-D544-AFC8-EB1E75220B03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0513" y="685880"/>
            <a:ext cx="4538543" cy="342939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296" y="4342847"/>
            <a:ext cx="5029408" cy="411527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7"/>
          <p:cNvSpPr txBox="1">
            <a:spLocks noGrp="1" noChangeArrowheads="1"/>
          </p:cNvSpPr>
          <p:nvPr/>
        </p:nvSpPr>
        <p:spPr bwMode="auto">
          <a:xfrm>
            <a:off x="3886148" y="8687275"/>
            <a:ext cx="2971853" cy="45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3" rIns="91420" bIns="45713" anchor="b"/>
          <a:lstStyle>
            <a:lvl1pPr defTabSz="919163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227000" indent="-37766625" defTabSz="919163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F976478-3CCE-D340-B4DE-F528D7A56225}" type="slidenum">
              <a:rPr lang="en-US" sz="1200"/>
              <a:pPr algn="r"/>
              <a:t>3</a:t>
            </a:fld>
            <a:endParaRPr lang="en-US" sz="1200"/>
          </a:p>
        </p:txBody>
      </p:sp>
      <p:sp>
        <p:nvSpPr>
          <p:cNvPr id="46182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2081" y="685880"/>
            <a:ext cx="4536975" cy="342939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18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296" y="4342847"/>
            <a:ext cx="5029408" cy="411527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717" tIns="45357" rIns="90717" bIns="45357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6AF45E1-240B-9546-8467-991C5EF1BDF5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7155" indent="-283521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34085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7718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41352" indent="-226817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94986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48620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02254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55888" indent="-226817" algn="ctr" defTabSz="9135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1039BE3-39B2-FB4C-8C91-17B8E0AA2477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276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8540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635858" indent="-37182224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3634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072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60902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1453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0F26AA1-52CF-B740-9A6F-BCCCDA6A31F3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1689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34" tIns="45718" rIns="91434" bIns="45718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635858" indent="-37182224" defTabSz="91356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3634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0726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60902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1453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886C026-D89F-254A-818D-AD3E4305B0F3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41987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t>10/16/12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28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t>10/16/12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102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t>10/16/12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900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t>10/16/12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397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t>10/16/12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949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t>10/16/12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535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t>10/16/12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627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t>10/16/12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2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t>10/16/12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36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t>10/16/12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29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078-06FD-064F-B674-512D4A620275}" type="datetimeFigureOut">
              <a:rPr lang="en-US" smtClean="0"/>
              <a:t>10/16/12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B289-6756-EE41-BC6A-F58391328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69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7B078-06FD-064F-B674-512D4A620275}" type="datetimeFigureOut">
              <a:rPr lang="en-US" smtClean="0"/>
              <a:t>10/16/12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CB289-6756-EE41-BC6A-F58391328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8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package" Target="../embeddings/Microsoft_Word_Document2.docx"/><Relationship Id="rId5" Type="http://schemas.openxmlformats.org/officeDocument/2006/relationships/image" Target="../media/image20.pn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6.emf"/><Relationship Id="rId6" Type="http://schemas.openxmlformats.org/officeDocument/2006/relationships/oleObject" Target="../embeddings/Microsoft_Word_97_-_2004_Document1.doc"/><Relationship Id="rId7" Type="http://schemas.openxmlformats.org/officeDocument/2006/relationships/image" Target="../media/image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8.png"/><Relationship Id="rId5" Type="http://schemas.openxmlformats.org/officeDocument/2006/relationships/image" Target="../media/image9.jpg"/><Relationship Id="rId6" Type="http://schemas.openxmlformats.org/officeDocument/2006/relationships/image" Target="../media/image10.jp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11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mts.jpg                                                       000AB161Macintosh HD                   7C260669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645" y="0"/>
            <a:ext cx="1497355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" y="546100"/>
            <a:ext cx="8861425" cy="609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2700" dirty="0" smtClean="0">
                <a:latin typeface="Helvetica" charset="0"/>
                <a:ea typeface="ＭＳ Ｐゴシック" charset="0"/>
                <a:cs typeface="Times" charset="0"/>
              </a:rPr>
              <a:t>Improvement in Global Marine Gravity</a:t>
            </a:r>
            <a:br>
              <a:rPr lang="en-US" sz="2700" dirty="0" smtClean="0">
                <a:latin typeface="Helvetica" charset="0"/>
                <a:ea typeface="ＭＳ Ｐゴシック" charset="0"/>
                <a:cs typeface="Times" charset="0"/>
              </a:rPr>
            </a:br>
            <a:r>
              <a:rPr lang="en-US" sz="2700" dirty="0" smtClean="0">
                <a:latin typeface="Helvetica" charset="0"/>
                <a:ea typeface="ＭＳ Ｐゴシック" charset="0"/>
                <a:cs typeface="Times" charset="0"/>
              </a:rPr>
              <a:t>and Bathymetry from</a:t>
            </a:r>
            <a:r>
              <a:rPr lang="en-US" sz="270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 </a:t>
            </a:r>
            <a:r>
              <a:rPr lang="en-US" sz="27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/>
            </a:r>
            <a:br>
              <a:rPr lang="en-US" sz="27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</a:br>
            <a:r>
              <a:rPr lang="en-US" sz="2700" dirty="0" err="1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CryoSat</a:t>
            </a:r>
            <a:r>
              <a:rPr lang="en-US" sz="27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, </a:t>
            </a:r>
            <a:r>
              <a:rPr lang="en-US" sz="2700" dirty="0" err="1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Envisat</a:t>
            </a:r>
            <a:r>
              <a:rPr lang="en-US" sz="27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, and Jason-1</a:t>
            </a:r>
            <a:r>
              <a:rPr lang="en-US" sz="24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</a:br>
            <a:r>
              <a:rPr lang="en-US" sz="14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/>
            </a:r>
            <a:br>
              <a:rPr lang="en-US" sz="14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</a:br>
            <a:r>
              <a:rPr lang="en-US" sz="1400" b="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David Sandwell, Emmanuel Garcia, and</a:t>
            </a:r>
            <a:br>
              <a:rPr lang="en-US" sz="1400" b="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</a:br>
            <a:r>
              <a:rPr lang="en-US" sz="1400" dirty="0" smtClean="0">
                <a:latin typeface="Helvetica" charset="0"/>
                <a:ea typeface="ＭＳ Ｐゴシック" charset="0"/>
                <a:cs typeface="Times" charset="0"/>
              </a:rPr>
              <a:t>Walter H. F. Smith</a:t>
            </a:r>
            <a:endParaRPr lang="en-US" b="0" dirty="0">
              <a:solidFill>
                <a:schemeClr val="tx1"/>
              </a:solidFill>
              <a:latin typeface="Helvetica" charset="0"/>
              <a:ea typeface="ＭＳ Ｐゴシック" charset="0"/>
              <a:cs typeface="Times" charset="0"/>
            </a:endParaRPr>
          </a:p>
        </p:txBody>
      </p:sp>
      <p:sp>
        <p:nvSpPr>
          <p:cNvPr id="397315" name="Text Box 3"/>
          <p:cNvSpPr txBox="1">
            <a:spLocks noChangeArrowheads="1"/>
          </p:cNvSpPr>
          <p:nvPr/>
        </p:nvSpPr>
        <p:spPr bwMode="auto">
          <a:xfrm>
            <a:off x="654050" y="2437757"/>
            <a:ext cx="8234363" cy="286232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58788" indent="-1588"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342900" indent="-342900">
              <a:buFont typeface="Arial"/>
              <a:buChar char="•"/>
              <a:defRPr/>
            </a:pPr>
            <a:r>
              <a:rPr lang="en-US" sz="2000" dirty="0" smtClean="0">
                <a:latin typeface="Arial" charset="0"/>
              </a:rPr>
              <a:t>needs for higher accuracy and resolution gravity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2000" dirty="0" smtClean="0">
              <a:latin typeface="Arial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 smtClean="0">
                <a:latin typeface="Arial" charset="0"/>
              </a:rPr>
              <a:t>higher accuracy = improved range precision + improved coverage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2000" dirty="0" smtClean="0">
              <a:latin typeface="Arial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 err="1" smtClean="0">
                <a:latin typeface="Arial" charset="0"/>
              </a:rPr>
              <a:t>retracking</a:t>
            </a:r>
            <a:r>
              <a:rPr lang="en-US" sz="2000" dirty="0" smtClean="0">
                <a:latin typeface="Arial" charset="0"/>
              </a:rPr>
              <a:t> </a:t>
            </a:r>
            <a:r>
              <a:rPr lang="en-US" sz="2000" dirty="0" err="1" smtClean="0">
                <a:latin typeface="Arial" charset="0"/>
              </a:rPr>
              <a:t>CryoSat</a:t>
            </a:r>
            <a:r>
              <a:rPr lang="en-US" sz="2000" dirty="0" smtClean="0">
                <a:latin typeface="Arial" charset="0"/>
              </a:rPr>
              <a:t>, </a:t>
            </a:r>
            <a:r>
              <a:rPr lang="en-US" sz="2000" dirty="0" err="1" smtClean="0">
                <a:latin typeface="Arial" charset="0"/>
              </a:rPr>
              <a:t>Envisat</a:t>
            </a:r>
            <a:r>
              <a:rPr lang="en-US" sz="2000" dirty="0" smtClean="0">
                <a:latin typeface="Arial" charset="0"/>
              </a:rPr>
              <a:t>, and Jason-1 waveforms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2000" dirty="0" smtClean="0">
              <a:latin typeface="Arial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 smtClean="0">
                <a:latin typeface="Arial" charset="0"/>
              </a:rPr>
              <a:t>current gravity accuracy (V20.1 grid)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2000" dirty="0" smtClean="0">
              <a:latin typeface="Arial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 smtClean="0">
                <a:latin typeface="Arial" charset="0"/>
              </a:rPr>
              <a:t>expected gravity improvements over the next </a:t>
            </a:r>
            <a:r>
              <a:rPr lang="en-US" sz="2000" dirty="0">
                <a:latin typeface="Arial" charset="0"/>
              </a:rPr>
              <a:t>3</a:t>
            </a:r>
            <a:r>
              <a:rPr lang="en-US" sz="2000" dirty="0" smtClean="0">
                <a:latin typeface="Arial" charset="0"/>
              </a:rPr>
              <a:t> years</a:t>
            </a:r>
          </a:p>
        </p:txBody>
      </p:sp>
      <p:pic>
        <p:nvPicPr>
          <p:cNvPr id="1536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2700"/>
            <a:ext cx="150018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7330" name="Line 18"/>
          <p:cNvSpPr>
            <a:spLocks noChangeShapeType="1"/>
          </p:cNvSpPr>
          <p:nvPr/>
        </p:nvSpPr>
        <p:spPr bwMode="auto">
          <a:xfrm flipV="1">
            <a:off x="0" y="1819275"/>
            <a:ext cx="9144000" cy="17463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419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eosatgmdr_t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598727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63203" y="944880"/>
            <a:ext cx="321774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 smtClean="0">
                <a:latin typeface="Helvetica"/>
                <a:cs typeface="Helvetica"/>
              </a:rPr>
              <a:t>Geosat</a:t>
            </a:r>
            <a:r>
              <a:rPr lang="en-US" sz="3200" dirty="0" smtClean="0">
                <a:latin typeface="Helvetica"/>
                <a:cs typeface="Helvetica"/>
              </a:rPr>
              <a:t>/GM (old)</a:t>
            </a:r>
            <a:endParaRPr lang="en-US" sz="3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43060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sgmdr_t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598727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86548" y="944880"/>
            <a:ext cx="31710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Helvetica"/>
                <a:cs typeface="Helvetica"/>
              </a:rPr>
              <a:t>ERS-1/GM (old)</a:t>
            </a:r>
            <a:endParaRPr lang="en-US" sz="3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74038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visatd_t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6815" y="944880"/>
            <a:ext cx="267052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 smtClean="0">
                <a:latin typeface="Helvetica"/>
                <a:cs typeface="Helvetica"/>
              </a:rPr>
              <a:t>Envisat</a:t>
            </a:r>
            <a:r>
              <a:rPr lang="en-US" sz="3200" dirty="0" smtClean="0">
                <a:latin typeface="Helvetica"/>
                <a:cs typeface="Helvetica"/>
              </a:rPr>
              <a:t> (new)</a:t>
            </a:r>
            <a:endParaRPr lang="en-US" sz="3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36288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yosatlrmd_t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1969" y="944880"/>
            <a:ext cx="454022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 smtClean="0">
                <a:latin typeface="Helvetica"/>
                <a:cs typeface="Helvetica"/>
              </a:rPr>
              <a:t>CyoSat</a:t>
            </a:r>
            <a:r>
              <a:rPr lang="en-US" sz="3200" dirty="0" smtClean="0">
                <a:latin typeface="Helvetica"/>
                <a:cs typeface="Helvetica"/>
              </a:rPr>
              <a:t> (new – 24 mo.)</a:t>
            </a:r>
            <a:endParaRPr lang="en-US" sz="3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36288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songma_t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369" y="944880"/>
            <a:ext cx="57154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Helvetica"/>
                <a:cs typeface="Helvetica"/>
              </a:rPr>
              <a:t>Jason-1 + GM (new - 80 days)</a:t>
            </a:r>
            <a:endParaRPr lang="en-US" sz="3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36288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asongma_t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2"/>
            <a:ext cx="10607386" cy="68636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0256" y="944880"/>
            <a:ext cx="594365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Helvetica"/>
                <a:cs typeface="Helvetica"/>
              </a:rPr>
              <a:t>Jason-1 + GM (new - 120 days)</a:t>
            </a:r>
            <a:endParaRPr lang="en-US" sz="3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381760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312863" y="279400"/>
            <a:ext cx="7392987" cy="1658938"/>
          </a:xfrm>
          <a:noFill/>
        </p:spPr>
        <p:txBody>
          <a:bodyPr>
            <a:normAutofit fontScale="77500" lnSpcReduction="20000"/>
          </a:bodyPr>
          <a:lstStyle/>
          <a:p>
            <a:pPr eaLnBrk="1" hangingPunct="1"/>
            <a:endParaRPr lang="en-US" b="0" dirty="0">
              <a:latin typeface="Times" charset="0"/>
              <a:cs typeface="Times" charset="0"/>
            </a:endParaRPr>
          </a:p>
          <a:p>
            <a:pPr lvl="1" eaLnBrk="1" hangingPunct="1"/>
            <a:endParaRPr lang="en-US" b="0" dirty="0">
              <a:latin typeface="Arial" charset="0"/>
              <a:ea typeface="ＭＳ Ｐゴシック" charset="0"/>
              <a:cs typeface="Times" charset="0"/>
            </a:endParaRPr>
          </a:p>
          <a:p>
            <a:pPr lvl="1" eaLnBrk="1" hangingPunct="1"/>
            <a:r>
              <a:rPr lang="en-US" b="0" dirty="0">
                <a:latin typeface="Arial" charset="0"/>
                <a:ea typeface="ＭＳ Ｐゴシック" charset="0"/>
                <a:cs typeface="Times" charset="0"/>
              </a:rPr>
              <a:t>combine along-track slopes from all available satellite altimeters to form north and east slope grids.</a:t>
            </a:r>
          </a:p>
        </p:txBody>
      </p:sp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2762250" y="2049463"/>
            <a:ext cx="3733800" cy="739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 dirty="0"/>
              <a:t>c</a:t>
            </a:r>
            <a:r>
              <a:rPr lang="en-US" sz="1400" baseline="0" dirty="0" smtClean="0"/>
              <a:t>urrent </a:t>
            </a:r>
            <a:r>
              <a:rPr lang="en-US" sz="1400" baseline="0" dirty="0"/>
              <a:t>altimeters provide </a:t>
            </a:r>
            <a:r>
              <a:rPr lang="en-US" sz="1400" baseline="0" dirty="0" smtClean="0"/>
              <a:t>~2 </a:t>
            </a:r>
            <a:r>
              <a:rPr lang="en-US" sz="1400" baseline="0" dirty="0"/>
              <a:t>x higher noise in the east slope than in the north slope because of their high inclination orbits.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title"/>
          </p:nvPr>
        </p:nvSpPr>
        <p:spPr>
          <a:xfrm>
            <a:off x="973138" y="304800"/>
            <a:ext cx="7239000" cy="609600"/>
          </a:xfrm>
          <a:noFill/>
        </p:spPr>
        <p:txBody>
          <a:bodyPr>
            <a:normAutofit/>
          </a:bodyPr>
          <a:lstStyle/>
          <a:p>
            <a:pPr algn="ctr" eaLnBrk="1" hangingPunct="1"/>
            <a:r>
              <a:rPr lang="en-US" sz="3200" dirty="0">
                <a:latin typeface="Helvetica"/>
                <a:cs typeface="Helvetica"/>
              </a:rPr>
              <a:t>north and east slope</a:t>
            </a:r>
            <a:endParaRPr lang="en-US" sz="3200" b="0" dirty="0">
              <a:latin typeface="Helvetica"/>
              <a:cs typeface="Helvetica"/>
            </a:endParaRPr>
          </a:p>
        </p:txBody>
      </p:sp>
      <p:pic>
        <p:nvPicPr>
          <p:cNvPr id="40967" name="Picture 7" descr="north_hawaii.jpg                                               000638EFMacintosh HD                   7C260B10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3105150"/>
            <a:ext cx="4124325" cy="332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8" name="Picture 8" descr="east_hawaii.jpg                                                000638EFMacintosh HD                   7C260B10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88" y="3095625"/>
            <a:ext cx="4135437" cy="333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762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17" name="Object 9"/>
          <p:cNvGraphicFramePr>
            <a:graphicFrameLocks noChangeAspect="1"/>
          </p:cNvGraphicFramePr>
          <p:nvPr/>
        </p:nvGraphicFramePr>
        <p:xfrm>
          <a:off x="4086225" y="2311400"/>
          <a:ext cx="5035550" cy="4065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6" name="Document" r:id="rId4" imgW="5943600" imgH="4800600" progId="Word.Document.12">
                  <p:embed/>
                </p:oleObj>
              </mc:Choice>
              <mc:Fallback>
                <p:oleObj name="Document" r:id="rId4" imgW="5943600" imgH="480060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6225" y="2311400"/>
                        <a:ext cx="5035550" cy="4065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304800"/>
            <a:ext cx="7239000" cy="6096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200" dirty="0">
                <a:latin typeface="Helvetica"/>
                <a:cs typeface="Helvetica"/>
              </a:rPr>
              <a:t>gravity anomaly</a:t>
            </a:r>
            <a:endParaRPr lang="en-US" sz="3200" b="0" dirty="0">
              <a:latin typeface="Helvetica"/>
              <a:cs typeface="Helvetica"/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82713" y="673100"/>
            <a:ext cx="7010400" cy="1358900"/>
          </a:xfrm>
          <a:noFill/>
        </p:spPr>
        <p:txBody>
          <a:bodyPr/>
          <a:lstStyle/>
          <a:p>
            <a:pPr eaLnBrk="1" hangingPunct="1">
              <a:buFont typeface="Symbol" charset="0"/>
              <a:buNone/>
            </a:pPr>
            <a:endParaRPr lang="en-US" sz="2000" b="0" dirty="0">
              <a:latin typeface="Arial" charset="0"/>
              <a:cs typeface="Times" charset="0"/>
            </a:endParaRPr>
          </a:p>
          <a:p>
            <a:pPr lvl="1" eaLnBrk="1" hangingPunct="1"/>
            <a:r>
              <a:rPr lang="en-US" sz="1800" b="0" dirty="0">
                <a:latin typeface="Arial" charset="0"/>
                <a:ea typeface="ＭＳ Ｐゴシック" charset="0"/>
                <a:cs typeface="Times" charset="0"/>
              </a:rPr>
              <a:t>use Laplace equation to convert slopes to gravity anomaly.</a:t>
            </a:r>
          </a:p>
          <a:p>
            <a:pPr lvl="1" eaLnBrk="1" hangingPunct="1"/>
            <a:r>
              <a:rPr lang="en-US" sz="1800" b="0" dirty="0">
                <a:latin typeface="Arial" charset="0"/>
                <a:ea typeface="ＭＳ Ｐゴシック" charset="0"/>
                <a:cs typeface="Times" charset="0"/>
              </a:rPr>
              <a:t>restore long-</a:t>
            </a:r>
            <a:r>
              <a:rPr lang="en-US" sz="1800" b="0" dirty="0">
                <a:latin typeface="Symbol" charset="0"/>
                <a:ea typeface="ＭＳ Ｐゴシック" charset="0"/>
                <a:cs typeface="Times" charset="0"/>
              </a:rPr>
              <a:t></a:t>
            </a:r>
            <a:r>
              <a:rPr lang="en-US" sz="1800" b="0" dirty="0">
                <a:latin typeface="Arial" charset="0"/>
                <a:ea typeface="ＭＳ Ｐゴシック" charset="0"/>
                <a:cs typeface="Times" charset="0"/>
              </a:rPr>
              <a:t> gravity model.</a:t>
            </a:r>
          </a:p>
        </p:txBody>
      </p:sp>
      <p:sp>
        <p:nvSpPr>
          <p:cNvPr id="43015" name="Line 7"/>
          <p:cNvSpPr>
            <a:spLocks noChangeShapeType="1"/>
          </p:cNvSpPr>
          <p:nvPr/>
        </p:nvSpPr>
        <p:spPr bwMode="auto">
          <a:xfrm>
            <a:off x="3436938" y="3590925"/>
            <a:ext cx="76200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6" name="Line 8"/>
          <p:cNvSpPr>
            <a:spLocks noChangeShapeType="1"/>
          </p:cNvSpPr>
          <p:nvPr/>
        </p:nvSpPr>
        <p:spPr bwMode="auto">
          <a:xfrm flipV="1">
            <a:off x="3436938" y="4505325"/>
            <a:ext cx="76200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3018" name="Picture 10" descr="north_hawaii.jpg                                               000638EFMacintosh HD                   7C260B10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1971675"/>
            <a:ext cx="2871788" cy="231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9" name="Picture 11" descr="east_hawaii.jpg                                                000638EFMacintosh HD                   7C260B10: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4394200"/>
            <a:ext cx="2851150" cy="230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636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lapagos_improvement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60" y="2467429"/>
            <a:ext cx="8769291" cy="3426646"/>
          </a:xfrm>
          <a:prstGeom prst="rect">
            <a:avLst/>
          </a:prstGeom>
        </p:spPr>
      </p:pic>
      <p:sp>
        <p:nvSpPr>
          <p:cNvPr id="24578" name="Line 4"/>
          <p:cNvSpPr>
            <a:spLocks noChangeShapeType="1"/>
          </p:cNvSpPr>
          <p:nvPr/>
        </p:nvSpPr>
        <p:spPr bwMode="auto">
          <a:xfrm>
            <a:off x="646113" y="5875338"/>
            <a:ext cx="7950200" cy="127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79" name="TextBox 1"/>
          <p:cNvSpPr txBox="1">
            <a:spLocks noChangeArrowheads="1"/>
          </p:cNvSpPr>
          <p:nvPr/>
        </p:nvSpPr>
        <p:spPr bwMode="auto">
          <a:xfrm>
            <a:off x="2592388" y="1876653"/>
            <a:ext cx="151886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600" dirty="0" err="1" smtClean="0">
                <a:cs typeface="Terminal Dosis Book" charset="0"/>
              </a:rPr>
              <a:t>retracked</a:t>
            </a:r>
            <a:r>
              <a:rPr lang="en-US" sz="1600" dirty="0" smtClean="0">
                <a:cs typeface="Terminal Dosis Book" charset="0"/>
              </a:rPr>
              <a:t> ERS</a:t>
            </a:r>
          </a:p>
          <a:p>
            <a:pPr algn="l" eaLnBrk="1" hangingPunct="1"/>
            <a:r>
              <a:rPr lang="en-US" sz="1600" dirty="0" err="1" smtClean="0">
                <a:cs typeface="Terminal Dosis Book" charset="0"/>
              </a:rPr>
              <a:t>Geosat</a:t>
            </a:r>
            <a:endParaRPr lang="en-US" sz="1600" dirty="0">
              <a:cs typeface="Terminal Dosis Book" charset="0"/>
            </a:endParaRPr>
          </a:p>
        </p:txBody>
      </p:sp>
      <p:sp>
        <p:nvSpPr>
          <p:cNvPr id="24580" name="TextBox 7"/>
          <p:cNvSpPr txBox="1">
            <a:spLocks noChangeArrowheads="1"/>
          </p:cNvSpPr>
          <p:nvPr/>
        </p:nvSpPr>
        <p:spPr bwMode="auto">
          <a:xfrm>
            <a:off x="4710793" y="1886405"/>
            <a:ext cx="165572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600" dirty="0" smtClean="0">
                <a:cs typeface="Terminal Dosis Book" charset="0"/>
              </a:rPr>
              <a:t>2 years </a:t>
            </a:r>
            <a:r>
              <a:rPr lang="en-US" sz="1600" dirty="0" err="1" smtClean="0">
                <a:cs typeface="Terminal Dosis Book" charset="0"/>
              </a:rPr>
              <a:t>CryoSat</a:t>
            </a:r>
            <a:endParaRPr lang="en-US" sz="1600" dirty="0" smtClean="0">
              <a:cs typeface="Terminal Dosis Book" charset="0"/>
            </a:endParaRPr>
          </a:p>
          <a:p>
            <a:pPr algn="l" eaLnBrk="1" hangingPunct="1"/>
            <a:r>
              <a:rPr lang="en-US" sz="1600" dirty="0" smtClean="0">
                <a:cs typeface="Terminal Dosis Book" charset="0"/>
              </a:rPr>
              <a:t>3 mo. Jason</a:t>
            </a:r>
            <a:endParaRPr lang="en-US" sz="1600" dirty="0">
              <a:cs typeface="Terminal Dosis Book" charset="0"/>
            </a:endParaRPr>
          </a:p>
        </p:txBody>
      </p:sp>
      <p:sp>
        <p:nvSpPr>
          <p:cNvPr id="24581" name="TextBox 8"/>
          <p:cNvSpPr txBox="1">
            <a:spLocks noChangeArrowheads="1"/>
          </p:cNvSpPr>
          <p:nvPr/>
        </p:nvSpPr>
        <p:spPr bwMode="auto">
          <a:xfrm>
            <a:off x="534988" y="2112963"/>
            <a:ext cx="1289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600" dirty="0">
                <a:cs typeface="Terminal Dosis Book" charset="0"/>
              </a:rPr>
              <a:t>original data</a:t>
            </a:r>
          </a:p>
        </p:txBody>
      </p:sp>
      <p:sp>
        <p:nvSpPr>
          <p:cNvPr id="24582" name="TextBox 8"/>
          <p:cNvSpPr txBox="1">
            <a:spLocks noChangeArrowheads="1"/>
          </p:cNvSpPr>
          <p:nvPr/>
        </p:nvSpPr>
        <p:spPr bwMode="auto">
          <a:xfrm>
            <a:off x="1258888" y="608013"/>
            <a:ext cx="65008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dirty="0" smtClean="0">
                <a:cs typeface="Terminal Dosis Book" charset="0"/>
              </a:rPr>
              <a:t>evolution </a:t>
            </a:r>
            <a:r>
              <a:rPr lang="en-US" sz="2400" dirty="0">
                <a:cs typeface="Terminal Dosis Book" charset="0"/>
              </a:rPr>
              <a:t>of marine gravity models as seen over the Galapagos Triple Junction</a:t>
            </a:r>
          </a:p>
        </p:txBody>
      </p:sp>
      <p:sp>
        <p:nvSpPr>
          <p:cNvPr id="24583" name="Text Box 5"/>
          <p:cNvSpPr txBox="1">
            <a:spLocks noChangeArrowheads="1"/>
          </p:cNvSpPr>
          <p:nvPr/>
        </p:nvSpPr>
        <p:spPr bwMode="auto">
          <a:xfrm>
            <a:off x="534988" y="5994400"/>
            <a:ext cx="80613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600" dirty="0">
                <a:cs typeface="Terminal Dosis Book" charset="0"/>
              </a:rPr>
              <a:t>  1997                            	</a:t>
            </a:r>
            <a:r>
              <a:rPr lang="en-US" sz="1600" dirty="0" smtClean="0">
                <a:cs typeface="Terminal Dosis Book" charset="0"/>
              </a:rPr>
              <a:t>   2009                       </a:t>
            </a:r>
            <a:r>
              <a:rPr lang="en-US" sz="1600" dirty="0">
                <a:cs typeface="Terminal Dosis Book" charset="0"/>
              </a:rPr>
              <a:t>	</a:t>
            </a:r>
            <a:r>
              <a:rPr lang="en-US" sz="1600" dirty="0" smtClean="0">
                <a:cs typeface="Terminal Dosis Book" charset="0"/>
              </a:rPr>
              <a:t>  2012        </a:t>
            </a:r>
            <a:r>
              <a:rPr lang="en-US" sz="1600" dirty="0">
                <a:cs typeface="Terminal Dosis Book" charset="0"/>
              </a:rPr>
              <a:t>			 </a:t>
            </a:r>
            <a:r>
              <a:rPr lang="en-US" sz="1600" dirty="0" smtClean="0">
                <a:cs typeface="Terminal Dosis Book" charset="0"/>
              </a:rPr>
              <a:t>2015 </a:t>
            </a:r>
            <a:r>
              <a:rPr lang="en-US" sz="1600" dirty="0">
                <a:cs typeface="Terminal Dosis Book" charset="0"/>
              </a:rPr>
              <a:t>+</a:t>
            </a:r>
          </a:p>
        </p:txBody>
      </p:sp>
      <p:sp>
        <p:nvSpPr>
          <p:cNvPr id="15" name="Oval 14"/>
          <p:cNvSpPr/>
          <p:nvPr/>
        </p:nvSpPr>
        <p:spPr>
          <a:xfrm>
            <a:off x="6017986" y="4806041"/>
            <a:ext cx="622302" cy="62230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432675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gulf_V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0892"/>
            <a:ext cx="8604250" cy="7822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1414463" y="1958973"/>
            <a:ext cx="925512" cy="671513"/>
          </a:xfrm>
          <a:prstGeom prst="rect">
            <a:avLst/>
          </a:prstGeom>
          <a:noFill/>
          <a:ln w="50800">
            <a:solidFill>
              <a:srgbClr val="FF0000">
                <a:alpha val="78038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400">
              <a:solidFill>
                <a:srgbClr val="000000"/>
              </a:solidFill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2127250" y="-38100"/>
            <a:ext cx="600947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dirty="0">
                <a:latin typeface="Helvetica"/>
                <a:cs typeface="Helvetica"/>
              </a:rPr>
              <a:t>Gravity Anomaly V20.1 </a:t>
            </a:r>
            <a:r>
              <a:rPr lang="en-US" sz="1400" dirty="0"/>
              <a:t>(10 </a:t>
            </a:r>
            <a:r>
              <a:rPr lang="en-US" sz="1400" dirty="0" err="1"/>
              <a:t>mGal</a:t>
            </a:r>
            <a:r>
              <a:rPr lang="en-US" sz="1400" dirty="0"/>
              <a:t> contours)</a:t>
            </a:r>
          </a:p>
        </p:txBody>
      </p:sp>
    </p:spTree>
    <p:extLst>
      <p:ext uri="{BB962C8B-B14F-4D97-AF65-F5344CB8AC3E}">
        <p14:creationId xmlns:p14="http://schemas.microsoft.com/office/powerpoint/2010/main" val="311148521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Line 2"/>
          <p:cNvSpPr>
            <a:spLocks noChangeShapeType="1"/>
          </p:cNvSpPr>
          <p:nvPr/>
        </p:nvSpPr>
        <p:spPr bwMode="auto">
          <a:xfrm>
            <a:off x="741363" y="1905000"/>
            <a:ext cx="7867650" cy="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algn="ctr"/>
            <a:r>
              <a:rPr lang="en-US" sz="3200">
                <a:latin typeface="Arial" charset="0"/>
              </a:rPr>
              <a:t>applications of radar altimetry</a:t>
            </a:r>
            <a:r>
              <a:rPr lang="en-US" sz="2000">
                <a:latin typeface="Helvetica" charset="0"/>
              </a:rPr>
              <a:t/>
            </a:r>
            <a:br>
              <a:rPr lang="en-US" sz="2000">
                <a:latin typeface="Helvetica" charset="0"/>
              </a:rPr>
            </a:br>
            <a:r>
              <a:rPr lang="en-US" sz="1300">
                <a:latin typeface="Helvetica" charset="0"/>
              </a:rPr>
              <a:t>(non-repeat orbit)</a:t>
            </a:r>
            <a:endParaRPr lang="en-US" sz="2000">
              <a:latin typeface="Helvetica" charset="0"/>
            </a:endParaRPr>
          </a:p>
        </p:txBody>
      </p:sp>
      <p:sp>
        <p:nvSpPr>
          <p:cNvPr id="128004" name="Text Box 4"/>
          <p:cNvSpPr txBox="1">
            <a:spLocks noChangeArrowheads="1"/>
          </p:cNvSpPr>
          <p:nvPr/>
        </p:nvSpPr>
        <p:spPr bwMode="auto">
          <a:xfrm>
            <a:off x="685800" y="2286000"/>
            <a:ext cx="3657600" cy="389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1450" indent="-1714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>
                <a:latin typeface="Helvetica" charset="0"/>
              </a:rPr>
              <a:t>Gravity:</a:t>
            </a:r>
          </a:p>
          <a:p>
            <a:pPr algn="l">
              <a:spcBef>
                <a:spcPct val="50000"/>
              </a:spcBef>
              <a:buFont typeface="Times" charset="0"/>
              <a:buChar char="•"/>
            </a:pPr>
            <a:r>
              <a:rPr lang="en-US" sz="1800">
                <a:latin typeface="Helvetica" charset="0"/>
              </a:rPr>
              <a:t>plate tectonics</a:t>
            </a:r>
          </a:p>
          <a:p>
            <a:pPr algn="l">
              <a:spcBef>
                <a:spcPct val="50000"/>
              </a:spcBef>
              <a:buFont typeface="Times" charset="0"/>
              <a:buChar char="•"/>
            </a:pPr>
            <a:r>
              <a:rPr lang="en-US" sz="1800">
                <a:latin typeface="Helvetica" charset="0"/>
              </a:rPr>
              <a:t>planning ship surveys</a:t>
            </a:r>
          </a:p>
          <a:p>
            <a:pPr algn="l">
              <a:spcBef>
                <a:spcPct val="50000"/>
              </a:spcBef>
              <a:buFont typeface="Times" charset="0"/>
              <a:buChar char="•"/>
            </a:pPr>
            <a:r>
              <a:rPr lang="en-US" sz="1800">
                <a:latin typeface="Helvetica" charset="0"/>
              </a:rPr>
              <a:t>inertial guidance (mostly military)</a:t>
            </a:r>
          </a:p>
          <a:p>
            <a:pPr algn="l">
              <a:spcBef>
                <a:spcPct val="50000"/>
              </a:spcBef>
              <a:buFont typeface="Times" charset="0"/>
              <a:buChar char="•"/>
            </a:pPr>
            <a:r>
              <a:rPr lang="en-US" sz="1800">
                <a:latin typeface="Helvetica" charset="0"/>
              </a:rPr>
              <a:t>petroleum exploration</a:t>
            </a:r>
          </a:p>
          <a:p>
            <a:pPr algn="l">
              <a:spcBef>
                <a:spcPct val="50000"/>
              </a:spcBef>
              <a:buFont typeface="Times" charset="0"/>
              <a:buChar char="•"/>
            </a:pPr>
            <a:endParaRPr lang="en-US" sz="1800">
              <a:latin typeface="Helvetica" charset="0"/>
            </a:endParaRPr>
          </a:p>
          <a:p>
            <a:pPr algn="l">
              <a:spcBef>
                <a:spcPct val="50000"/>
              </a:spcBef>
              <a:buFont typeface="Times" charset="0"/>
              <a:buChar char="•"/>
            </a:pPr>
            <a:endParaRPr lang="en-US" sz="2400">
              <a:latin typeface="Helvetica" charset="0"/>
            </a:endParaRPr>
          </a:p>
          <a:p>
            <a:pPr algn="l">
              <a:spcBef>
                <a:spcPct val="50000"/>
              </a:spcBef>
            </a:pPr>
            <a:endParaRPr lang="en-US" sz="2400">
              <a:latin typeface="Times" charset="0"/>
            </a:endParaRPr>
          </a:p>
        </p:txBody>
      </p:sp>
      <p:sp>
        <p:nvSpPr>
          <p:cNvPr id="128005" name="Text Box 5"/>
          <p:cNvSpPr txBox="1">
            <a:spLocks noChangeArrowheads="1"/>
          </p:cNvSpPr>
          <p:nvPr/>
        </p:nvSpPr>
        <p:spPr bwMode="auto">
          <a:xfrm>
            <a:off x="4953000" y="2209800"/>
            <a:ext cx="3657600" cy="416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1450" indent="-1714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>
                <a:latin typeface="Helvetica" charset="0"/>
              </a:rPr>
              <a:t>Topography:</a:t>
            </a:r>
          </a:p>
          <a:p>
            <a:pPr algn="l">
              <a:spcBef>
                <a:spcPct val="50000"/>
              </a:spcBef>
              <a:buFont typeface="Times" charset="0"/>
              <a:buChar char="•"/>
            </a:pPr>
            <a:r>
              <a:rPr lang="en-US" sz="1800">
                <a:latin typeface="Helvetica" charset="0"/>
              </a:rPr>
              <a:t>seafloor roughness</a:t>
            </a:r>
          </a:p>
          <a:p>
            <a:pPr algn="l">
              <a:spcBef>
                <a:spcPct val="50000"/>
              </a:spcBef>
              <a:buFont typeface="Times" charset="0"/>
              <a:buChar char="•"/>
            </a:pPr>
            <a:r>
              <a:rPr lang="en-US" sz="1800">
                <a:latin typeface="Helvetica" charset="0"/>
              </a:rPr>
              <a:t>linear volcanic chains</a:t>
            </a:r>
          </a:p>
          <a:p>
            <a:pPr algn="l">
              <a:spcBef>
                <a:spcPct val="50000"/>
              </a:spcBef>
              <a:buFont typeface="Times" charset="0"/>
              <a:buChar char="•"/>
            </a:pPr>
            <a:r>
              <a:rPr lang="en-US" sz="1800">
                <a:latin typeface="Helvetica" charset="0"/>
              </a:rPr>
              <a:t>tsunami models</a:t>
            </a:r>
          </a:p>
          <a:p>
            <a:pPr algn="l">
              <a:spcBef>
                <a:spcPct val="50000"/>
              </a:spcBef>
              <a:buFont typeface="Times" charset="0"/>
              <a:buChar char="•"/>
            </a:pPr>
            <a:r>
              <a:rPr lang="en-US" sz="1800">
                <a:latin typeface="Helvetica" charset="0"/>
              </a:rPr>
              <a:t>tide models, tidal friction, thermohaline circulation</a:t>
            </a:r>
          </a:p>
          <a:p>
            <a:pPr algn="l">
              <a:spcBef>
                <a:spcPct val="50000"/>
              </a:spcBef>
              <a:buFont typeface="Times" charset="0"/>
              <a:buChar char="•"/>
            </a:pPr>
            <a:r>
              <a:rPr lang="en-US" sz="1800">
                <a:latin typeface="Helvetica" charset="0"/>
              </a:rPr>
              <a:t>planning undersea cables</a:t>
            </a:r>
          </a:p>
          <a:p>
            <a:pPr algn="l">
              <a:spcBef>
                <a:spcPct val="50000"/>
              </a:spcBef>
              <a:buFont typeface="Times" charset="0"/>
              <a:buChar char="•"/>
            </a:pPr>
            <a:r>
              <a:rPr lang="en-US" sz="1800">
                <a:latin typeface="Helvetica" charset="0"/>
              </a:rPr>
              <a:t>law of the sea</a:t>
            </a:r>
          </a:p>
          <a:p>
            <a:pPr algn="l">
              <a:spcBef>
                <a:spcPct val="50000"/>
              </a:spcBef>
              <a:buFont typeface="Times" charset="0"/>
              <a:buChar char="•"/>
            </a:pPr>
            <a:r>
              <a:rPr lang="en-US" sz="1800">
                <a:latin typeface="Helvetica" charset="0"/>
              </a:rPr>
              <a:t>education and outreach</a:t>
            </a:r>
          </a:p>
          <a:p>
            <a:pPr algn="l">
              <a:spcBef>
                <a:spcPct val="50000"/>
              </a:spcBef>
              <a:buFont typeface="Times" charset="0"/>
              <a:buChar char="•"/>
            </a:pPr>
            <a:endParaRPr lang="en-US" sz="24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116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442" y="2094697"/>
            <a:ext cx="4431792" cy="3706368"/>
          </a:xfrm>
          <a:prstGeom prst="rect">
            <a:avLst/>
          </a:prstGeom>
        </p:spPr>
      </p:pic>
      <p:sp>
        <p:nvSpPr>
          <p:cNvPr id="54274" name="Title 3"/>
          <p:cNvSpPr>
            <a:spLocks noGrp="1"/>
          </p:cNvSpPr>
          <p:nvPr>
            <p:ph type="title" idx="4294967295"/>
          </p:nvPr>
        </p:nvSpPr>
        <p:spPr>
          <a:xfrm>
            <a:off x="449263" y="185738"/>
            <a:ext cx="8229600" cy="614362"/>
          </a:xfrm>
        </p:spPr>
        <p:txBody>
          <a:bodyPr lIns="91440" tIns="45720" rIns="91440" bIns="45720">
            <a:normAutofit/>
          </a:bodyPr>
          <a:lstStyle/>
          <a:p>
            <a:pPr algn="ctr" eaLnBrk="1" hangingPunct="1"/>
            <a:r>
              <a:rPr lang="en-US" sz="3200" dirty="0">
                <a:latin typeface="Helvetica"/>
                <a:ea typeface="ＭＳ Ｐゴシック" charset="0"/>
                <a:cs typeface="Helvetica"/>
              </a:rPr>
              <a:t>c</a:t>
            </a:r>
            <a:r>
              <a:rPr lang="en-US" sz="3200" dirty="0" smtClean="0">
                <a:latin typeface="Helvetica"/>
                <a:ea typeface="ＭＳ Ｐゴシック" charset="0"/>
                <a:cs typeface="Helvetica"/>
              </a:rPr>
              <a:t>omparisons </a:t>
            </a:r>
            <a:r>
              <a:rPr lang="en-US" sz="3200" dirty="0">
                <a:latin typeface="Helvetica"/>
                <a:ea typeface="ＭＳ Ｐゴシック" charset="0"/>
                <a:cs typeface="Helvetica"/>
              </a:rPr>
              <a:t>in the Gulf of Mexico</a:t>
            </a:r>
          </a:p>
        </p:txBody>
      </p:sp>
      <p:grpSp>
        <p:nvGrpSpPr>
          <p:cNvPr id="54275" name="Group 7"/>
          <p:cNvGrpSpPr>
            <a:grpSpLocks/>
          </p:cNvGrpSpPr>
          <p:nvPr/>
        </p:nvGrpSpPr>
        <p:grpSpPr bwMode="auto">
          <a:xfrm>
            <a:off x="276225" y="1327150"/>
            <a:ext cx="7864475" cy="5186363"/>
            <a:chOff x="218767" y="1193156"/>
            <a:chExt cx="7864475" cy="5185938"/>
          </a:xfrm>
        </p:grpSpPr>
        <p:pic>
          <p:nvPicPr>
            <p:cNvPr id="54278" name="Picture 8" descr="edcon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767" y="2103262"/>
              <a:ext cx="4206552" cy="3489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279" name="TextBox 10"/>
            <p:cNvSpPr txBox="1">
              <a:spLocks noChangeArrowheads="1"/>
            </p:cNvSpPr>
            <p:nvPr/>
          </p:nvSpPr>
          <p:spPr bwMode="auto">
            <a:xfrm>
              <a:off x="1698317" y="1458566"/>
              <a:ext cx="1339850" cy="366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1800" dirty="0">
                  <a:latin typeface="Helvetica"/>
                  <a:cs typeface="Helvetica"/>
                </a:rPr>
                <a:t>ship gravity</a:t>
              </a:r>
            </a:p>
          </p:txBody>
        </p:sp>
        <p:sp>
          <p:nvSpPr>
            <p:cNvPr id="54280" name="TextBox 11"/>
            <p:cNvSpPr txBox="1">
              <a:spLocks noChangeArrowheads="1"/>
            </p:cNvSpPr>
            <p:nvPr/>
          </p:nvSpPr>
          <p:spPr bwMode="auto">
            <a:xfrm>
              <a:off x="5521017" y="1193156"/>
              <a:ext cx="2562225" cy="923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latin typeface="Helvetica"/>
                  <a:cs typeface="Helvetica"/>
                </a:rPr>
                <a:t>satellite gravity</a:t>
              </a:r>
            </a:p>
            <a:p>
              <a:pPr eaLnBrk="1" hangingPunct="1"/>
              <a:r>
                <a:rPr lang="en-US" sz="1800" dirty="0">
                  <a:latin typeface="Helvetica"/>
                  <a:cs typeface="Helvetica"/>
                </a:rPr>
                <a:t>with </a:t>
              </a:r>
              <a:r>
                <a:rPr lang="en-US" sz="1800" dirty="0" err="1">
                  <a:latin typeface="Helvetica"/>
                  <a:cs typeface="Helvetica"/>
                </a:rPr>
                <a:t>CryoSat</a:t>
              </a:r>
              <a:r>
                <a:rPr lang="en-US" sz="1800" dirty="0">
                  <a:latin typeface="Helvetica"/>
                  <a:cs typeface="Helvetica"/>
                </a:rPr>
                <a:t> </a:t>
              </a:r>
              <a:r>
                <a:rPr lang="en-US" sz="1800" dirty="0" smtClean="0">
                  <a:latin typeface="Helvetica"/>
                  <a:cs typeface="Helvetica"/>
                </a:rPr>
                <a:t>LRM, </a:t>
              </a:r>
              <a:r>
                <a:rPr lang="en-US" sz="1800" dirty="0" err="1" smtClean="0">
                  <a:latin typeface="Helvetica"/>
                  <a:cs typeface="Helvetica"/>
                </a:rPr>
                <a:t>Envisat</a:t>
              </a:r>
              <a:r>
                <a:rPr lang="en-US" sz="1800" dirty="0" smtClean="0">
                  <a:latin typeface="Helvetica"/>
                  <a:cs typeface="Helvetica"/>
                </a:rPr>
                <a:t> and Jason-1</a:t>
              </a:r>
              <a:endParaRPr lang="en-US" sz="1800" dirty="0">
                <a:latin typeface="Helvetica"/>
                <a:cs typeface="Helvetica"/>
              </a:endParaRPr>
            </a:p>
          </p:txBody>
        </p:sp>
        <p:sp>
          <p:nvSpPr>
            <p:cNvPr id="54281" name="TextBox 12"/>
            <p:cNvSpPr txBox="1">
              <a:spLocks noChangeArrowheads="1"/>
            </p:cNvSpPr>
            <p:nvPr/>
          </p:nvSpPr>
          <p:spPr bwMode="auto">
            <a:xfrm>
              <a:off x="3489017" y="6012436"/>
              <a:ext cx="2546350" cy="366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1800" dirty="0">
                  <a:latin typeface="Helvetica"/>
                  <a:cs typeface="Helvetica"/>
                </a:rPr>
                <a:t>5 </a:t>
              </a:r>
              <a:r>
                <a:rPr lang="en-US" sz="1800" dirty="0" err="1">
                  <a:latin typeface="Helvetica"/>
                  <a:cs typeface="Helvetica"/>
                </a:rPr>
                <a:t>mGal</a:t>
              </a:r>
              <a:r>
                <a:rPr lang="en-US" sz="1800" dirty="0">
                  <a:latin typeface="Helvetica"/>
                  <a:cs typeface="Helvetica"/>
                </a:rPr>
                <a:t> contour interval</a:t>
              </a:r>
            </a:p>
          </p:txBody>
        </p:sp>
      </p:grpSp>
      <p:sp>
        <p:nvSpPr>
          <p:cNvPr id="54276" name="TextBox 13"/>
          <p:cNvSpPr txBox="1">
            <a:spLocks noChangeArrowheads="1"/>
          </p:cNvSpPr>
          <p:nvPr/>
        </p:nvSpPr>
        <p:spPr bwMode="auto">
          <a:xfrm>
            <a:off x="1993900" y="5713413"/>
            <a:ext cx="12747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200">
                <a:latin typeface="Terminal Dosis Book" charset="0"/>
                <a:cs typeface="Terminal Dosis Book" charset="0"/>
              </a:rPr>
              <a:t>source: EDCON</a:t>
            </a:r>
          </a:p>
        </p:txBody>
      </p:sp>
      <p:sp>
        <p:nvSpPr>
          <p:cNvPr id="54277" name="Line 3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164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dcon_v20_16k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073158"/>
            <a:ext cx="6437373" cy="5585573"/>
          </a:xfrm>
          <a:prstGeom prst="rect">
            <a:avLst/>
          </a:prstGeom>
        </p:spPr>
      </p:pic>
      <p:sp>
        <p:nvSpPr>
          <p:cNvPr id="55299" name="Rectangle 5"/>
          <p:cNvSpPr>
            <a:spLocks noChangeArrowheads="1"/>
          </p:cNvSpPr>
          <p:nvPr/>
        </p:nvSpPr>
        <p:spPr bwMode="auto">
          <a:xfrm>
            <a:off x="4759325" y="3901440"/>
            <a:ext cx="3097213" cy="2767874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l" defTabSz="457200" eaLnBrk="1" hangingPunct="1"/>
            <a:endParaRPr lang="en-US" sz="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5300" name="TextBox 6"/>
          <p:cNvSpPr txBox="1">
            <a:spLocks noChangeArrowheads="1"/>
          </p:cNvSpPr>
          <p:nvPr/>
        </p:nvSpPr>
        <p:spPr bwMode="auto">
          <a:xfrm>
            <a:off x="6310313" y="5618163"/>
            <a:ext cx="1698264" cy="369332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 dirty="0" err="1">
                <a:solidFill>
                  <a:srgbClr val="FF0000"/>
                </a:solidFill>
                <a:latin typeface="Terminal Dosis Book" charset="0"/>
                <a:cs typeface="Terminal Dosis Book" charset="0"/>
              </a:rPr>
              <a:t>r</a:t>
            </a:r>
            <a:r>
              <a:rPr lang="en-US" sz="1800" dirty="0" err="1" smtClean="0">
                <a:solidFill>
                  <a:srgbClr val="FF0000"/>
                </a:solidFill>
                <a:latin typeface="Terminal Dosis Book" charset="0"/>
                <a:cs typeface="Terminal Dosis Book" charset="0"/>
              </a:rPr>
              <a:t>ms</a:t>
            </a:r>
            <a:r>
              <a:rPr lang="en-US" sz="1800" dirty="0" smtClean="0">
                <a:solidFill>
                  <a:srgbClr val="FF0000"/>
                </a:solidFill>
                <a:latin typeface="Terminal Dosis Book" charset="0"/>
                <a:cs typeface="Terminal Dosis Book" charset="0"/>
              </a:rPr>
              <a:t> 1.71 </a:t>
            </a:r>
            <a:r>
              <a:rPr lang="en-US" sz="1800" dirty="0" err="1">
                <a:solidFill>
                  <a:srgbClr val="FF0000"/>
                </a:solidFill>
                <a:latin typeface="Terminal Dosis Book" charset="0"/>
                <a:cs typeface="Terminal Dosis Book" charset="0"/>
              </a:rPr>
              <a:t>mGal</a:t>
            </a:r>
            <a:endParaRPr lang="en-US" sz="1800" dirty="0">
              <a:solidFill>
                <a:srgbClr val="FF0000"/>
              </a:solidFill>
              <a:latin typeface="Terminal Dosis Book" charset="0"/>
              <a:cs typeface="Terminal Dosis Book" charset="0"/>
            </a:endParaRPr>
          </a:p>
        </p:txBody>
      </p:sp>
      <p:sp>
        <p:nvSpPr>
          <p:cNvPr id="55301" name="Line 3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2" name="Title 3"/>
          <p:cNvSpPr>
            <a:spLocks/>
          </p:cNvSpPr>
          <p:nvPr/>
        </p:nvSpPr>
        <p:spPr bwMode="auto">
          <a:xfrm>
            <a:off x="449263" y="185738"/>
            <a:ext cx="82296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3200" dirty="0">
                <a:solidFill>
                  <a:srgbClr val="000000"/>
                </a:solidFill>
                <a:latin typeface="Helvetica"/>
                <a:cs typeface="Helvetica"/>
              </a:rPr>
              <a:t>c</a:t>
            </a:r>
            <a:r>
              <a:rPr lang="en-US" sz="3200" dirty="0" smtClean="0">
                <a:solidFill>
                  <a:srgbClr val="000000"/>
                </a:solidFill>
                <a:latin typeface="Helvetica"/>
                <a:cs typeface="Helvetica"/>
              </a:rPr>
              <a:t>omparisons </a:t>
            </a:r>
            <a:r>
              <a:rPr lang="en-US" sz="3200" dirty="0">
                <a:solidFill>
                  <a:srgbClr val="000000"/>
                </a:solidFill>
                <a:latin typeface="Helvetica"/>
                <a:cs typeface="Helvetica"/>
              </a:rPr>
              <a:t>in the Gulf of Mexico</a:t>
            </a:r>
          </a:p>
        </p:txBody>
      </p:sp>
    </p:spTree>
    <p:extLst>
      <p:ext uri="{BB962C8B-B14F-4D97-AF65-F5344CB8AC3E}">
        <p14:creationId xmlns:p14="http://schemas.microsoft.com/office/powerpoint/2010/main" val="3092514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lobal_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11430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3600" y="40640"/>
            <a:ext cx="4290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Global Gravity Anomaly V20.1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10666" y="589280"/>
            <a:ext cx="1465791" cy="102616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473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ext Box 4"/>
          <p:cNvSpPr txBox="1">
            <a:spLocks noChangeArrowheads="1"/>
          </p:cNvSpPr>
          <p:nvPr/>
        </p:nvSpPr>
        <p:spPr bwMode="auto">
          <a:xfrm>
            <a:off x="3062288" y="0"/>
            <a:ext cx="2743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/>
              <a:t>Canadian Arctic </a:t>
            </a:r>
          </a:p>
          <a:p>
            <a:r>
              <a:rPr lang="en-US" sz="2400"/>
              <a:t>Geosat and ERS-1</a:t>
            </a:r>
            <a:endParaRPr lang="en-US"/>
          </a:p>
        </p:txBody>
      </p:sp>
      <p:pic>
        <p:nvPicPr>
          <p:cNvPr id="69634" name="Picture 1" descr="satV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00400"/>
            <a:ext cx="9144000" cy="1005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ext Box 4"/>
          <p:cNvSpPr txBox="1">
            <a:spLocks noChangeArrowheads="1"/>
          </p:cNvSpPr>
          <p:nvPr/>
        </p:nvSpPr>
        <p:spPr bwMode="auto">
          <a:xfrm>
            <a:off x="2974975" y="0"/>
            <a:ext cx="350363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dirty="0"/>
              <a:t>Canadian Arctic </a:t>
            </a:r>
            <a:r>
              <a:rPr lang="en-US" sz="2400" dirty="0" smtClean="0"/>
              <a:t> - V18.1</a:t>
            </a:r>
            <a:endParaRPr lang="en-US" sz="2400" dirty="0"/>
          </a:p>
          <a:p>
            <a:r>
              <a:rPr lang="en-US" sz="2400" dirty="0" err="1"/>
              <a:t>Geosat</a:t>
            </a:r>
            <a:r>
              <a:rPr lang="en-US" sz="2400" dirty="0"/>
              <a:t>, ERS-1 (old)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01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 descr="satV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00400"/>
            <a:ext cx="9144000" cy="1005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Text Box 4"/>
          <p:cNvSpPr txBox="1">
            <a:spLocks noChangeArrowheads="1"/>
          </p:cNvSpPr>
          <p:nvPr/>
        </p:nvSpPr>
        <p:spPr bwMode="auto">
          <a:xfrm>
            <a:off x="1131888" y="0"/>
            <a:ext cx="66405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dirty="0"/>
              <a:t>Canadian </a:t>
            </a:r>
            <a:r>
              <a:rPr lang="en-US" sz="2400" dirty="0" smtClean="0"/>
              <a:t>Arctic – V20.1 </a:t>
            </a:r>
            <a:endParaRPr lang="en-US" sz="2400" dirty="0"/>
          </a:p>
          <a:p>
            <a:r>
              <a:rPr lang="en-US" sz="2400" dirty="0" err="1"/>
              <a:t>Geosat</a:t>
            </a:r>
            <a:r>
              <a:rPr lang="en-US" sz="2400" dirty="0"/>
              <a:t>, ERS-1 (old) + </a:t>
            </a:r>
            <a:r>
              <a:rPr lang="en-US" sz="2400" b="1" dirty="0" err="1"/>
              <a:t>CryoSat</a:t>
            </a:r>
            <a:r>
              <a:rPr lang="en-US" sz="2400" b="1" dirty="0"/>
              <a:t>, </a:t>
            </a:r>
            <a:r>
              <a:rPr lang="en-US" sz="2400" b="1" dirty="0" err="1"/>
              <a:t>Envisat</a:t>
            </a:r>
            <a:r>
              <a:rPr lang="en-US" sz="2400" b="1" dirty="0"/>
              <a:t> (new)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06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pac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0751"/>
            <a:ext cx="9144000" cy="50660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56267" y="897466"/>
            <a:ext cx="6805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Central Pacific – Young fractures crossing old fracture </a:t>
            </a:r>
            <a:r>
              <a:rPr lang="en-US" dirty="0">
                <a:latin typeface="Helvetica"/>
                <a:cs typeface="Helvetica"/>
              </a:rPr>
              <a:t>z</a:t>
            </a:r>
            <a:r>
              <a:rPr lang="en-US" dirty="0" smtClean="0">
                <a:latin typeface="Helvetica"/>
                <a:cs typeface="Helvetica"/>
              </a:rPr>
              <a:t>ones ???</a:t>
            </a:r>
            <a:endParaRPr lang="en-US" dirty="0">
              <a:latin typeface="Helvetica"/>
              <a:cs typeface="Helvetica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183468" y="1346200"/>
            <a:ext cx="2396065" cy="19388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005667" y="1346200"/>
            <a:ext cx="2573866" cy="37507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1984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779" name="Text Box 3"/>
          <p:cNvSpPr txBox="1">
            <a:spLocks noChangeArrowheads="1"/>
          </p:cNvSpPr>
          <p:nvPr/>
        </p:nvSpPr>
        <p:spPr bwMode="auto">
          <a:xfrm>
            <a:off x="2112963" y="1281113"/>
            <a:ext cx="496086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aseline="0" dirty="0"/>
              <a:t>3 years of </a:t>
            </a:r>
            <a:r>
              <a:rPr lang="en-US" baseline="0" dirty="0" err="1"/>
              <a:t>CryoSat</a:t>
            </a:r>
            <a:r>
              <a:rPr lang="en-US" baseline="0" dirty="0"/>
              <a:t> and </a:t>
            </a:r>
            <a:r>
              <a:rPr lang="en-US" baseline="0" dirty="0" smtClean="0"/>
              <a:t>409 </a:t>
            </a:r>
            <a:r>
              <a:rPr lang="en-US" baseline="0" dirty="0"/>
              <a:t>days of Jason </a:t>
            </a:r>
          </a:p>
        </p:txBody>
      </p:sp>
      <p:pic>
        <p:nvPicPr>
          <p:cNvPr id="525315" name="Picture 4" descr=" error.jpg                                                      00E3709DMacintosh HD                   7C2684F9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1938338"/>
            <a:ext cx="8594725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3781" name="Text Box 5"/>
          <p:cNvSpPr txBox="1">
            <a:spLocks noChangeArrowheads="1"/>
          </p:cNvSpPr>
          <p:nvPr/>
        </p:nvSpPr>
        <p:spPr bwMode="auto">
          <a:xfrm>
            <a:off x="1604963" y="257175"/>
            <a:ext cx="5681363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aseline="0" dirty="0">
                <a:latin typeface="Helvetica"/>
                <a:cs typeface="Helvetica"/>
              </a:rPr>
              <a:t>predicted gravity improvement</a:t>
            </a:r>
            <a:endParaRPr lang="en-US" baseline="0" dirty="0">
              <a:latin typeface="Helvetica"/>
              <a:cs typeface="Helvetica"/>
            </a:endParaRPr>
          </a:p>
        </p:txBody>
      </p:sp>
      <p:sp>
        <p:nvSpPr>
          <p:cNvPr id="525317" name="Text Box 5"/>
          <p:cNvSpPr txBox="1">
            <a:spLocks noChangeArrowheads="1"/>
          </p:cNvSpPr>
          <p:nvPr/>
        </p:nvSpPr>
        <p:spPr bwMode="auto">
          <a:xfrm>
            <a:off x="839788" y="5803900"/>
            <a:ext cx="540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aseline="0"/>
              <a:t>Error in north and east components were averaged.</a:t>
            </a:r>
            <a:endParaRPr lang="en-US" baseline="0"/>
          </a:p>
        </p:txBody>
      </p:sp>
    </p:spTree>
    <p:extLst>
      <p:ext uri="{BB962C8B-B14F-4D97-AF65-F5344CB8AC3E}">
        <p14:creationId xmlns:p14="http://schemas.microsoft.com/office/powerpoint/2010/main" val="259541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779" name="Text Box 3"/>
          <p:cNvSpPr txBox="1">
            <a:spLocks noChangeArrowheads="1"/>
          </p:cNvSpPr>
          <p:nvPr/>
        </p:nvSpPr>
        <p:spPr bwMode="auto">
          <a:xfrm>
            <a:off x="687388" y="1230313"/>
            <a:ext cx="7521575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sz="1400" dirty="0" smtClean="0"/>
              <a:t>Without Jason, the error in the east slope component is large so N-S features such as the East Pacific Rise will be poorly resolved.  One 409-day cycle provides about 25% improvement in east slope and two cycles provides about a 33% improvement.  Most of the area of the earth is at latitude less than 60 degrees where Jason will make the largest improvement.</a:t>
            </a:r>
            <a:endParaRPr lang="en-US" dirty="0" smtClean="0"/>
          </a:p>
        </p:txBody>
      </p:sp>
      <p:sp>
        <p:nvSpPr>
          <p:cNvPr id="843781" name="Text Box 5"/>
          <p:cNvSpPr txBox="1">
            <a:spLocks noChangeArrowheads="1"/>
          </p:cNvSpPr>
          <p:nvPr/>
        </p:nvSpPr>
        <p:spPr bwMode="auto">
          <a:xfrm>
            <a:off x="1949450" y="257175"/>
            <a:ext cx="5020125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dirty="0" smtClean="0">
                <a:latin typeface="Helvetica"/>
                <a:cs typeface="Helvetica"/>
              </a:rPr>
              <a:t>contributions from Jason-1</a:t>
            </a:r>
            <a:endParaRPr lang="en-US" dirty="0" smtClean="0">
              <a:latin typeface="Helvetica"/>
              <a:cs typeface="Helvetica"/>
            </a:endParaRPr>
          </a:p>
        </p:txBody>
      </p:sp>
      <p:pic>
        <p:nvPicPr>
          <p:cNvPr id="82947" name="Picture 1029" descr="east_north.jpg                                                 000AB161Macintosh HD                   7C260669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2593975"/>
            <a:ext cx="8609013" cy="342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585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mts.jpg                                                       000AB161Macintosh HD                   7C260669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645" y="0"/>
            <a:ext cx="1497355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" y="546100"/>
            <a:ext cx="8861425" cy="609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2700" dirty="0" smtClean="0">
                <a:latin typeface="Helvetica" charset="0"/>
                <a:ea typeface="ＭＳ Ｐゴシック" charset="0"/>
                <a:cs typeface="Times" charset="0"/>
              </a:rPr>
              <a:t>Conclusions</a:t>
            </a:r>
            <a:r>
              <a:rPr lang="en-US" sz="14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/>
            </a:r>
            <a:br>
              <a:rPr lang="en-US" sz="14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</a:br>
            <a:r>
              <a:rPr lang="en-US" sz="140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/>
            </a:r>
            <a:br>
              <a:rPr lang="en-US" sz="140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</a:br>
            <a:r>
              <a:rPr lang="en-US" sz="1400" b="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  <a:t>David Sandwell, Emmanuel Garcia, and</a:t>
            </a:r>
            <a:br>
              <a:rPr lang="en-US" sz="1400" b="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Times" charset="0"/>
              </a:rPr>
            </a:br>
            <a:r>
              <a:rPr lang="en-US" sz="1400" dirty="0" smtClean="0">
                <a:latin typeface="Helvetica" charset="0"/>
                <a:ea typeface="ＭＳ Ｐゴシック" charset="0"/>
                <a:cs typeface="Times" charset="0"/>
              </a:rPr>
              <a:t>Walter H. F. Smith</a:t>
            </a:r>
            <a:endParaRPr lang="en-US" b="0" dirty="0">
              <a:solidFill>
                <a:schemeClr val="tx1"/>
              </a:solidFill>
              <a:latin typeface="Helvetica" charset="0"/>
              <a:ea typeface="ＭＳ Ｐゴシック" charset="0"/>
              <a:cs typeface="Times" charset="0"/>
            </a:endParaRPr>
          </a:p>
        </p:txBody>
      </p:sp>
      <p:sp>
        <p:nvSpPr>
          <p:cNvPr id="397315" name="Text Box 3"/>
          <p:cNvSpPr txBox="1">
            <a:spLocks noChangeArrowheads="1"/>
          </p:cNvSpPr>
          <p:nvPr/>
        </p:nvSpPr>
        <p:spPr bwMode="auto">
          <a:xfrm>
            <a:off x="654050" y="2183765"/>
            <a:ext cx="8234363" cy="286232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58788" indent="-1588"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algn="l"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87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342900" indent="-342900"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</a:rPr>
              <a:t>“newer” altimeters have 1.4 times better range precision and 2 times better coverage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1800" dirty="0" smtClean="0">
              <a:latin typeface="Arial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</a:rPr>
              <a:t>marine gravity accuracy is currently 2 - 4 </a:t>
            </a:r>
            <a:r>
              <a:rPr lang="en-US" sz="1800" dirty="0" err="1" smtClean="0">
                <a:latin typeface="Arial" charset="0"/>
              </a:rPr>
              <a:t>mGal</a:t>
            </a:r>
            <a:r>
              <a:rPr lang="en-US" sz="1800" dirty="0" smtClean="0">
                <a:latin typeface="Arial" charset="0"/>
              </a:rPr>
              <a:t> and could approach  1 - 2 </a:t>
            </a:r>
            <a:r>
              <a:rPr lang="en-US" sz="1800" dirty="0" err="1" smtClean="0">
                <a:latin typeface="Arial" charset="0"/>
              </a:rPr>
              <a:t>mGal</a:t>
            </a:r>
            <a:r>
              <a:rPr lang="en-US" sz="1800" dirty="0" smtClean="0">
                <a:latin typeface="Arial" charset="0"/>
              </a:rPr>
              <a:t> if Jason-1 completes its mission</a:t>
            </a:r>
          </a:p>
          <a:p>
            <a:pPr>
              <a:defRPr/>
            </a:pPr>
            <a:endParaRPr lang="en-US" sz="1800" dirty="0" smtClean="0">
              <a:latin typeface="Arial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1800" dirty="0" smtClean="0">
                <a:latin typeface="Arial" charset="0"/>
              </a:rPr>
              <a:t>V20.1 gravity available on </a:t>
            </a:r>
            <a:r>
              <a:rPr lang="en-US" sz="1800" dirty="0" err="1" smtClean="0">
                <a:latin typeface="Arial" charset="0"/>
              </a:rPr>
              <a:t>topex.ucsd.edu</a:t>
            </a:r>
            <a:r>
              <a:rPr lang="en-US" sz="1800" dirty="0" smtClean="0">
                <a:latin typeface="Arial" charset="0"/>
              </a:rPr>
              <a:t> site and V15.1 bathymetry coming soon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1800" dirty="0" smtClean="0">
              <a:latin typeface="Arial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1800" b="1" dirty="0">
                <a:latin typeface="Arial" charset="0"/>
              </a:rPr>
              <a:t>e</a:t>
            </a:r>
            <a:r>
              <a:rPr lang="en-US" sz="1800" b="1" dirty="0" smtClean="0">
                <a:latin typeface="Arial" charset="0"/>
              </a:rPr>
              <a:t>xpected some major discoveries </a:t>
            </a:r>
            <a:r>
              <a:rPr lang="en-US" sz="1800" dirty="0" smtClean="0">
                <a:latin typeface="Arial" charset="0"/>
              </a:rPr>
              <a:t>from these non-repeat altimeter data</a:t>
            </a:r>
          </a:p>
        </p:txBody>
      </p:sp>
      <p:pic>
        <p:nvPicPr>
          <p:cNvPr id="1536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2700"/>
            <a:ext cx="150018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7330" name="Line 18"/>
          <p:cNvSpPr>
            <a:spLocks noChangeShapeType="1"/>
          </p:cNvSpPr>
          <p:nvPr/>
        </p:nvSpPr>
        <p:spPr bwMode="auto">
          <a:xfrm flipV="1">
            <a:off x="0" y="1819275"/>
            <a:ext cx="9144000" cy="17463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285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3473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03275" y="323850"/>
            <a:ext cx="7597775" cy="666750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n-US" sz="2800">
                <a:solidFill>
                  <a:schemeClr val="tx1"/>
                </a:solidFill>
                <a:latin typeface="Helvetica" charset="0"/>
                <a:cs typeface="Times" charset="0"/>
              </a:rPr>
              <a:t>1/2 of global seafloor bathymetry </a:t>
            </a:r>
            <a:br>
              <a:rPr lang="en-US" sz="2800">
                <a:solidFill>
                  <a:schemeClr val="tx1"/>
                </a:solidFill>
                <a:latin typeface="Helvetica" charset="0"/>
                <a:cs typeface="Times" charset="0"/>
              </a:rPr>
            </a:br>
            <a:r>
              <a:rPr lang="en-US" sz="2800">
                <a:solidFill>
                  <a:schemeClr val="tx1"/>
                </a:solidFill>
                <a:latin typeface="Helvetica" charset="0"/>
                <a:cs typeface="Times" charset="0"/>
              </a:rPr>
              <a:t>not resolved at 10 km resolution</a:t>
            </a:r>
            <a:endParaRPr lang="en-US">
              <a:solidFill>
                <a:schemeClr val="tx1"/>
              </a:solidFill>
              <a:latin typeface="Helvetica" charset="0"/>
              <a:cs typeface="Times" charset="0"/>
            </a:endParaRPr>
          </a:p>
        </p:txBody>
      </p:sp>
      <p:pic>
        <p:nvPicPr>
          <p:cNvPr id="460803" name="Picture 1027" descr="cum_sounding_distance_60.jpg                                   000ACDB4Macintosh HD                   7C260669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3" y="1052513"/>
            <a:ext cx="6731000" cy="509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04" name="Text Box 1028"/>
          <p:cNvSpPr txBox="1">
            <a:spLocks noChangeArrowheads="1"/>
          </p:cNvSpPr>
          <p:nvPr/>
        </p:nvSpPr>
        <p:spPr bwMode="auto">
          <a:xfrm>
            <a:off x="6754813" y="6399213"/>
            <a:ext cx="21050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aseline="0"/>
              <a:t>[Smith and Marks, 2009]</a:t>
            </a:r>
          </a:p>
        </p:txBody>
      </p:sp>
    </p:spTree>
    <p:extLst>
      <p:ext uri="{BB962C8B-B14F-4D97-AF65-F5344CB8AC3E}">
        <p14:creationId xmlns:p14="http://schemas.microsoft.com/office/powerpoint/2010/main" val="1170270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ext Box 2"/>
          <p:cNvSpPr txBox="1">
            <a:spLocks noChangeArrowheads="1"/>
          </p:cNvSpPr>
          <p:nvPr/>
        </p:nvSpPr>
        <p:spPr bwMode="auto">
          <a:xfrm>
            <a:off x="225425" y="368300"/>
            <a:ext cx="8562975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70000"/>
              </a:lnSpc>
              <a:spcBef>
                <a:spcPts val="1800"/>
              </a:spcBef>
            </a:pPr>
            <a:r>
              <a:rPr lang="en-US" sz="2400" b="1" baseline="0">
                <a:latin typeface="Helvetica" charset="0"/>
              </a:rPr>
              <a:t>construction of gravity anomaly from </a:t>
            </a:r>
          </a:p>
          <a:p>
            <a:pPr>
              <a:lnSpc>
                <a:spcPct val="70000"/>
              </a:lnSpc>
              <a:spcBef>
                <a:spcPts val="1800"/>
              </a:spcBef>
            </a:pPr>
            <a:r>
              <a:rPr lang="en-US" sz="2400" b="1" baseline="0">
                <a:latin typeface="Helvetica" charset="0"/>
              </a:rPr>
              <a:t>satellite altimeter data</a:t>
            </a:r>
            <a:endParaRPr lang="en-US" sz="1800" baseline="0">
              <a:latin typeface="Helvetica" charset="0"/>
            </a:endParaRPr>
          </a:p>
          <a:p>
            <a:pPr algn="just">
              <a:lnSpc>
                <a:spcPct val="120000"/>
              </a:lnSpc>
              <a:spcBef>
                <a:spcPts val="1800"/>
              </a:spcBef>
              <a:buFont typeface="Times" charset="0"/>
              <a:buAutoNum type="arabicPeriod"/>
            </a:pPr>
            <a:r>
              <a:rPr lang="en-US" sz="1800" baseline="0">
                <a:latin typeface="Helvetica" charset="0"/>
              </a:rPr>
              <a:t>Generate a spherical harmonic model of the gravitational potential and compute relevant quantities (e.g., geoid height, gravity anomaly, deflection of the vertical, . . .) out to harmonic 360. </a:t>
            </a:r>
          </a:p>
          <a:p>
            <a:pPr algn="just">
              <a:lnSpc>
                <a:spcPct val="120000"/>
              </a:lnSpc>
              <a:spcBef>
                <a:spcPts val="1800"/>
              </a:spcBef>
              <a:buFont typeface="Times" charset="0"/>
              <a:buAutoNum type="arabicPeriod"/>
            </a:pPr>
            <a:r>
              <a:rPr lang="en-US" sz="1800" b="1" baseline="0">
                <a:latin typeface="Helvetica" charset="0"/>
              </a:rPr>
              <a:t>Remove</a:t>
            </a:r>
            <a:r>
              <a:rPr lang="en-US" sz="1800" baseline="0">
                <a:latin typeface="Helvetica" charset="0"/>
              </a:rPr>
              <a:t> that model from the satellite altimeter profiles.</a:t>
            </a:r>
          </a:p>
          <a:p>
            <a:pPr algn="just">
              <a:lnSpc>
                <a:spcPct val="120000"/>
              </a:lnSpc>
              <a:spcBef>
                <a:spcPts val="1800"/>
              </a:spcBef>
              <a:buFont typeface="Times" charset="0"/>
              <a:buAutoNum type="arabicPeriod"/>
            </a:pPr>
            <a:r>
              <a:rPr lang="en-US" sz="1800" baseline="0">
                <a:latin typeface="Helvetica" charset="0"/>
              </a:rPr>
              <a:t>Grid along-track slope to construct north and east vertical deflection grids using biharmonic splines in tension.</a:t>
            </a:r>
          </a:p>
          <a:p>
            <a:pPr algn="just">
              <a:lnSpc>
                <a:spcPct val="120000"/>
              </a:lnSpc>
              <a:spcBef>
                <a:spcPts val="1800"/>
              </a:spcBef>
              <a:buFont typeface="Times" charset="0"/>
              <a:buAutoNum type="arabicPeriod"/>
            </a:pPr>
            <a:r>
              <a:rPr lang="en-US" sz="1800" baseline="0">
                <a:latin typeface="Helvetica" charset="0"/>
              </a:rPr>
              <a:t>Transform north and east vertical deflections to gravity anomaly using Fourier analysis.</a:t>
            </a:r>
          </a:p>
          <a:p>
            <a:pPr algn="just">
              <a:lnSpc>
                <a:spcPct val="120000"/>
              </a:lnSpc>
              <a:spcBef>
                <a:spcPts val="1800"/>
              </a:spcBef>
              <a:buFont typeface="Times" charset="0"/>
              <a:buAutoNum type="arabicPeriod"/>
            </a:pPr>
            <a:r>
              <a:rPr lang="en-US" sz="1800" b="1" baseline="0">
                <a:latin typeface="Helvetica" charset="0"/>
              </a:rPr>
              <a:t>Restore</a:t>
            </a:r>
            <a:r>
              <a:rPr lang="en-US" sz="1800" baseline="0">
                <a:latin typeface="Helvetica" charset="0"/>
              </a:rPr>
              <a:t> the appropriate spherical harmonic quantity using the exact model that was removed originally.</a:t>
            </a:r>
            <a:endParaRPr lang="en-US" sz="2400" baseline="0">
              <a:latin typeface="Helvetica" charset="0"/>
            </a:endParaRPr>
          </a:p>
          <a:p>
            <a:endParaRPr lang="en-US" baseline="0"/>
          </a:p>
        </p:txBody>
      </p:sp>
    </p:spTree>
    <p:extLst>
      <p:ext uri="{BB962C8B-B14F-4D97-AF65-F5344CB8AC3E}">
        <p14:creationId xmlns:p14="http://schemas.microsoft.com/office/powerpoint/2010/main" val="12409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ss_sea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0971"/>
            <a:ext cx="9144000" cy="492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73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th_slop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0171"/>
            <a:ext cx="9144000" cy="49241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6400" y="1110287"/>
            <a:ext cx="988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V18.1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10960" y="1118506"/>
            <a:ext cx="988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V20.1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43473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038225" y="304800"/>
            <a:ext cx="7239000" cy="609600"/>
          </a:xfrm>
          <a:ln/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Helvetica"/>
                <a:cs typeface="Helvetica"/>
              </a:rPr>
              <a:t>gridded map products </a:t>
            </a:r>
            <a:r>
              <a:rPr lang="en-US" sz="3200" dirty="0">
                <a:solidFill>
                  <a:schemeClr val="tx1"/>
                </a:solidFill>
                <a:latin typeface="Helvetica"/>
                <a:cs typeface="Helvetica"/>
                <a:sym typeface="Symbol" charset="0"/>
              </a:rPr>
              <a:t></a:t>
            </a:r>
            <a:r>
              <a:rPr lang="en-US" sz="3200" dirty="0">
                <a:solidFill>
                  <a:schemeClr val="tx1"/>
                </a:solidFill>
                <a:latin typeface="Helvetica"/>
                <a:cs typeface="Helvetica"/>
              </a:rPr>
              <a:t> flow chart</a:t>
            </a:r>
            <a:endParaRPr lang="en-US" sz="3200" b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200707" name="Picture 3" descr="flowchart.jpeg                                                 000273AB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113" y="1116013"/>
            <a:ext cx="6705600" cy="475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775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23" name="Rectangle 19"/>
          <p:cNvSpPr>
            <a:spLocks noChangeArrowheads="1"/>
          </p:cNvSpPr>
          <p:nvPr/>
        </p:nvSpPr>
        <p:spPr bwMode="auto">
          <a:xfrm>
            <a:off x="2471738" y="5168900"/>
            <a:ext cx="4529137" cy="641350"/>
          </a:xfrm>
          <a:prstGeom prst="rect">
            <a:avLst/>
          </a:prstGeom>
          <a:solidFill>
            <a:srgbClr val="FFC89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C893"/>
              </a:solidFill>
            </a:endParaRPr>
          </a:p>
        </p:txBody>
      </p:sp>
      <p:sp>
        <p:nvSpPr>
          <p:cNvPr id="200721" name="Text Box 17"/>
          <p:cNvSpPr txBox="1">
            <a:spLocks noChangeArrowheads="1"/>
          </p:cNvSpPr>
          <p:nvPr/>
        </p:nvSpPr>
        <p:spPr bwMode="auto">
          <a:xfrm>
            <a:off x="1776413" y="2022475"/>
            <a:ext cx="6315075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                           </a:t>
            </a:r>
            <a:r>
              <a:rPr lang="en-US" sz="1800"/>
              <a:t>signal</a:t>
            </a:r>
          </a:p>
          <a:p>
            <a:pPr>
              <a:spcBef>
                <a:spcPct val="50000"/>
              </a:spcBef>
            </a:pPr>
            <a:endParaRPr lang="en-US" sz="1800"/>
          </a:p>
          <a:p>
            <a:pPr>
              <a:spcBef>
                <a:spcPct val="50000"/>
              </a:spcBef>
            </a:pPr>
            <a:r>
              <a:rPr lang="en-US" sz="1800"/>
              <a:t>                                         present noise</a:t>
            </a:r>
          </a:p>
          <a:p>
            <a:pPr>
              <a:spcBef>
                <a:spcPct val="50000"/>
              </a:spcBef>
            </a:pPr>
            <a:endParaRPr lang="en-US" sz="1400"/>
          </a:p>
          <a:p>
            <a:pPr>
              <a:spcBef>
                <a:spcPct val="50000"/>
              </a:spcBef>
            </a:pPr>
            <a:r>
              <a:rPr lang="en-US" sz="1800"/>
              <a:t>                                                         desired noise</a:t>
            </a:r>
          </a:p>
          <a:p>
            <a:pPr>
              <a:spcBef>
                <a:spcPct val="50000"/>
              </a:spcBef>
            </a:pPr>
            <a:endParaRPr lang="en-US" sz="1400"/>
          </a:p>
          <a:p>
            <a:pPr>
              <a:spcBef>
                <a:spcPct val="50000"/>
              </a:spcBef>
            </a:pPr>
            <a:r>
              <a:rPr lang="en-US" sz="1800"/>
              <a:t>                             1/</a:t>
            </a:r>
            <a:r>
              <a:rPr lang="en-US" sz="1800" i="1">
                <a:latin typeface="Symbol" charset="0"/>
              </a:rPr>
              <a:t>l </a:t>
            </a:r>
            <a:r>
              <a:rPr lang="en-US" sz="1800"/>
              <a:t>            5/3</a:t>
            </a:r>
            <a:r>
              <a:rPr lang="en-US" sz="1800" i="1">
                <a:latin typeface="Symbol" charset="0"/>
              </a:rPr>
              <a:t>l </a:t>
            </a:r>
          </a:p>
        </p:txBody>
      </p:sp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52525" y="304800"/>
            <a:ext cx="7239000" cy="609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3200" dirty="0">
                <a:latin typeface="Helvetica"/>
                <a:cs typeface="Helvetica"/>
              </a:rPr>
              <a:t>downward continuation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28725" y="1143000"/>
            <a:ext cx="7010400" cy="6175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Font typeface="Symbol" charset="0"/>
              <a:buNone/>
            </a:pPr>
            <a:r>
              <a:rPr lang="en-US" sz="1800" b="0">
                <a:cs typeface="Times" charset="0"/>
              </a:rPr>
              <a:t>Suppose we want to improve resolution from 25 km to 15 km.</a:t>
            </a:r>
          </a:p>
          <a:p>
            <a:pPr>
              <a:lnSpc>
                <a:spcPct val="90000"/>
              </a:lnSpc>
            </a:pPr>
            <a:endParaRPr lang="en-US" sz="1800" b="0">
              <a:cs typeface="Times" charset="0"/>
            </a:endParaRPr>
          </a:p>
          <a:p>
            <a:pPr>
              <a:lnSpc>
                <a:spcPct val="90000"/>
              </a:lnSpc>
            </a:pPr>
            <a:endParaRPr lang="en-US" sz="1800" b="0">
              <a:cs typeface="Times" charset="0"/>
            </a:endParaRPr>
          </a:p>
          <a:p>
            <a:pPr>
              <a:lnSpc>
                <a:spcPct val="90000"/>
              </a:lnSpc>
            </a:pPr>
            <a:endParaRPr lang="en-US" sz="1800" b="0">
              <a:cs typeface="Times" charset="0"/>
            </a:endParaRPr>
          </a:p>
        </p:txBody>
      </p:sp>
      <p:sp>
        <p:nvSpPr>
          <p:cNvPr id="200708" name="Line 4"/>
          <p:cNvSpPr>
            <a:spLocks noChangeShapeType="1"/>
          </p:cNvSpPr>
          <p:nvPr/>
        </p:nvSpPr>
        <p:spPr bwMode="auto">
          <a:xfrm>
            <a:off x="2506663" y="2236788"/>
            <a:ext cx="0" cy="19319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709" name="Line 5"/>
          <p:cNvSpPr>
            <a:spLocks noChangeShapeType="1"/>
          </p:cNvSpPr>
          <p:nvPr/>
        </p:nvSpPr>
        <p:spPr bwMode="auto">
          <a:xfrm>
            <a:off x="2517775" y="4168775"/>
            <a:ext cx="44386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711" name="Line 7"/>
          <p:cNvSpPr>
            <a:spLocks noChangeShapeType="1"/>
          </p:cNvSpPr>
          <p:nvPr/>
        </p:nvSpPr>
        <p:spPr bwMode="auto">
          <a:xfrm>
            <a:off x="3790950" y="4191000"/>
            <a:ext cx="0" cy="112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712" name="Line 8"/>
          <p:cNvSpPr>
            <a:spLocks noChangeShapeType="1"/>
          </p:cNvSpPr>
          <p:nvPr/>
        </p:nvSpPr>
        <p:spPr bwMode="auto">
          <a:xfrm>
            <a:off x="5033963" y="4175125"/>
            <a:ext cx="0" cy="112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715" name="Line 11"/>
          <p:cNvSpPr>
            <a:spLocks noChangeShapeType="1"/>
          </p:cNvSpPr>
          <p:nvPr/>
        </p:nvSpPr>
        <p:spPr bwMode="auto">
          <a:xfrm>
            <a:off x="2528888" y="3227388"/>
            <a:ext cx="4079875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718" name="Freeform 14"/>
          <p:cNvSpPr>
            <a:spLocks/>
          </p:cNvSpPr>
          <p:nvPr/>
        </p:nvSpPr>
        <p:spPr bwMode="auto">
          <a:xfrm>
            <a:off x="3046413" y="2247900"/>
            <a:ext cx="3821112" cy="1898650"/>
          </a:xfrm>
          <a:custGeom>
            <a:avLst/>
            <a:gdLst>
              <a:gd name="T0" fmla="*/ 0 w 2407"/>
              <a:gd name="T1" fmla="*/ 0 h 1196"/>
              <a:gd name="T2" fmla="*/ 191 w 2407"/>
              <a:gd name="T3" fmla="*/ 340 h 1196"/>
              <a:gd name="T4" fmla="*/ 446 w 2407"/>
              <a:gd name="T5" fmla="*/ 602 h 1196"/>
              <a:gd name="T6" fmla="*/ 672 w 2407"/>
              <a:gd name="T7" fmla="*/ 771 h 1196"/>
              <a:gd name="T8" fmla="*/ 920 w 2407"/>
              <a:gd name="T9" fmla="*/ 927 h 1196"/>
              <a:gd name="T10" fmla="*/ 1196 w 2407"/>
              <a:gd name="T11" fmla="*/ 1055 h 1196"/>
              <a:gd name="T12" fmla="*/ 1585 w 2407"/>
              <a:gd name="T13" fmla="*/ 1161 h 1196"/>
              <a:gd name="T14" fmla="*/ 2407 w 2407"/>
              <a:gd name="T15" fmla="*/ 1196 h 1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407" h="1196">
                <a:moveTo>
                  <a:pt x="0" y="0"/>
                </a:moveTo>
                <a:cubicBezTo>
                  <a:pt x="58" y="120"/>
                  <a:pt x="117" y="240"/>
                  <a:pt x="191" y="340"/>
                </a:cubicBezTo>
                <a:cubicBezTo>
                  <a:pt x="265" y="440"/>
                  <a:pt x="366" y="530"/>
                  <a:pt x="446" y="602"/>
                </a:cubicBezTo>
                <a:cubicBezTo>
                  <a:pt x="526" y="674"/>
                  <a:pt x="593" y="717"/>
                  <a:pt x="672" y="771"/>
                </a:cubicBezTo>
                <a:cubicBezTo>
                  <a:pt x="751" y="825"/>
                  <a:pt x="833" y="880"/>
                  <a:pt x="920" y="927"/>
                </a:cubicBezTo>
                <a:cubicBezTo>
                  <a:pt x="1007" y="974"/>
                  <a:pt x="1085" y="1016"/>
                  <a:pt x="1196" y="1055"/>
                </a:cubicBezTo>
                <a:cubicBezTo>
                  <a:pt x="1307" y="1094"/>
                  <a:pt x="1383" y="1138"/>
                  <a:pt x="1585" y="1161"/>
                </a:cubicBezTo>
                <a:cubicBezTo>
                  <a:pt x="1787" y="1184"/>
                  <a:pt x="2097" y="1190"/>
                  <a:pt x="2407" y="1196"/>
                </a:cubicBezTo>
              </a:path>
            </a:pathLst>
          </a:custGeom>
          <a:noFill/>
          <a:ln w="190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719" name="Line 15"/>
          <p:cNvSpPr>
            <a:spLocks noChangeShapeType="1"/>
          </p:cNvSpPr>
          <p:nvPr/>
        </p:nvSpPr>
        <p:spPr bwMode="auto">
          <a:xfrm>
            <a:off x="2513013" y="3952875"/>
            <a:ext cx="4079875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720" name="Line 16"/>
          <p:cNvSpPr>
            <a:spLocks noChangeShapeType="1"/>
          </p:cNvSpPr>
          <p:nvPr/>
        </p:nvSpPr>
        <p:spPr bwMode="auto">
          <a:xfrm flipV="1">
            <a:off x="3259138" y="2336800"/>
            <a:ext cx="404812" cy="20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722" name="Text Box 18"/>
          <p:cNvSpPr txBox="1">
            <a:spLocks noChangeArrowheads="1"/>
          </p:cNvSpPr>
          <p:nvPr/>
        </p:nvSpPr>
        <p:spPr bwMode="auto">
          <a:xfrm>
            <a:off x="2562225" y="5280025"/>
            <a:ext cx="42021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must reduce noise by e</a:t>
            </a:r>
            <a:r>
              <a:rPr lang="en-US" baseline="30000"/>
              <a:t>-5/3</a:t>
            </a:r>
            <a:r>
              <a:rPr lang="en-US"/>
              <a:t> = 5 times</a:t>
            </a:r>
          </a:p>
        </p:txBody>
      </p:sp>
    </p:spTree>
    <p:extLst>
      <p:ext uri="{BB962C8B-B14F-4D97-AF65-F5344CB8AC3E}">
        <p14:creationId xmlns:p14="http://schemas.microsoft.com/office/powerpoint/2010/main" val="964835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smts.jpg                                                       000AB161Macintosh HD                   7C260669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63" y="0"/>
            <a:ext cx="58118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Text Box 3"/>
          <p:cNvSpPr txBox="1">
            <a:spLocks noChangeArrowheads="1"/>
          </p:cNvSpPr>
          <p:nvPr/>
        </p:nvSpPr>
        <p:spPr bwMode="auto">
          <a:xfrm>
            <a:off x="504981" y="231775"/>
            <a:ext cx="21920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>
                <a:latin typeface="Helvetica"/>
                <a:cs typeface="Helvetica"/>
              </a:rPr>
              <a:t>uncharted </a:t>
            </a:r>
          </a:p>
          <a:p>
            <a:pPr algn="ctr"/>
            <a:r>
              <a:rPr lang="en-US" sz="3200" dirty="0">
                <a:latin typeface="Helvetica"/>
                <a:cs typeface="Helvetica"/>
              </a:rPr>
              <a:t>seamounts</a:t>
            </a:r>
          </a:p>
          <a:p>
            <a:pPr algn="ctr"/>
            <a:r>
              <a:rPr lang="en-US" sz="3200" dirty="0">
                <a:latin typeface="Helvetica"/>
                <a:cs typeface="Helvetica"/>
              </a:rPr>
              <a:t>&gt; 3 km tall</a:t>
            </a:r>
            <a:endParaRPr lang="en-US" sz="2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919769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3"/>
          <p:cNvSpPr txBox="1">
            <a:spLocks noChangeArrowheads="1"/>
          </p:cNvSpPr>
          <p:nvPr/>
        </p:nvSpPr>
        <p:spPr bwMode="auto">
          <a:xfrm>
            <a:off x="504360" y="231775"/>
            <a:ext cx="191811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 smtClean="0">
                <a:latin typeface="Helvetica"/>
                <a:cs typeface="Helvetica"/>
              </a:rPr>
              <a:t>Southern</a:t>
            </a:r>
          </a:p>
          <a:p>
            <a:pPr algn="ctr"/>
            <a:r>
              <a:rPr lang="en-US" sz="3200" dirty="0" smtClean="0">
                <a:latin typeface="Helvetica"/>
                <a:cs typeface="Helvetica"/>
              </a:rPr>
              <a:t>California</a:t>
            </a:r>
            <a:endParaRPr lang="en-US" sz="3200" dirty="0">
              <a:latin typeface="Helvetica"/>
              <a:cs typeface="Helvetica"/>
            </a:endParaRPr>
          </a:p>
        </p:txBody>
      </p:sp>
      <p:pic>
        <p:nvPicPr>
          <p:cNvPr id="2" name="Picture 1" descr="l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698" y="0"/>
            <a:ext cx="65583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981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8382000" cy="838200"/>
          </a:xfrm>
        </p:spPr>
        <p:txBody>
          <a:bodyPr/>
          <a:lstStyle/>
          <a:p>
            <a:pPr eaLnBrk="1" hangingPunct="1"/>
            <a:r>
              <a:rPr lang="en-US" sz="3200" dirty="0">
                <a:latin typeface="Helvetica"/>
                <a:ea typeface="ＭＳ Ｐゴシック" charset="0"/>
                <a:cs typeface="Helvetica"/>
              </a:rPr>
              <a:t>size distribution of seamounts</a:t>
            </a:r>
            <a:endParaRPr lang="en-US" dirty="0">
              <a:latin typeface="Helvetica"/>
              <a:ea typeface="ＭＳ Ｐゴシック" charset="0"/>
              <a:cs typeface="Helvetica"/>
            </a:endParaRPr>
          </a:p>
        </p:txBody>
      </p:sp>
      <p:pic>
        <p:nvPicPr>
          <p:cNvPr id="50178" name="Picture 7" descr="Wessel_Fig_3a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752600"/>
            <a:ext cx="8686800" cy="4806950"/>
          </a:xfrm>
        </p:spPr>
      </p:pic>
      <p:sp>
        <p:nvSpPr>
          <p:cNvPr id="50179" name="Text Box 1028"/>
          <p:cNvSpPr txBox="1">
            <a:spLocks noChangeArrowheads="1"/>
          </p:cNvSpPr>
          <p:nvPr/>
        </p:nvSpPr>
        <p:spPr bwMode="auto">
          <a:xfrm>
            <a:off x="7543800" y="6400800"/>
            <a:ext cx="14525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/>
              <a:t>Wessel JGR, 2001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302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994" name="Rectangle 2"/>
          <p:cNvSpPr>
            <a:spLocks noChangeArrowheads="1"/>
          </p:cNvSpPr>
          <p:nvPr/>
        </p:nvSpPr>
        <p:spPr bwMode="auto">
          <a:xfrm>
            <a:off x="457200" y="1600200"/>
            <a:ext cx="3276600" cy="1600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52995" name="Rectangle 3"/>
          <p:cNvSpPr>
            <a:spLocks noChangeArrowheads="1"/>
          </p:cNvSpPr>
          <p:nvPr/>
        </p:nvSpPr>
        <p:spPr bwMode="auto">
          <a:xfrm>
            <a:off x="4491038" y="3221038"/>
            <a:ext cx="4514850" cy="2678112"/>
          </a:xfrm>
          <a:prstGeom prst="rect">
            <a:avLst/>
          </a:prstGeom>
          <a:solidFill>
            <a:srgbClr val="FFC893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627" name="Rectangle 4"/>
          <p:cNvSpPr>
            <a:spLocks noGrp="1" noChangeArrowheads="1"/>
          </p:cNvSpPr>
          <p:nvPr>
            <p:ph type="title"/>
          </p:nvPr>
        </p:nvSpPr>
        <p:spPr>
          <a:xfrm>
            <a:off x="719138" y="304800"/>
            <a:ext cx="7239000" cy="609600"/>
          </a:xfrm>
        </p:spPr>
        <p:txBody>
          <a:bodyPr/>
          <a:lstStyle/>
          <a:p>
            <a:pPr algn="ctr" eaLnBrk="1" hangingPunct="1"/>
            <a:r>
              <a:rPr lang="en-US" sz="3200" dirty="0">
                <a:latin typeface="Helvetica" charset="0"/>
                <a:ea typeface="ＭＳ Ｐゴシック" charset="0"/>
              </a:rPr>
              <a:t>slope requirement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852997" name="Text Box 5"/>
          <p:cNvSpPr txBox="1">
            <a:spLocks noChangeArrowheads="1"/>
          </p:cNvSpPr>
          <p:nvPr/>
        </p:nvSpPr>
        <p:spPr bwMode="auto">
          <a:xfrm>
            <a:off x="2057400" y="4038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2400">
              <a:latin typeface="Times" charset="0"/>
              <a:cs typeface="+mn-cs"/>
            </a:endParaRPr>
          </a:p>
        </p:txBody>
      </p:sp>
      <p:graphicFrame>
        <p:nvGraphicFramePr>
          <p:cNvPr id="26629" name="Object 6"/>
          <p:cNvGraphicFramePr>
            <a:graphicFrameLocks noChangeAspect="1"/>
          </p:cNvGraphicFramePr>
          <p:nvPr/>
        </p:nvGraphicFramePr>
        <p:xfrm>
          <a:off x="771525" y="1196975"/>
          <a:ext cx="8078788" cy="424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19" name="Document" r:id="rId4" imgW="5943600" imgH="3124200" progId="Word.Document.8">
                  <p:embed/>
                </p:oleObj>
              </mc:Choice>
              <mc:Fallback>
                <p:oleObj name="Document" r:id="rId4" imgW="5943600" imgH="31242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5" y="1196975"/>
                        <a:ext cx="8078788" cy="4249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2999" name="Line 7"/>
          <p:cNvSpPr>
            <a:spLocks noChangeShapeType="1"/>
          </p:cNvSpPr>
          <p:nvPr/>
        </p:nvSpPr>
        <p:spPr bwMode="auto">
          <a:xfrm flipH="1">
            <a:off x="4329113" y="1073150"/>
            <a:ext cx="12700" cy="5092700"/>
          </a:xfrm>
          <a:prstGeom prst="line">
            <a:avLst/>
          </a:prstGeom>
          <a:noFill/>
          <a:ln w="76200">
            <a:solidFill>
              <a:srgbClr val="D8DBDB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aphicFrame>
        <p:nvGraphicFramePr>
          <p:cNvPr id="26631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8269435"/>
              </p:ext>
            </p:extLst>
          </p:nvPr>
        </p:nvGraphicFramePr>
        <p:xfrm>
          <a:off x="4464050" y="1168400"/>
          <a:ext cx="8069263" cy="465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0" name="Document" r:id="rId6" imgW="5664200" imgH="3263900" progId="Word.Document.8">
                  <p:embed/>
                </p:oleObj>
              </mc:Choice>
              <mc:Fallback>
                <p:oleObj name="Document" r:id="rId6" imgW="5664200" imgH="3263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4050" y="1168400"/>
                        <a:ext cx="8069263" cy="465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49299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772958"/>
              </p:ext>
            </p:extLst>
          </p:nvPr>
        </p:nvGraphicFramePr>
        <p:xfrm>
          <a:off x="3912187" y="5247861"/>
          <a:ext cx="5626100" cy="163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0" name="Document" r:id="rId3" imgW="5626100" imgH="1638300" progId="Word.Document.12">
                  <p:embed/>
                </p:oleObj>
              </mc:Choice>
              <mc:Fallback>
                <p:oleObj name="Document" r:id="rId3" imgW="5626100" imgH="16383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12187" y="5247861"/>
                        <a:ext cx="5626100" cy="16383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cryo_nois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56" y="1004149"/>
            <a:ext cx="4447559" cy="4243712"/>
          </a:xfrm>
          <a:prstGeom prst="rect">
            <a:avLst/>
          </a:prstGeom>
        </p:spPr>
      </p:pic>
      <p:sp>
        <p:nvSpPr>
          <p:cNvPr id="45060" name="Rectangle 3"/>
          <p:cNvSpPr txBox="1">
            <a:spLocks noChangeArrowheads="1"/>
          </p:cNvSpPr>
          <p:nvPr/>
        </p:nvSpPr>
        <p:spPr bwMode="auto">
          <a:xfrm>
            <a:off x="685800" y="-19685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 smtClean="0">
                <a:solidFill>
                  <a:srgbClr val="000000"/>
                </a:solidFill>
                <a:latin typeface="Helvetica" charset="0"/>
              </a:rPr>
              <a:t>20 Hz noise of all altimeters</a:t>
            </a:r>
            <a:endParaRPr lang="en-US" sz="2600" dirty="0">
              <a:solidFill>
                <a:srgbClr val="000000"/>
              </a:solidFill>
            </a:endParaRPr>
          </a:p>
        </p:txBody>
      </p:sp>
      <p:sp>
        <p:nvSpPr>
          <p:cNvPr id="45061" name="Oval 6"/>
          <p:cNvSpPr>
            <a:spLocks noChangeArrowheads="1"/>
          </p:cNvSpPr>
          <p:nvPr/>
        </p:nvSpPr>
        <p:spPr bwMode="auto">
          <a:xfrm>
            <a:off x="5930415" y="1767955"/>
            <a:ext cx="146050" cy="14763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400" baseline="-25000">
              <a:solidFill>
                <a:srgbClr val="FF0000"/>
              </a:solidFill>
            </a:endParaRPr>
          </a:p>
        </p:txBody>
      </p:sp>
      <p:sp>
        <p:nvSpPr>
          <p:cNvPr id="45062" name="TextBox 7"/>
          <p:cNvSpPr txBox="1">
            <a:spLocks noChangeArrowheads="1"/>
          </p:cNvSpPr>
          <p:nvPr/>
        </p:nvSpPr>
        <p:spPr bwMode="auto">
          <a:xfrm rot="-645150">
            <a:off x="7417065" y="1015172"/>
            <a:ext cx="12334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b="1" dirty="0"/>
              <a:t>3-parameter</a:t>
            </a:r>
          </a:p>
        </p:txBody>
      </p:sp>
      <p:sp>
        <p:nvSpPr>
          <p:cNvPr id="45063" name="TextBox 9"/>
          <p:cNvSpPr txBox="1">
            <a:spLocks noChangeArrowheads="1"/>
          </p:cNvSpPr>
          <p:nvPr/>
        </p:nvSpPr>
        <p:spPr bwMode="auto">
          <a:xfrm>
            <a:off x="-1638300" y="76200"/>
            <a:ext cx="18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45064" name="TextBox 7"/>
          <p:cNvSpPr txBox="1">
            <a:spLocks noChangeArrowheads="1"/>
          </p:cNvSpPr>
          <p:nvPr/>
        </p:nvSpPr>
        <p:spPr bwMode="auto">
          <a:xfrm rot="-357142">
            <a:off x="7482576" y="1350540"/>
            <a:ext cx="12350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b="1" dirty="0"/>
              <a:t>2-parameter</a:t>
            </a:r>
          </a:p>
        </p:txBody>
      </p:sp>
      <p:pic>
        <p:nvPicPr>
          <p:cNvPr id="2" name="Picture 1" descr="other_nois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59163"/>
            <a:ext cx="4563558" cy="57329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24027" y="5815196"/>
            <a:ext cx="489958" cy="722065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58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sz="2800" dirty="0">
                <a:latin typeface="Arial" charset="0"/>
              </a:rPr>
              <a:t>orbit inclination controls error anisotropy</a:t>
            </a:r>
            <a:endParaRPr lang="en-US" dirty="0">
              <a:latin typeface="Arial" charset="0"/>
            </a:endParaRPr>
          </a:p>
        </p:txBody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295400"/>
            <a:ext cx="7772400" cy="526796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1800" dirty="0">
                <a:latin typeface="Arial" charset="0"/>
              </a:rPr>
              <a:t>Error propagation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1800" dirty="0">
                <a:latin typeface="Arial" charset="0"/>
                <a:ea typeface="ＭＳ Ｐゴシック" charset="0"/>
              </a:rPr>
              <a:t> </a:t>
            </a:r>
            <a:r>
              <a:rPr lang="en-US" sz="1800" dirty="0">
                <a:latin typeface="Symbol" charset="0"/>
                <a:ea typeface="ＭＳ Ｐゴシック" charset="0"/>
              </a:rPr>
              <a:t>q</a:t>
            </a:r>
            <a:r>
              <a:rPr lang="en-US" sz="1800" dirty="0">
                <a:latin typeface="Arial" charset="0"/>
                <a:ea typeface="ＭＳ Ｐゴシック" charset="0"/>
              </a:rPr>
              <a:t> - local inclination of track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1800" dirty="0">
                <a:latin typeface="Arial" charset="0"/>
                <a:ea typeface="ＭＳ Ｐゴシック" charset="0"/>
              </a:rPr>
              <a:t> </a:t>
            </a:r>
            <a:r>
              <a:rPr lang="en-US" sz="1800" dirty="0">
                <a:latin typeface="Symbol" charset="0"/>
                <a:ea typeface="ＭＳ Ｐゴシック" charset="0"/>
              </a:rPr>
              <a:t>s</a:t>
            </a:r>
            <a:r>
              <a:rPr lang="en-US" sz="1800" dirty="0">
                <a:latin typeface="Arial" charset="0"/>
                <a:ea typeface="ＭＳ Ｐゴシック" charset="0"/>
              </a:rPr>
              <a:t> - error in along-track slope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1800" dirty="0">
                <a:latin typeface="Arial" charset="0"/>
                <a:ea typeface="ＭＳ Ｐゴシック" charset="0"/>
              </a:rPr>
              <a:t> </a:t>
            </a:r>
            <a:r>
              <a:rPr lang="en-US" sz="1800" dirty="0" err="1">
                <a:latin typeface="Symbol" charset="0"/>
                <a:ea typeface="ＭＳ Ｐゴシック" charset="0"/>
              </a:rPr>
              <a:t>s</a:t>
            </a:r>
            <a:r>
              <a:rPr lang="en-US" sz="1800" baseline="-25000" dirty="0" err="1">
                <a:latin typeface="Arial" charset="0"/>
                <a:ea typeface="ＭＳ Ｐゴシック" charset="0"/>
              </a:rPr>
              <a:t>x</a:t>
            </a:r>
            <a:r>
              <a:rPr lang="en-US" sz="1800" dirty="0">
                <a:latin typeface="Arial" charset="0"/>
                <a:ea typeface="ＭＳ Ｐゴシック" charset="0"/>
              </a:rPr>
              <a:t> - error in east slope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1800" dirty="0">
                <a:latin typeface="Arial" charset="0"/>
                <a:ea typeface="ＭＳ Ｐゴシック" charset="0"/>
              </a:rPr>
              <a:t> </a:t>
            </a:r>
            <a:r>
              <a:rPr lang="en-US" sz="1800" dirty="0" err="1">
                <a:latin typeface="Symbol" charset="0"/>
                <a:ea typeface="ＭＳ Ｐゴシック" charset="0"/>
              </a:rPr>
              <a:t>s</a:t>
            </a:r>
            <a:r>
              <a:rPr lang="en-US" sz="1800" baseline="-25000" dirty="0" err="1">
                <a:latin typeface="Arial" charset="0"/>
                <a:ea typeface="ＭＳ Ｐゴシック" charset="0"/>
              </a:rPr>
              <a:t>y</a:t>
            </a:r>
            <a:r>
              <a:rPr lang="en-US" sz="1800" dirty="0">
                <a:latin typeface="Arial" charset="0"/>
                <a:ea typeface="ＭＳ Ｐゴシック" charset="0"/>
              </a:rPr>
              <a:t> - error in north slope</a:t>
            </a:r>
            <a:endParaRPr lang="en-US" sz="1400" dirty="0">
              <a:latin typeface="Arial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sz="1800" dirty="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n-US" sz="18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n-US" sz="18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n-US" sz="18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n-US" sz="18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n-US" sz="18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n-US" sz="18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n-US" sz="18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n-US" sz="18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dirty="0">
                <a:latin typeface="Arial" charset="0"/>
              </a:rPr>
              <a:t>Orthogonal tracks are optimal</a:t>
            </a:r>
          </a:p>
          <a:p>
            <a:pPr lvl="1" eaLnBrk="1" hangingPunct="1">
              <a:lnSpc>
                <a:spcPct val="90000"/>
              </a:lnSpc>
            </a:pPr>
            <a:endParaRPr lang="en-US" sz="1400" dirty="0">
              <a:latin typeface="Arial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sz="1600" dirty="0">
              <a:latin typeface="Arial" charset="0"/>
            </a:endParaRPr>
          </a:p>
        </p:txBody>
      </p:sp>
      <p:grpSp>
        <p:nvGrpSpPr>
          <p:cNvPr id="167941" name="Group 4"/>
          <p:cNvGrpSpPr>
            <a:grpSpLocks/>
          </p:cNvGrpSpPr>
          <p:nvPr/>
        </p:nvGrpSpPr>
        <p:grpSpPr bwMode="auto">
          <a:xfrm>
            <a:off x="4953000" y="1219200"/>
            <a:ext cx="4191000" cy="3276600"/>
            <a:chOff x="2736" y="576"/>
            <a:chExt cx="2640" cy="2064"/>
          </a:xfrm>
        </p:grpSpPr>
        <p:grpSp>
          <p:nvGrpSpPr>
            <p:cNvPr id="167943" name="Group 5"/>
            <p:cNvGrpSpPr>
              <a:grpSpLocks/>
            </p:cNvGrpSpPr>
            <p:nvPr/>
          </p:nvGrpSpPr>
          <p:grpSpPr bwMode="auto">
            <a:xfrm>
              <a:off x="3120" y="624"/>
              <a:ext cx="2064" cy="2016"/>
              <a:chOff x="3120" y="624"/>
              <a:chExt cx="2064" cy="2016"/>
            </a:xfrm>
          </p:grpSpPr>
          <p:sp>
            <p:nvSpPr>
              <p:cNvPr id="167945" name="Line 6"/>
              <p:cNvSpPr>
                <a:spLocks noChangeShapeType="1"/>
              </p:cNvSpPr>
              <p:nvPr/>
            </p:nvSpPr>
            <p:spPr bwMode="auto">
              <a:xfrm flipV="1">
                <a:off x="3552" y="624"/>
                <a:ext cx="0" cy="1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7946" name="Line 7"/>
              <p:cNvSpPr>
                <a:spLocks noChangeShapeType="1"/>
              </p:cNvSpPr>
              <p:nvPr/>
            </p:nvSpPr>
            <p:spPr bwMode="auto">
              <a:xfrm>
                <a:off x="3552" y="1776"/>
                <a:ext cx="16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7947" name="Line 8"/>
              <p:cNvSpPr>
                <a:spLocks noChangeShapeType="1"/>
              </p:cNvSpPr>
              <p:nvPr/>
            </p:nvSpPr>
            <p:spPr bwMode="auto">
              <a:xfrm flipH="1">
                <a:off x="3120" y="912"/>
                <a:ext cx="864" cy="172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7948" name="Line 9"/>
              <p:cNvSpPr>
                <a:spLocks noChangeShapeType="1"/>
              </p:cNvSpPr>
              <p:nvPr/>
            </p:nvSpPr>
            <p:spPr bwMode="auto">
              <a:xfrm flipH="1" flipV="1">
                <a:off x="3168" y="912"/>
                <a:ext cx="720" cy="172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7949" name="Freeform 10"/>
              <p:cNvSpPr>
                <a:spLocks/>
              </p:cNvSpPr>
              <p:nvPr/>
            </p:nvSpPr>
            <p:spPr bwMode="auto">
              <a:xfrm>
                <a:off x="3648" y="1584"/>
                <a:ext cx="144" cy="192"/>
              </a:xfrm>
              <a:custGeom>
                <a:avLst/>
                <a:gdLst>
                  <a:gd name="T0" fmla="*/ 0 w 144"/>
                  <a:gd name="T1" fmla="*/ 0 h 192"/>
                  <a:gd name="T2" fmla="*/ 96 w 144"/>
                  <a:gd name="T3" fmla="*/ 48 h 192"/>
                  <a:gd name="T4" fmla="*/ 144 w 144"/>
                  <a:gd name="T5" fmla="*/ 192 h 192"/>
                  <a:gd name="T6" fmla="*/ 0 60000 65536"/>
                  <a:gd name="T7" fmla="*/ 0 60000 65536"/>
                  <a:gd name="T8" fmla="*/ 0 60000 65536"/>
                  <a:gd name="T9" fmla="*/ 0 w 144"/>
                  <a:gd name="T10" fmla="*/ 0 h 192"/>
                  <a:gd name="T11" fmla="*/ 144 w 144"/>
                  <a:gd name="T12" fmla="*/ 192 h 19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" h="192">
                    <a:moveTo>
                      <a:pt x="0" y="0"/>
                    </a:moveTo>
                    <a:cubicBezTo>
                      <a:pt x="36" y="8"/>
                      <a:pt x="72" y="16"/>
                      <a:pt x="96" y="48"/>
                    </a:cubicBezTo>
                    <a:cubicBezTo>
                      <a:pt x="120" y="80"/>
                      <a:pt x="132" y="136"/>
                      <a:pt x="144" y="19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baseline="0"/>
              </a:p>
            </p:txBody>
          </p:sp>
        </p:grpSp>
        <p:sp>
          <p:nvSpPr>
            <p:cNvPr id="167944" name="Text Box 11"/>
            <p:cNvSpPr txBox="1">
              <a:spLocks noChangeArrowheads="1"/>
            </p:cNvSpPr>
            <p:nvPr/>
          </p:nvSpPr>
          <p:spPr bwMode="auto">
            <a:xfrm>
              <a:off x="2736" y="576"/>
              <a:ext cx="2640" cy="1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>
                <a:lnSpc>
                  <a:spcPct val="60000"/>
                </a:lnSpc>
              </a:pPr>
              <a:r>
                <a:rPr lang="en-US" sz="2400" baseline="0">
                  <a:latin typeface="Times" charset="0"/>
                </a:rPr>
                <a:t>                 </a:t>
              </a:r>
              <a:r>
                <a:rPr lang="en-US" sz="1400" baseline="0"/>
                <a:t>north </a:t>
              </a:r>
            </a:p>
            <a:p>
              <a:pPr algn="l">
                <a:lnSpc>
                  <a:spcPct val="60000"/>
                </a:lnSpc>
              </a:pPr>
              <a:r>
                <a:rPr lang="en-US" sz="1400" baseline="0"/>
                <a:t>                          slope</a:t>
              </a:r>
            </a:p>
            <a:p>
              <a:pPr algn="l">
                <a:lnSpc>
                  <a:spcPct val="60000"/>
                </a:lnSpc>
              </a:pPr>
              <a:endParaRPr lang="en-US" sz="1400" baseline="0"/>
            </a:p>
            <a:p>
              <a:pPr algn="l">
                <a:lnSpc>
                  <a:spcPct val="60000"/>
                </a:lnSpc>
              </a:pPr>
              <a:endParaRPr lang="en-US" sz="1400" baseline="0"/>
            </a:p>
            <a:p>
              <a:pPr algn="l">
                <a:lnSpc>
                  <a:spcPct val="60000"/>
                </a:lnSpc>
              </a:pPr>
              <a:endParaRPr lang="en-US" sz="1400" baseline="0"/>
            </a:p>
            <a:p>
              <a:pPr algn="l">
                <a:lnSpc>
                  <a:spcPct val="60000"/>
                </a:lnSpc>
              </a:pPr>
              <a:endParaRPr lang="en-US" sz="1400" baseline="0"/>
            </a:p>
            <a:p>
              <a:pPr algn="l">
                <a:lnSpc>
                  <a:spcPct val="65000"/>
                </a:lnSpc>
              </a:pPr>
              <a:endParaRPr lang="en-US" sz="1400" baseline="0"/>
            </a:p>
            <a:p>
              <a:pPr algn="l">
                <a:lnSpc>
                  <a:spcPct val="65000"/>
                </a:lnSpc>
              </a:pPr>
              <a:endParaRPr lang="en-US" sz="1400" baseline="0"/>
            </a:p>
            <a:p>
              <a:pPr algn="l">
                <a:lnSpc>
                  <a:spcPct val="50000"/>
                </a:lnSpc>
              </a:pPr>
              <a:endParaRPr lang="en-US" sz="1400" baseline="0"/>
            </a:p>
            <a:p>
              <a:pPr algn="l">
                <a:lnSpc>
                  <a:spcPct val="50000"/>
                </a:lnSpc>
              </a:pPr>
              <a:endParaRPr lang="en-US" sz="1400" baseline="0"/>
            </a:p>
            <a:p>
              <a:pPr algn="l">
                <a:lnSpc>
                  <a:spcPct val="50000"/>
                </a:lnSpc>
              </a:pPr>
              <a:endParaRPr lang="en-US" sz="1400" baseline="0"/>
            </a:p>
            <a:p>
              <a:pPr algn="l">
                <a:lnSpc>
                  <a:spcPct val="60000"/>
                </a:lnSpc>
              </a:pPr>
              <a:endParaRPr lang="en-US" sz="1400" baseline="0"/>
            </a:p>
            <a:p>
              <a:pPr algn="l">
                <a:lnSpc>
                  <a:spcPct val="60000"/>
                </a:lnSpc>
              </a:pPr>
              <a:endParaRPr lang="en-US" sz="1400" baseline="0"/>
            </a:p>
            <a:p>
              <a:pPr algn="l">
                <a:lnSpc>
                  <a:spcPct val="60000"/>
                </a:lnSpc>
              </a:pPr>
              <a:r>
                <a:rPr lang="en-US" sz="1400" baseline="0"/>
                <a:t>                           </a:t>
              </a:r>
              <a:r>
                <a:rPr lang="en-US" sz="1800" i="1" baseline="0">
                  <a:latin typeface="Symbol" charset="0"/>
                </a:rPr>
                <a:t>q</a:t>
              </a:r>
            </a:p>
            <a:p>
              <a:pPr algn="l">
                <a:lnSpc>
                  <a:spcPct val="60000"/>
                </a:lnSpc>
              </a:pPr>
              <a:endParaRPr lang="en-US" sz="1400" i="1" baseline="0">
                <a:latin typeface="Symbol" charset="0"/>
              </a:endParaRPr>
            </a:p>
            <a:p>
              <a:pPr algn="l">
                <a:lnSpc>
                  <a:spcPct val="60000"/>
                </a:lnSpc>
              </a:pPr>
              <a:r>
                <a:rPr lang="en-US" sz="1400" i="1" baseline="0">
                  <a:latin typeface="Symbol" charset="0"/>
                </a:rPr>
                <a:t>                                                                </a:t>
              </a:r>
              <a:r>
                <a:rPr lang="en-US" sz="1400" baseline="0"/>
                <a:t>east</a:t>
              </a:r>
            </a:p>
            <a:p>
              <a:pPr algn="l">
                <a:lnSpc>
                  <a:spcPct val="60000"/>
                </a:lnSpc>
              </a:pPr>
              <a:r>
                <a:rPr lang="en-US" sz="1400" baseline="0"/>
                <a:t>                                                          slope</a:t>
              </a:r>
              <a:endParaRPr lang="en-US" sz="2400" baseline="0">
                <a:latin typeface="Times" charset="0"/>
              </a:endParaRPr>
            </a:p>
          </p:txBody>
        </p:sp>
      </p:grpSp>
      <p:sp>
        <p:nvSpPr>
          <p:cNvPr id="167942" name="Text Box 12"/>
          <p:cNvSpPr txBox="1">
            <a:spLocks noChangeArrowheads="1"/>
          </p:cNvSpPr>
          <p:nvPr/>
        </p:nvSpPr>
        <p:spPr bwMode="auto">
          <a:xfrm>
            <a:off x="2057400" y="40386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2400" baseline="0">
              <a:latin typeface="Times" charset="0"/>
            </a:endParaRPr>
          </a:p>
        </p:txBody>
      </p:sp>
      <p:graphicFrame>
        <p:nvGraphicFramePr>
          <p:cNvPr id="167938" name="Object 2"/>
          <p:cNvGraphicFramePr>
            <a:graphicFrameLocks noChangeAspect="1"/>
          </p:cNvGraphicFramePr>
          <p:nvPr/>
        </p:nvGraphicFramePr>
        <p:xfrm>
          <a:off x="1295400" y="3089275"/>
          <a:ext cx="1866900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0" name="Equation" r:id="rId4" imgW="889000" imgH="1016000" progId="Equation.3">
                  <p:embed/>
                </p:oleObj>
              </mc:Choice>
              <mc:Fallback>
                <p:oleObj name="Equation" r:id="rId4" imgW="889000" imgH="1016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3089275"/>
                        <a:ext cx="1866900" cy="21336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5987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760</Words>
  <Application>Microsoft Macintosh PowerPoint</Application>
  <PresentationFormat>On-screen Show (4:3)</PresentationFormat>
  <Paragraphs>157</Paragraphs>
  <Slides>34</Slides>
  <Notes>12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Office Theme</vt:lpstr>
      <vt:lpstr>Document</vt:lpstr>
      <vt:lpstr>Equation</vt:lpstr>
      <vt:lpstr>Improvement in Global Marine Gravity and Bathymetry from  CryoSat, Envisat, and Jason-1  David Sandwell, Emmanuel Garcia, and Walter H. F. Smith</vt:lpstr>
      <vt:lpstr>applications of radar altimetry (non-repeat orbit)</vt:lpstr>
      <vt:lpstr>1/2 of global seafloor bathymetry  not resolved at 10 km resolution</vt:lpstr>
      <vt:lpstr>PowerPoint Presentation</vt:lpstr>
      <vt:lpstr>PowerPoint Presentation</vt:lpstr>
      <vt:lpstr>size distribution of seamounts</vt:lpstr>
      <vt:lpstr>slope requirement</vt:lpstr>
      <vt:lpstr>PowerPoint Presentation</vt:lpstr>
      <vt:lpstr>orbit inclination controls error anisotropy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north and east slope</vt:lpstr>
      <vt:lpstr>gravity anomaly</vt:lpstr>
      <vt:lpstr>PowerPoint Presentation</vt:lpstr>
      <vt:lpstr>PowerPoint Presentation</vt:lpstr>
      <vt:lpstr>comparisons in the Gulf of Mexico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  David Sandwell, Emmanuel Garcia, and Walter H. F. Smith</vt:lpstr>
      <vt:lpstr>PowerPoint Presentation</vt:lpstr>
      <vt:lpstr>PowerPoint Presentation</vt:lpstr>
      <vt:lpstr>PowerPoint Presentation</vt:lpstr>
      <vt:lpstr>PowerPoint Presentation</vt:lpstr>
      <vt:lpstr>gridded map products  flow chart</vt:lpstr>
      <vt:lpstr>downward continuation</vt:lpstr>
    </vt:vector>
  </TitlesOfParts>
  <Company>SIO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Sandwell</dc:creator>
  <cp:lastModifiedBy>David Sandwell</cp:lastModifiedBy>
  <cp:revision>40</cp:revision>
  <dcterms:created xsi:type="dcterms:W3CDTF">2012-09-16T00:12:34Z</dcterms:created>
  <dcterms:modified xsi:type="dcterms:W3CDTF">2012-10-16T15:12:39Z</dcterms:modified>
</cp:coreProperties>
</file>