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3" r:id="rId2"/>
    <p:sldId id="306" r:id="rId3"/>
    <p:sldId id="288" r:id="rId4"/>
    <p:sldId id="289" r:id="rId5"/>
    <p:sldId id="290" r:id="rId6"/>
    <p:sldId id="291" r:id="rId7"/>
    <p:sldId id="303" r:id="rId8"/>
    <p:sldId id="287" r:id="rId9"/>
    <p:sldId id="267" r:id="rId10"/>
    <p:sldId id="304" r:id="rId11"/>
    <p:sldId id="261" r:id="rId12"/>
    <p:sldId id="262" r:id="rId13"/>
    <p:sldId id="309" r:id="rId14"/>
    <p:sldId id="308" r:id="rId15"/>
    <p:sldId id="307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79" autoAdjust="0"/>
    <p:restoredTop sz="94660"/>
  </p:normalViewPr>
  <p:slideViewPr>
    <p:cSldViewPr snapToGrid="0" snapToObjects="1">
      <p:cViewPr>
        <p:scale>
          <a:sx n="120" d="100"/>
          <a:sy n="120" d="100"/>
        </p:scale>
        <p:origin x="-1440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Towards 1 </a:t>
            </a:r>
            <a:r>
              <a:rPr lang="en-US" sz="2700" dirty="0" err="1" smtClean="0">
                <a:latin typeface="Helvetica" charset="0"/>
                <a:ea typeface="ＭＳ Ｐゴシック" charset="0"/>
                <a:cs typeface="Times" charset="0"/>
              </a:rPr>
              <a:t>mGal</a:t>
            </a: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 Global </a:t>
            </a:r>
            <a:b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Marine Gravity</a:t>
            </a:r>
            <a:r>
              <a:rPr lang="en-US" sz="2700" dirty="0"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from</a:t>
            </a:r>
            <a:r>
              <a:rPr lang="en-US" sz="27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CryoSat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Envisat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and Jason-1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437757"/>
            <a:ext cx="8234363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higher accuracy = improved range precision + improved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>
                <a:latin typeface="Arial" charset="0"/>
              </a:rPr>
              <a:t>retracking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CryoSat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Envisat</a:t>
            </a:r>
            <a:r>
              <a:rPr lang="en-US" sz="2000" dirty="0" smtClean="0">
                <a:latin typeface="Arial" charset="0"/>
              </a:rPr>
              <a:t>, and Jason-1 waveforms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current gravity accuracy (V20.1 grid)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expected gravity improvements over the next </a:t>
            </a:r>
            <a:r>
              <a:rPr lang="en-US" sz="2000" dirty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 years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322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gulf_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892"/>
            <a:ext cx="8604250" cy="78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414463" y="1958973"/>
            <a:ext cx="925512" cy="671513"/>
          </a:xfrm>
          <a:prstGeom prst="rect">
            <a:avLst/>
          </a:prstGeom>
          <a:noFill/>
          <a:ln w="50800">
            <a:solidFill>
              <a:srgbClr val="FF0000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V20.1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</p:spTree>
    <p:extLst>
      <p:ext uri="{BB962C8B-B14F-4D97-AF65-F5344CB8AC3E}">
        <p14:creationId xmlns:p14="http://schemas.microsoft.com/office/powerpoint/2010/main" val="3111485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42" y="2094697"/>
            <a:ext cx="4431792" cy="3706368"/>
          </a:xfrm>
          <a:prstGeom prst="rect">
            <a:avLst/>
          </a:prstGeom>
        </p:spPr>
      </p:pic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c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omparisons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276225" y="1327150"/>
            <a:ext cx="7864475" cy="5186363"/>
            <a:chOff x="218767" y="1193156"/>
            <a:chExt cx="7864475" cy="5185938"/>
          </a:xfrm>
        </p:grpSpPr>
        <p:pic>
          <p:nvPicPr>
            <p:cNvPr id="54278" name="Picture 8" descr="edc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67" y="2103262"/>
              <a:ext cx="4206552" cy="348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0"/>
            <p:cNvSpPr txBox="1">
              <a:spLocks noChangeArrowheads="1"/>
            </p:cNvSpPr>
            <p:nvPr/>
          </p:nvSpPr>
          <p:spPr bwMode="auto">
            <a:xfrm>
              <a:off x="1698317" y="1458566"/>
              <a:ext cx="1339850" cy="36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ship gravity</a:t>
              </a:r>
            </a:p>
          </p:txBody>
        </p:sp>
        <p:sp>
          <p:nvSpPr>
            <p:cNvPr id="54280" name="TextBox 11"/>
            <p:cNvSpPr txBox="1">
              <a:spLocks noChangeArrowheads="1"/>
            </p:cNvSpPr>
            <p:nvPr/>
          </p:nvSpPr>
          <p:spPr bwMode="auto">
            <a:xfrm>
              <a:off x="5521017" y="1193156"/>
              <a:ext cx="2562225" cy="9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satellite gravity</a:t>
              </a:r>
            </a:p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with </a:t>
              </a:r>
              <a:r>
                <a:rPr lang="en-US" sz="1800" dirty="0" err="1">
                  <a:latin typeface="Helvetica"/>
                  <a:cs typeface="Helvetica"/>
                </a:rPr>
                <a:t>CryoSat</a:t>
              </a:r>
              <a:r>
                <a:rPr lang="en-US" sz="1800" dirty="0">
                  <a:latin typeface="Helvetica"/>
                  <a:cs typeface="Helvetica"/>
                </a:rPr>
                <a:t> </a:t>
              </a:r>
              <a:r>
                <a:rPr lang="en-US" sz="1800" dirty="0" smtClean="0">
                  <a:latin typeface="Helvetica"/>
                  <a:cs typeface="Helvetica"/>
                </a:rPr>
                <a:t>LRM, </a:t>
              </a:r>
              <a:r>
                <a:rPr lang="en-US" sz="1800" dirty="0" err="1" smtClean="0">
                  <a:latin typeface="Helvetica"/>
                  <a:cs typeface="Helvetica"/>
                </a:rPr>
                <a:t>Envisat</a:t>
              </a:r>
              <a:r>
                <a:rPr lang="en-US" sz="1800" dirty="0" smtClean="0">
                  <a:latin typeface="Helvetica"/>
                  <a:cs typeface="Helvetica"/>
                </a:rPr>
                <a:t> and Jason-1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54281" name="TextBox 12"/>
            <p:cNvSpPr txBox="1">
              <a:spLocks noChangeArrowheads="1"/>
            </p:cNvSpPr>
            <p:nvPr/>
          </p:nvSpPr>
          <p:spPr bwMode="auto">
            <a:xfrm>
              <a:off x="3489017" y="6012436"/>
              <a:ext cx="2546350" cy="36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5 </a:t>
              </a:r>
              <a:r>
                <a:rPr lang="en-US" sz="1800" dirty="0" err="1">
                  <a:latin typeface="Helvetica"/>
                  <a:cs typeface="Helvetica"/>
                </a:rPr>
                <a:t>mGal</a:t>
              </a:r>
              <a:r>
                <a:rPr lang="en-US" sz="1800" dirty="0">
                  <a:latin typeface="Helvetica"/>
                  <a:cs typeface="Helvetica"/>
                </a:rPr>
                <a:t> contour interval</a:t>
              </a:r>
            </a:p>
          </p:txBody>
        </p:sp>
      </p:grp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1993900" y="5713413"/>
            <a:ext cx="1274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latin typeface="Terminal Dosis Book" charset="0"/>
                <a:cs typeface="Terminal Dosis Book" charset="0"/>
              </a:rPr>
              <a:t>source: EDCON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pic>
        <p:nvPicPr>
          <p:cNvPr id="2" name="Picture 1" descr="edcon_v20_v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8" y="2134782"/>
            <a:ext cx="8575334" cy="40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lind tests performed at ConocoPhillips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bli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12" y="1094670"/>
            <a:ext cx="6669024" cy="5321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263" y="1578429"/>
            <a:ext cx="169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ests with V19.1</a:t>
            </a:r>
          </a:p>
          <a:p>
            <a:r>
              <a:rPr lang="en-US" dirty="0"/>
              <a:t>n</a:t>
            </a:r>
            <a:r>
              <a:rPr lang="en-US" dirty="0" smtClean="0"/>
              <a:t>o Jason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4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2112963" y="1281113"/>
            <a:ext cx="4960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4</a:t>
            </a:r>
            <a:r>
              <a:rPr lang="en-US" baseline="0" dirty="0" smtClean="0"/>
              <a:t> </a:t>
            </a:r>
            <a:r>
              <a:rPr lang="en-US" baseline="0" dirty="0"/>
              <a:t>years of </a:t>
            </a:r>
            <a:r>
              <a:rPr lang="en-US" baseline="0" dirty="0" err="1"/>
              <a:t>CryoSat</a:t>
            </a:r>
            <a:r>
              <a:rPr lang="en-US" baseline="0" dirty="0"/>
              <a:t> and </a:t>
            </a:r>
            <a:r>
              <a:rPr lang="en-US" baseline="0" dirty="0" smtClean="0"/>
              <a:t>409 </a:t>
            </a:r>
            <a:r>
              <a:rPr lang="en-US" baseline="0" dirty="0"/>
              <a:t>days of Jason </a:t>
            </a:r>
          </a:p>
        </p:txBody>
      </p:sp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604963" y="257175"/>
            <a:ext cx="56813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aseline="0" dirty="0">
                <a:latin typeface="Helvetica"/>
                <a:cs typeface="Helvetica"/>
              </a:rPr>
              <a:t>predicted gravity improvement</a:t>
            </a:r>
            <a:endParaRPr lang="en-US" baseline="0" dirty="0">
              <a:latin typeface="Helvetica"/>
              <a:cs typeface="Helvetica"/>
            </a:endParaRP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839788" y="5803900"/>
            <a:ext cx="540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Error in north and east components were averaged.</a:t>
            </a:r>
            <a:endParaRPr lang="en-US" baseline="0"/>
          </a:p>
        </p:txBody>
      </p:sp>
      <p:pic>
        <p:nvPicPr>
          <p:cNvPr id="4" name="Picture 3" descr="error_vs_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" y="1922464"/>
            <a:ext cx="9208654" cy="39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2221859" y="257175"/>
            <a:ext cx="455765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latin typeface="Helvetica"/>
                <a:cs typeface="Helvetica"/>
              </a:rPr>
              <a:t>current</a:t>
            </a:r>
            <a:r>
              <a:rPr lang="en-US" sz="3200" dirty="0" smtClean="0">
                <a:latin typeface="Helvetica"/>
                <a:cs typeface="Helvetica"/>
              </a:rPr>
              <a:t> gravity accuracy</a:t>
            </a:r>
          </a:p>
          <a:p>
            <a:pPr algn="ctr">
              <a:defRPr/>
            </a:pPr>
            <a:endParaRPr lang="en-US" sz="2000" baseline="0" dirty="0" smtClean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2000" dirty="0" smtClean="0">
                <a:latin typeface="Helvetica"/>
                <a:cs typeface="Helvetica"/>
              </a:rPr>
              <a:t>(</a:t>
            </a:r>
            <a:r>
              <a:rPr lang="en-US" sz="2000" dirty="0">
                <a:latin typeface="Helvetica"/>
                <a:cs typeface="Helvetica"/>
              </a:rPr>
              <a:t>b</a:t>
            </a:r>
            <a:r>
              <a:rPr lang="en-US" sz="2000" baseline="0" dirty="0" smtClean="0">
                <a:latin typeface="Helvetica"/>
                <a:cs typeface="Helvetica"/>
              </a:rPr>
              <a:t>ootstrap</a:t>
            </a:r>
            <a:r>
              <a:rPr lang="en-US" sz="2000" dirty="0" smtClean="0">
                <a:latin typeface="Helvetica"/>
                <a:cs typeface="Helvetica"/>
              </a:rPr>
              <a:t> estimate from </a:t>
            </a:r>
            <a:r>
              <a:rPr lang="en-US" sz="2000" baseline="0" dirty="0" smtClean="0">
                <a:latin typeface="Helvetica"/>
                <a:cs typeface="Helvetica"/>
              </a:rPr>
              <a:t>6 models) </a:t>
            </a:r>
            <a:endParaRPr lang="en-US" sz="2000" baseline="0" dirty="0">
              <a:latin typeface="Helvetica"/>
              <a:cs typeface="Helvetica"/>
            </a:endParaRPr>
          </a:p>
          <a:p>
            <a:pPr>
              <a:defRPr/>
            </a:pPr>
            <a:endParaRPr lang="en-US" baseline="0" dirty="0">
              <a:latin typeface="Helvetica"/>
              <a:cs typeface="Helvetica"/>
            </a:endParaRPr>
          </a:p>
        </p:txBody>
      </p:sp>
      <p:pic>
        <p:nvPicPr>
          <p:cNvPr id="4" name="Picture 3" descr="std_vs_lat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435"/>
            <a:ext cx="8921114" cy="40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Conclusions</a:t>
            </a: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1" y="2183765"/>
            <a:ext cx="7939616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“newer” altimeters have 1.4 times better range precision and 2 times better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marine gravity accuracy is currently 1.5 – 3.5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and could approach  1 – 2.5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if Jason-1 completes its mission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V20.1 gravity available on </a:t>
            </a:r>
            <a:r>
              <a:rPr lang="en-US" sz="1800" dirty="0" err="1" smtClean="0">
                <a:latin typeface="Arial" charset="0"/>
              </a:rPr>
              <a:t>topex.ucsd.edu</a:t>
            </a:r>
            <a:r>
              <a:rPr lang="en-US" sz="1800" dirty="0" smtClean="0">
                <a:latin typeface="Arial" charset="0"/>
              </a:rPr>
              <a:t> site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b="1" dirty="0" smtClean="0">
                <a:latin typeface="Arial" charset="0"/>
              </a:rPr>
              <a:t>expect some major discoveries </a:t>
            </a:r>
            <a:r>
              <a:rPr lang="en-US" sz="1800" dirty="0" smtClean="0">
                <a:latin typeface="Arial" charset="0"/>
              </a:rPr>
              <a:t>from these non-repeat altimeter data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" name="Picture 7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8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 idx="4294967295"/>
          </p:nvPr>
        </p:nvSpPr>
        <p:spPr>
          <a:xfrm>
            <a:off x="650567" y="185738"/>
            <a:ext cx="8229600" cy="614362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Achieving 1 </a:t>
            </a:r>
            <a:r>
              <a:rPr lang="en-US" sz="3200" b="1" dirty="0" err="1">
                <a:latin typeface="Arial" charset="0"/>
                <a:ea typeface="ＭＳ Ｐゴシック" charset="0"/>
                <a:cs typeface="Terminal Dosis Book" charset="0"/>
              </a:rPr>
              <a:t>mGal</a:t>
            </a:r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 Gravity Accuracy</a:t>
            </a:r>
            <a:endParaRPr lang="en-US" sz="1700" b="1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30722" name="Content Placeholder 4"/>
          <p:cNvSpPr>
            <a:spLocks noGrp="1"/>
          </p:cNvSpPr>
          <p:nvPr>
            <p:ph idx="4294967295"/>
          </p:nvPr>
        </p:nvSpPr>
        <p:spPr>
          <a:xfrm>
            <a:off x="457200" y="1485900"/>
            <a:ext cx="8229600" cy="4876800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Medium" charset="0"/>
              </a:rPr>
              <a:t>Improved range precision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A factor of 2 or more improvement in altimeter </a:t>
            </a:r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range precision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, with respect to </a:t>
            </a:r>
            <a:r>
              <a:rPr lang="en-US" sz="2000" b="0" dirty="0" err="1">
                <a:latin typeface="Arial" charset="0"/>
                <a:ea typeface="ＭＳ Ｐゴシック" charset="0"/>
                <a:cs typeface="Terminal Dosis Book" charset="0"/>
              </a:rPr>
              <a:t>Geosat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and ERS-1, is needed to reduce the noise due to ocean waves.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Fine cross-track spacing </a:t>
            </a:r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and long mission duration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-- A ground track spacing of 6 km or less is required.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Moderate inclination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Current non-repeat-orbit altimeter data have high inclination and thus poor accuracy of the E-W slope at the equator.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Near-shore tracking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For applications near coastlines, the ability to track the ocean surface close to shore is desirable.</a:t>
            </a: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899078" name="Line 6"/>
          <p:cNvSpPr>
            <a:spLocks noChangeShapeType="1"/>
          </p:cNvSpPr>
          <p:nvPr/>
        </p:nvSpPr>
        <p:spPr bwMode="auto">
          <a:xfrm>
            <a:off x="0" y="1106488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5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sat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3203" y="944880"/>
            <a:ext cx="3217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Geosat</a:t>
            </a:r>
            <a:r>
              <a:rPr lang="en-US" sz="3200" dirty="0" smtClean="0">
                <a:latin typeface="Helvetica"/>
                <a:cs typeface="Helvetica"/>
              </a:rPr>
              <a:t>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306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548" y="944880"/>
            <a:ext cx="3171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ERS-1/GM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03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815" y="944880"/>
            <a:ext cx="2670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Envisat</a:t>
            </a:r>
            <a:r>
              <a:rPr lang="en-US" sz="3200" dirty="0" smtClean="0">
                <a:latin typeface="Helvetica"/>
                <a:cs typeface="Helvetica"/>
              </a:rPr>
              <a:t> (new)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969" y="944880"/>
            <a:ext cx="4540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CyoSat</a:t>
            </a:r>
            <a:r>
              <a:rPr lang="en-US" sz="3200" dirty="0" smtClean="0">
                <a:latin typeface="Helvetica"/>
                <a:cs typeface="Helvetica"/>
              </a:rPr>
              <a:t> (new – 24 mo.)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"/>
            <a:ext cx="10607386" cy="686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256" y="944880"/>
            <a:ext cx="5943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- 120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17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2958"/>
              </p:ext>
            </p:extLst>
          </p:nvPr>
        </p:nvGraphicFramePr>
        <p:xfrm>
          <a:off x="3912187" y="5247861"/>
          <a:ext cx="5626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Document" r:id="rId3" imgW="5626100" imgH="1638300" progId="Word.Document.12">
                  <p:embed/>
                </p:oleObj>
              </mc:Choice>
              <mc:Fallback>
                <p:oleObj name="Document" r:id="rId3" imgW="56261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187" y="5247861"/>
                        <a:ext cx="5626100" cy="1638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ryo_no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6" y="1004149"/>
            <a:ext cx="4447559" cy="4243712"/>
          </a:xfrm>
          <a:prstGeom prst="rect">
            <a:avLst/>
          </a:prstGeom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20 Hz noise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5930415" y="1767955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 rot="-645150">
            <a:off x="7417065" y="1015172"/>
            <a:ext cx="123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3-parameter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 rot="-357142">
            <a:off x="7482576" y="1350540"/>
            <a:ext cx="123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2-parameter</a:t>
            </a:r>
          </a:p>
        </p:txBody>
      </p:sp>
      <p:pic>
        <p:nvPicPr>
          <p:cNvPr id="2" name="Picture 1" descr="other_no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163"/>
            <a:ext cx="4563558" cy="5732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4027" y="5815196"/>
            <a:ext cx="489958" cy="7220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V20.1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416" y="2889980"/>
            <a:ext cx="460350" cy="3222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349</Words>
  <Application>Microsoft Macintosh PowerPoint</Application>
  <PresentationFormat>On-screen Show (4:3)</PresentationFormat>
  <Paragraphs>53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Document</vt:lpstr>
      <vt:lpstr>Towards 1 mGal Global  Marine Gravity from  CryoSat, Envisat, and Jason-1  David Sandwell, Emmanuel Garcia, and Walter H. F. Smith</vt:lpstr>
      <vt:lpstr>Achieving 1 mGal Gravity Accuracy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comparisons in the Gulf of Mexico</vt:lpstr>
      <vt:lpstr>PowerPoint Presentation</vt:lpstr>
      <vt:lpstr>PowerPoint Presentation</vt:lpstr>
      <vt:lpstr>PowerPoint Presentation</vt:lpstr>
      <vt:lpstr>PowerPoint Presentation</vt:lpstr>
      <vt:lpstr>Conclusions  David Sandwell, Emmanuel Garcia, and Walter H. F. Smith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57</cp:revision>
  <dcterms:created xsi:type="dcterms:W3CDTF">2012-09-16T00:12:34Z</dcterms:created>
  <dcterms:modified xsi:type="dcterms:W3CDTF">2012-12-01T15:57:18Z</dcterms:modified>
</cp:coreProperties>
</file>