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3" r:id="rId2"/>
    <p:sldId id="306" r:id="rId3"/>
    <p:sldId id="288" r:id="rId4"/>
    <p:sldId id="289" r:id="rId5"/>
    <p:sldId id="290" r:id="rId6"/>
    <p:sldId id="291" r:id="rId7"/>
    <p:sldId id="303" r:id="rId8"/>
    <p:sldId id="317" r:id="rId9"/>
    <p:sldId id="318" r:id="rId10"/>
    <p:sldId id="320" r:id="rId11"/>
    <p:sldId id="287" r:id="rId12"/>
    <p:sldId id="319" r:id="rId13"/>
    <p:sldId id="267" r:id="rId14"/>
    <p:sldId id="304" r:id="rId15"/>
    <p:sldId id="310" r:id="rId16"/>
    <p:sldId id="261" r:id="rId17"/>
    <p:sldId id="322" r:id="rId18"/>
    <p:sldId id="323" r:id="rId19"/>
    <p:sldId id="262" r:id="rId20"/>
    <p:sldId id="309" r:id="rId21"/>
    <p:sldId id="324" r:id="rId22"/>
    <p:sldId id="325" r:id="rId23"/>
    <p:sldId id="308" r:id="rId24"/>
    <p:sldId id="307" r:id="rId25"/>
    <p:sldId id="315" r:id="rId26"/>
    <p:sldId id="312" r:id="rId27"/>
    <p:sldId id="316" r:id="rId28"/>
    <p:sldId id="314" r:id="rId29"/>
    <p:sldId id="311" r:id="rId30"/>
    <p:sldId id="321" r:id="rId31"/>
    <p:sldId id="30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9" autoAdjust="0"/>
    <p:restoredTop sz="90502" autoAdjust="0"/>
  </p:normalViewPr>
  <p:slideViewPr>
    <p:cSldViewPr snapToGrid="0" snapToObjects="1">
      <p:cViewPr>
        <p:scale>
          <a:sx n="120" d="100"/>
          <a:sy n="120" d="100"/>
        </p:scale>
        <p:origin x="-848" y="-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9B6F-7C23-494D-9095-F936774EE1D9}" type="datetimeFigureOut">
              <a:rPr lang="en-US" smtClean="0"/>
              <a:t>1/30/13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E758C-3559-A041-9199-0D72CD05F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86C026-D89F-254A-818D-AD3E4305B0F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198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272456-37C7-AE4B-8D02-8098EAE4E58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403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9C92F5-F22D-0C4F-A6C1-6589C8BC6420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The area shown by the red box is covered with a very accurate in situ gravity survey by an oil industry contractor, “EDCON”.</a:t>
            </a:r>
          </a:p>
          <a:p>
            <a:r>
              <a:rPr lang="en-US">
                <a:latin typeface="Calibri" charset="0"/>
              </a:rPr>
              <a:t>The inset at lower right shows the EDCON in situ measurements (x axis) versus the satellite altimetry solution (y axis).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06AA1-D477-CA48-AE8F-8EDAFCE3F8FB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The area shown by the red box is covered with a very accurate in situ gravity survey by an oil industry contractor, “EDCON”.</a:t>
            </a:r>
          </a:p>
          <a:p>
            <a:r>
              <a:rPr lang="en-US">
                <a:latin typeface="Calibri" charset="0"/>
              </a:rPr>
              <a:t>The inset at lower right shows the EDCON in situ measurements (x axis) versus the satellite altimetry solution (y axis).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82CD33-6077-6347-83CC-479FA4D20EE7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092B76-986D-8140-9E1A-8370AA8FD4C5}" type="slidenum">
              <a:rPr lang="fr-FR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4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2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B078-06FD-064F-B674-512D4A620275}" type="datetimeFigureOut">
              <a:rPr lang="en-US" smtClean="0"/>
              <a:t>1/30/13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0.pn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Towards 1 </a:t>
            </a:r>
            <a:r>
              <a:rPr lang="en-US" sz="2700" dirty="0" err="1" smtClean="0">
                <a:latin typeface="Helvetica" charset="0"/>
                <a:ea typeface="ＭＳ Ｐゴシック" charset="0"/>
                <a:cs typeface="Times" charset="0"/>
              </a:rPr>
              <a:t>mGal</a:t>
            </a:r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 Global </a:t>
            </a:r>
            <a:b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Marine Gravity</a:t>
            </a:r>
            <a:r>
              <a:rPr lang="en-US" sz="2700" dirty="0"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from</a:t>
            </a:r>
            <a:r>
              <a:rPr lang="en-US" sz="27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7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CryoSat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Envisat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and Jason-1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</a:t>
            </a:r>
            <a:r>
              <a:rPr lang="en-US" sz="14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Kahlid</a:t>
            </a: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Soofi</a:t>
            </a: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Paul Wessel,</a:t>
            </a: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and </a:t>
            </a: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Walter H. F. Smith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1963633"/>
            <a:ext cx="8234363" cy="40934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higher accuracy = improved range precision + improved coverage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err="1" smtClean="0">
                <a:latin typeface="Arial" charset="0"/>
              </a:rPr>
              <a:t>retracking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CryoSat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en-US" sz="2000" dirty="0" err="1" smtClean="0">
                <a:latin typeface="Arial" charset="0"/>
              </a:rPr>
              <a:t>Envisat</a:t>
            </a:r>
            <a:r>
              <a:rPr lang="en-US" sz="2000" dirty="0" smtClean="0">
                <a:latin typeface="Arial" charset="0"/>
              </a:rPr>
              <a:t>, and Jason-1 waveforms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current gravity accuracy (V21.1 grid)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ontributions from Jason-1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Is ship gravity from the academic fleet less accurate than satellite gravity</a:t>
            </a:r>
            <a:r>
              <a:rPr lang="en-US" sz="2000" dirty="0" smtClean="0">
                <a:latin typeface="Arial" charset="0"/>
              </a:rPr>
              <a:t>?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expected gravity improvements over the next </a:t>
            </a:r>
            <a:r>
              <a:rPr lang="en-US" sz="2000" dirty="0">
                <a:latin typeface="Arial" charset="0"/>
              </a:rPr>
              <a:t>2</a:t>
            </a:r>
            <a:r>
              <a:rPr lang="en-US" sz="2000" dirty="0" smtClean="0">
                <a:latin typeface="Arial" charset="0"/>
              </a:rPr>
              <a:t> years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3227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9669" y="6238711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unding from: ConocoPhillips, NSF, and ONR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1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05_pro8_ssh_swh_slp_zoom.jpg                                   00E3709D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87350"/>
            <a:ext cx="4935538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34950" y="485775"/>
            <a:ext cx="4146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en-US" sz="2000" b="1" dirty="0">
                <a:solidFill>
                  <a:srgbClr val="000000"/>
                </a:solidFill>
                <a:latin typeface="Helvetica" charset="0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-pass </a:t>
            </a:r>
            <a:r>
              <a:rPr lang="en-US" sz="2000" b="1" dirty="0" err="1">
                <a:solidFill>
                  <a:srgbClr val="000000"/>
                </a:solidFill>
                <a:latin typeface="Helvetica" charset="0"/>
              </a:rPr>
              <a:t>retracking</a:t>
            </a:r>
            <a:r>
              <a:rPr lang="en-US" sz="2000" b="1" dirty="0">
                <a:solidFill>
                  <a:srgbClr val="000000"/>
                </a:solidFill>
                <a:latin typeface="Helvetica" charset="0"/>
              </a:rPr>
              <a:t> to improve range precision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07975" y="1841500"/>
            <a:ext cx="382587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>
                <a:latin typeface="Helvetica" charset="0"/>
              </a:rPr>
              <a:t>retrack waveforms with standard 3-parameter model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endParaRPr lang="en-US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>
                <a:latin typeface="Helvetica" charset="0"/>
              </a:rPr>
              <a:t>smooth wave height and amplitude over 40-km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endParaRPr lang="en-US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>
                <a:latin typeface="Helvetica" charset="0"/>
              </a:rPr>
              <a:t>retrack waveforms with 2-parameter model 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b="1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b="1"/>
              <a:t>Note: this assumes wave height varies smoothly along track. </a:t>
            </a:r>
          </a:p>
          <a:p>
            <a:pPr marL="974725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000" b="1"/>
          </a:p>
          <a:p>
            <a:pPr marL="974725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000" b="1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200" b="1"/>
          </a:p>
          <a:p>
            <a:pPr marL="419100" indent="-419100">
              <a:lnSpc>
                <a:spcPct val="90000"/>
              </a:lnSpc>
              <a:buClr>
                <a:schemeClr val="tx1"/>
              </a:buClr>
              <a:buSzPct val="80000"/>
              <a:buFont typeface="Symbol" charset="0"/>
              <a:buNone/>
            </a:pPr>
            <a:endParaRPr lang="en-US" sz="1200" b="1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charset="0"/>
              <a:buChar char="·"/>
            </a:pPr>
            <a:endParaRPr lang="en-US" sz="1200" b="1"/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6511925" y="6457950"/>
            <a:ext cx="2497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[Sandwell and Smith, GJI, 2005</a:t>
            </a:r>
            <a:r>
              <a:rPr lang="en-US" sz="180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724106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yo_no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6" y="1004149"/>
            <a:ext cx="4447559" cy="4243712"/>
          </a:xfrm>
          <a:prstGeom prst="rect">
            <a:avLst/>
          </a:prstGeom>
        </p:spPr>
      </p:pic>
      <p:sp>
        <p:nvSpPr>
          <p:cNvPr id="45060" name="Rectangle 3"/>
          <p:cNvSpPr txBox="1">
            <a:spLocks noChangeArrowheads="1"/>
          </p:cNvSpPr>
          <p:nvPr/>
        </p:nvSpPr>
        <p:spPr bwMode="auto">
          <a:xfrm>
            <a:off x="685800" y="-196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 charset="0"/>
              </a:rPr>
              <a:t>20 Hz noise of all altimeters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5930415" y="1767955"/>
            <a:ext cx="146050" cy="1476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 baseline="-25000">
              <a:solidFill>
                <a:srgbClr val="FF0000"/>
              </a:solidFill>
            </a:endParaRPr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 rot="-645150">
            <a:off x="7417065" y="1015172"/>
            <a:ext cx="1233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3-parameter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-1638300" y="762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5064" name="TextBox 7"/>
          <p:cNvSpPr txBox="1">
            <a:spLocks noChangeArrowheads="1"/>
          </p:cNvSpPr>
          <p:nvPr/>
        </p:nvSpPr>
        <p:spPr bwMode="auto">
          <a:xfrm rot="-357142">
            <a:off x="7482576" y="1350540"/>
            <a:ext cx="1235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2-parameter</a:t>
            </a:r>
          </a:p>
        </p:txBody>
      </p:sp>
      <p:pic>
        <p:nvPicPr>
          <p:cNvPr id="2" name="Picture 1" descr="other_no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9163"/>
            <a:ext cx="4563558" cy="573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 txBox="1">
            <a:spLocks noChangeArrowheads="1"/>
          </p:cNvSpPr>
          <p:nvPr/>
        </p:nvSpPr>
        <p:spPr bwMode="auto">
          <a:xfrm>
            <a:off x="685800" y="-196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 charset="0"/>
              </a:rPr>
              <a:t>w</a:t>
            </a:r>
            <a:r>
              <a:rPr lang="en-US" sz="3200" dirty="0" smtClean="0">
                <a:solidFill>
                  <a:srgbClr val="000000"/>
                </a:solidFill>
                <a:latin typeface="Helvetica" charset="0"/>
              </a:rPr>
              <a:t>hy </a:t>
            </a:r>
            <a:r>
              <a:rPr lang="en-US" sz="3200" dirty="0" err="1" smtClean="0">
                <a:solidFill>
                  <a:srgbClr val="000000"/>
                </a:solidFill>
                <a:latin typeface="Helvetica" charset="0"/>
              </a:rPr>
              <a:t>retracking</a:t>
            </a:r>
            <a:r>
              <a:rPr lang="en-US" sz="3200" dirty="0" smtClean="0">
                <a:solidFill>
                  <a:srgbClr val="000000"/>
                </a:solidFill>
                <a:latin typeface="Helvetica" charset="0"/>
              </a:rPr>
              <a:t> is essential</a:t>
            </a:r>
            <a:endParaRPr lang="en-US" sz="2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74" name="TextBox 9"/>
          <p:cNvSpPr txBox="1">
            <a:spLocks noChangeArrowheads="1"/>
          </p:cNvSpPr>
          <p:nvPr/>
        </p:nvSpPr>
        <p:spPr bwMode="auto">
          <a:xfrm>
            <a:off x="-1638300" y="762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2000">
              <a:latin typeface="Arial" charset="0"/>
            </a:endParaRPr>
          </a:p>
        </p:txBody>
      </p:sp>
      <p:graphicFrame>
        <p:nvGraphicFramePr>
          <p:cNvPr id="28675" name="Object 1"/>
          <p:cNvGraphicFramePr>
            <a:graphicFrameLocks noChangeAspect="1"/>
          </p:cNvGraphicFramePr>
          <p:nvPr/>
        </p:nvGraphicFramePr>
        <p:xfrm>
          <a:off x="290513" y="1227138"/>
          <a:ext cx="8369300" cy="440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Document" r:id="rId4" imgW="5625893" imgH="2958991" progId="Word.Document.12">
                  <p:embed/>
                </p:oleObj>
              </mc:Choice>
              <mc:Fallback>
                <p:oleObj name="Document" r:id="rId4" imgW="5625893" imgH="2958991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1227138"/>
                        <a:ext cx="8369300" cy="440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3783013" y="1697038"/>
            <a:ext cx="76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1.56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1.54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1.54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1.52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1.63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1.52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0.996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0.998</a:t>
            </a:r>
          </a:p>
        </p:txBody>
      </p:sp>
      <p:sp>
        <p:nvSpPr>
          <p:cNvPr id="28677" name="TextBox 1"/>
          <p:cNvSpPr txBox="1">
            <a:spLocks noChangeArrowheads="1"/>
          </p:cNvSpPr>
          <p:nvPr/>
        </p:nvSpPr>
        <p:spPr bwMode="auto">
          <a:xfrm>
            <a:off x="3776663" y="755650"/>
            <a:ext cx="1492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improvement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factor</a:t>
            </a:r>
          </a:p>
        </p:txBody>
      </p:sp>
      <p:cxnSp>
        <p:nvCxnSpPr>
          <p:cNvPr id="4" name="Straight Arrow Connector 3"/>
          <p:cNvCxnSpPr>
            <a:endCxn id="28676" idx="0"/>
          </p:cNvCxnSpPr>
          <p:nvPr/>
        </p:nvCxnSpPr>
        <p:spPr>
          <a:xfrm flipH="1">
            <a:off x="4164013" y="1336675"/>
            <a:ext cx="6350" cy="36036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1541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1430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0640"/>
            <a:ext cx="429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Global Gravity Anomaly V21.1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416" y="2889980"/>
            <a:ext cx="460350" cy="3222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27250" y="-38100"/>
            <a:ext cx="60094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Helvetica"/>
                <a:cs typeface="Helvetica"/>
              </a:rPr>
              <a:t>Gravity Anomaly </a:t>
            </a:r>
            <a:r>
              <a:rPr lang="en-US" sz="3200" dirty="0" smtClean="0">
                <a:latin typeface="Helvetica"/>
                <a:cs typeface="Helvetica"/>
              </a:rPr>
              <a:t>V21.1 </a:t>
            </a:r>
            <a:r>
              <a:rPr lang="en-US" sz="1400" dirty="0"/>
              <a:t>(10 </a:t>
            </a:r>
            <a:r>
              <a:rPr lang="en-US" sz="1400" dirty="0" err="1"/>
              <a:t>mGal</a:t>
            </a:r>
            <a:r>
              <a:rPr lang="en-US" sz="1400" dirty="0"/>
              <a:t> contours)</a:t>
            </a:r>
          </a:p>
        </p:txBody>
      </p:sp>
      <p:pic>
        <p:nvPicPr>
          <p:cNvPr id="2" name="Picture 1" descr="gulf_V21_no_ship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9" y="617111"/>
            <a:ext cx="8263474" cy="62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852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3"/>
          <p:cNvSpPr>
            <a:spLocks noGrp="1"/>
          </p:cNvSpPr>
          <p:nvPr>
            <p:ph type="title" idx="4294967295"/>
          </p:nvPr>
        </p:nvSpPr>
        <p:spPr>
          <a:xfrm>
            <a:off x="449263" y="185738"/>
            <a:ext cx="8229600" cy="614362"/>
          </a:xfrm>
        </p:spPr>
        <p:txBody>
          <a:bodyPr lIns="91440" tIns="45720" rIns="91440" bIns="45720"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s</a:t>
            </a:r>
            <a:r>
              <a:rPr lang="en-US" sz="3200" dirty="0" smtClean="0">
                <a:latin typeface="Helvetica"/>
                <a:ea typeface="ＭＳ Ｐゴシック" charset="0"/>
                <a:cs typeface="Helvetica"/>
              </a:rPr>
              <a:t>atellite tracks </a:t>
            </a:r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in the Gulf of Mexico</a:t>
            </a:r>
          </a:p>
        </p:txBody>
      </p:sp>
      <p:sp>
        <p:nvSpPr>
          <p:cNvPr id="5427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edcon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0" y="1441678"/>
            <a:ext cx="8778240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42" y="2094697"/>
            <a:ext cx="4431792" cy="3706368"/>
          </a:xfrm>
          <a:prstGeom prst="rect">
            <a:avLst/>
          </a:prstGeom>
        </p:spPr>
      </p:pic>
      <p:sp>
        <p:nvSpPr>
          <p:cNvPr id="54274" name="Title 3"/>
          <p:cNvSpPr>
            <a:spLocks noGrp="1"/>
          </p:cNvSpPr>
          <p:nvPr>
            <p:ph type="title" idx="4294967295"/>
          </p:nvPr>
        </p:nvSpPr>
        <p:spPr>
          <a:xfrm>
            <a:off x="449263" y="185738"/>
            <a:ext cx="8229600" cy="614362"/>
          </a:xfrm>
        </p:spPr>
        <p:txBody>
          <a:bodyPr lIns="91440" tIns="45720" rIns="91440" bIns="45720"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c</a:t>
            </a:r>
            <a:r>
              <a:rPr lang="en-US" sz="3200" dirty="0" smtClean="0">
                <a:latin typeface="Helvetica"/>
                <a:ea typeface="ＭＳ Ｐゴシック" charset="0"/>
                <a:cs typeface="Helvetica"/>
              </a:rPr>
              <a:t>omparisons </a:t>
            </a:r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in the Gulf of Mexico</a:t>
            </a:r>
          </a:p>
        </p:txBody>
      </p:sp>
      <p:grpSp>
        <p:nvGrpSpPr>
          <p:cNvPr id="54275" name="Group 7"/>
          <p:cNvGrpSpPr>
            <a:grpSpLocks/>
          </p:cNvGrpSpPr>
          <p:nvPr/>
        </p:nvGrpSpPr>
        <p:grpSpPr bwMode="auto">
          <a:xfrm>
            <a:off x="276225" y="1327150"/>
            <a:ext cx="7864475" cy="5186363"/>
            <a:chOff x="218767" y="1193156"/>
            <a:chExt cx="7864475" cy="5185938"/>
          </a:xfrm>
        </p:grpSpPr>
        <p:pic>
          <p:nvPicPr>
            <p:cNvPr id="54278" name="Picture 8" descr="edc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67" y="2103262"/>
              <a:ext cx="4206552" cy="348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TextBox 10"/>
            <p:cNvSpPr txBox="1">
              <a:spLocks noChangeArrowheads="1"/>
            </p:cNvSpPr>
            <p:nvPr/>
          </p:nvSpPr>
          <p:spPr bwMode="auto">
            <a:xfrm>
              <a:off x="1698317" y="1458566"/>
              <a:ext cx="1339850" cy="36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ship gravity</a:t>
              </a:r>
            </a:p>
          </p:txBody>
        </p:sp>
        <p:sp>
          <p:nvSpPr>
            <p:cNvPr id="54280" name="TextBox 11"/>
            <p:cNvSpPr txBox="1">
              <a:spLocks noChangeArrowheads="1"/>
            </p:cNvSpPr>
            <p:nvPr/>
          </p:nvSpPr>
          <p:spPr bwMode="auto">
            <a:xfrm>
              <a:off x="5521017" y="1193156"/>
              <a:ext cx="2562225" cy="92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satellite gravity</a:t>
              </a:r>
            </a:p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with </a:t>
              </a:r>
              <a:r>
                <a:rPr lang="en-US" sz="1800" dirty="0" err="1">
                  <a:latin typeface="Helvetica"/>
                  <a:cs typeface="Helvetica"/>
                </a:rPr>
                <a:t>CryoSat</a:t>
              </a:r>
              <a:r>
                <a:rPr lang="en-US" sz="1800" dirty="0">
                  <a:latin typeface="Helvetica"/>
                  <a:cs typeface="Helvetica"/>
                </a:rPr>
                <a:t> </a:t>
              </a:r>
              <a:r>
                <a:rPr lang="en-US" sz="1800" dirty="0" smtClean="0">
                  <a:latin typeface="Helvetica"/>
                  <a:cs typeface="Helvetica"/>
                </a:rPr>
                <a:t>LRM, </a:t>
              </a:r>
              <a:r>
                <a:rPr lang="en-US" sz="1800" dirty="0" err="1" smtClean="0">
                  <a:latin typeface="Helvetica"/>
                  <a:cs typeface="Helvetica"/>
                </a:rPr>
                <a:t>Envisat</a:t>
              </a:r>
              <a:r>
                <a:rPr lang="en-US" sz="1800" dirty="0" smtClean="0">
                  <a:latin typeface="Helvetica"/>
                  <a:cs typeface="Helvetica"/>
                </a:rPr>
                <a:t> and Jason-1</a:t>
              </a:r>
              <a:endParaRPr lang="en-US" sz="1800" dirty="0">
                <a:latin typeface="Helvetica"/>
                <a:cs typeface="Helvetica"/>
              </a:endParaRPr>
            </a:p>
          </p:txBody>
        </p:sp>
        <p:sp>
          <p:nvSpPr>
            <p:cNvPr id="54281" name="TextBox 12"/>
            <p:cNvSpPr txBox="1">
              <a:spLocks noChangeArrowheads="1"/>
            </p:cNvSpPr>
            <p:nvPr/>
          </p:nvSpPr>
          <p:spPr bwMode="auto">
            <a:xfrm>
              <a:off x="3489017" y="6012436"/>
              <a:ext cx="2546350" cy="36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5 </a:t>
              </a:r>
              <a:r>
                <a:rPr lang="en-US" sz="1800" dirty="0" err="1">
                  <a:latin typeface="Helvetica"/>
                  <a:cs typeface="Helvetica"/>
                </a:rPr>
                <a:t>mGal</a:t>
              </a:r>
              <a:r>
                <a:rPr lang="en-US" sz="1800" dirty="0">
                  <a:latin typeface="Helvetica"/>
                  <a:cs typeface="Helvetica"/>
                </a:rPr>
                <a:t> contour interval</a:t>
              </a:r>
            </a:p>
          </p:txBody>
        </p:sp>
      </p:grpSp>
      <p:sp>
        <p:nvSpPr>
          <p:cNvPr id="54276" name="TextBox 13"/>
          <p:cNvSpPr txBox="1">
            <a:spLocks noChangeArrowheads="1"/>
          </p:cNvSpPr>
          <p:nvPr/>
        </p:nvSpPr>
        <p:spPr bwMode="auto">
          <a:xfrm>
            <a:off x="1993900" y="5713413"/>
            <a:ext cx="1274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latin typeface="Terminal Dosis Book" charset="0"/>
                <a:cs typeface="Terminal Dosis Book" charset="0"/>
              </a:rPr>
              <a:t>source: EDCON</a:t>
            </a:r>
          </a:p>
        </p:txBody>
      </p:sp>
      <p:sp>
        <p:nvSpPr>
          <p:cNvPr id="5427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6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con_ship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4" y="728132"/>
            <a:ext cx="7732615" cy="6129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675" y="-8456"/>
            <a:ext cx="7193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GPS Navigated Gravity survey of </a:t>
            </a:r>
            <a:r>
              <a:rPr lang="en-US" sz="2400" dirty="0" err="1" smtClean="0">
                <a:latin typeface="Arial"/>
                <a:cs typeface="Arial"/>
              </a:rPr>
              <a:t>Alaminos</a:t>
            </a:r>
            <a:r>
              <a:rPr lang="en-US" sz="2400" dirty="0" smtClean="0">
                <a:latin typeface="Arial"/>
                <a:cs typeface="Arial"/>
              </a:rPr>
              <a:t> Canyon</a:t>
            </a:r>
          </a:p>
          <a:p>
            <a:r>
              <a:rPr lang="en-US" sz="2000" dirty="0" smtClean="0">
                <a:latin typeface="Arial"/>
                <a:cs typeface="Arial"/>
              </a:rPr>
              <a:t>(Alan Herring, personal communication, Dec. </a:t>
            </a:r>
            <a:r>
              <a:rPr lang="en-US" sz="2000" smtClean="0">
                <a:latin typeface="Arial"/>
                <a:cs typeface="Arial"/>
              </a:rPr>
              <a:t>2011.)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75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con_error_ta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45733"/>
            <a:ext cx="9080041" cy="4483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61817" y="5361516"/>
            <a:ext cx="1307640" cy="3386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8656" y="484084"/>
            <a:ext cx="7673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Error in EDCON gravity 5 </a:t>
            </a:r>
            <a:r>
              <a:rPr lang="en-US" sz="2000" dirty="0" err="1" smtClean="0"/>
              <a:t>mGal</a:t>
            </a:r>
            <a:r>
              <a:rPr lang="en-US" sz="2000" dirty="0" smtClean="0"/>
              <a:t> before crossover adjustment or 0.5 </a:t>
            </a:r>
            <a:r>
              <a:rPr lang="en-US" sz="2000" dirty="0" err="1" smtClean="0"/>
              <a:t>mGal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after crossover adjustment? – Probably closer to 0.5 </a:t>
            </a:r>
            <a:r>
              <a:rPr lang="en-US" sz="2000" dirty="0" err="1" smtClean="0"/>
              <a:t>mGal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559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omparisons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Gulf of Mexico</a:t>
            </a:r>
          </a:p>
        </p:txBody>
      </p:sp>
      <p:pic>
        <p:nvPicPr>
          <p:cNvPr id="4" name="Picture 3" descr="sat_vs_ed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402"/>
            <a:ext cx="9144000" cy="3872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4664" y="5672667"/>
            <a:ext cx="618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don’t yet know the noise contribution from the EDCON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1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title" idx="4294967295"/>
          </p:nvPr>
        </p:nvSpPr>
        <p:spPr>
          <a:xfrm>
            <a:off x="650567" y="185738"/>
            <a:ext cx="8229600" cy="614362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3200" b="1" dirty="0">
                <a:latin typeface="Arial" charset="0"/>
                <a:ea typeface="ＭＳ Ｐゴシック" charset="0"/>
                <a:cs typeface="Terminal Dosis Book" charset="0"/>
              </a:rPr>
              <a:t>Achieving 1 </a:t>
            </a:r>
            <a:r>
              <a:rPr lang="en-US" sz="3200" b="1" dirty="0" err="1">
                <a:latin typeface="Arial" charset="0"/>
                <a:ea typeface="ＭＳ Ｐゴシック" charset="0"/>
                <a:cs typeface="Terminal Dosis Book" charset="0"/>
              </a:rPr>
              <a:t>mGal</a:t>
            </a:r>
            <a:r>
              <a:rPr lang="en-US" sz="3200" b="1" dirty="0">
                <a:latin typeface="Arial" charset="0"/>
                <a:ea typeface="ＭＳ Ｐゴシック" charset="0"/>
                <a:cs typeface="Terminal Dosis Book" charset="0"/>
              </a:rPr>
              <a:t> Gravity Accuracy</a:t>
            </a:r>
            <a:endParaRPr lang="en-US" sz="1700" b="1" dirty="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30722" name="Content Placeholder 4"/>
          <p:cNvSpPr>
            <a:spLocks noGrp="1"/>
          </p:cNvSpPr>
          <p:nvPr>
            <p:ph idx="4294967295"/>
          </p:nvPr>
        </p:nvSpPr>
        <p:spPr>
          <a:xfrm>
            <a:off x="457200" y="1485900"/>
            <a:ext cx="8229600" cy="4876800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2000" b="1" dirty="0">
                <a:latin typeface="Arial" charset="0"/>
                <a:ea typeface="ＭＳ Ｐゴシック" charset="0"/>
                <a:cs typeface="Terminal Dosis Medium" charset="0"/>
              </a:rPr>
              <a:t>Improved range precision 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-- A factor of 2 or more improvement in altimeter </a:t>
            </a:r>
            <a:r>
              <a:rPr lang="en-US" sz="2000" dirty="0">
                <a:latin typeface="Arial" charset="0"/>
                <a:ea typeface="ＭＳ Ｐゴシック" charset="0"/>
                <a:cs typeface="Terminal Dosis Book" charset="0"/>
              </a:rPr>
              <a:t>range precision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, with respect to </a:t>
            </a:r>
            <a:r>
              <a:rPr lang="en-US" sz="2000" b="0" dirty="0" err="1">
                <a:latin typeface="Arial" charset="0"/>
                <a:ea typeface="ＭＳ Ｐゴシック" charset="0"/>
                <a:cs typeface="Terminal Dosis Book" charset="0"/>
              </a:rPr>
              <a:t>Geosat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 and ERS-1, is needed to reduce the noise due to ocean waves.  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b="1" dirty="0">
                <a:latin typeface="Arial" charset="0"/>
                <a:ea typeface="ＭＳ Ｐゴシック" charset="0"/>
                <a:cs typeface="Terminal Dosis Book" charset="0"/>
              </a:rPr>
              <a:t>Fine cross-track spacing </a:t>
            </a:r>
            <a:r>
              <a:rPr lang="en-US" sz="2000" dirty="0">
                <a:latin typeface="Arial" charset="0"/>
                <a:ea typeface="ＭＳ Ｐゴシック" charset="0"/>
                <a:cs typeface="Terminal Dosis Book" charset="0"/>
              </a:rPr>
              <a:t>and long mission duration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 -- A ground track spacing of 6 km or less is required.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b="1" dirty="0">
                <a:latin typeface="Arial" charset="0"/>
                <a:ea typeface="ＭＳ Ｐゴシック" charset="0"/>
                <a:cs typeface="Terminal Dosis Book" charset="0"/>
              </a:rPr>
              <a:t>Moderate inclination 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-- Current non-repeat-orbit altimeter data have high inclination and thus poor accuracy of the E-W slope at the equator.  </a:t>
            </a:r>
          </a:p>
          <a:p>
            <a:pPr eaLnBrk="1" hangingPunct="1"/>
            <a:endParaRPr lang="en-US" sz="2000" b="0" dirty="0">
              <a:latin typeface="Arial" charset="0"/>
              <a:ea typeface="ＭＳ Ｐゴシック" charset="0"/>
              <a:cs typeface="Terminal Dosis Book" charset="0"/>
            </a:endParaRPr>
          </a:p>
          <a:p>
            <a:pPr eaLnBrk="1" hangingPunct="1"/>
            <a:r>
              <a:rPr lang="en-US" sz="2000" b="1" dirty="0">
                <a:latin typeface="Arial" charset="0"/>
                <a:ea typeface="ＭＳ Ｐゴシック" charset="0"/>
                <a:cs typeface="Terminal Dosis Book" charset="0"/>
              </a:rPr>
              <a:t>Near-shore tracking </a:t>
            </a:r>
            <a:r>
              <a:rPr lang="en-US" sz="2000" b="0" dirty="0">
                <a:latin typeface="Arial" charset="0"/>
                <a:ea typeface="ＭＳ Ｐゴシック" charset="0"/>
                <a:cs typeface="Terminal Dosis Book" charset="0"/>
              </a:rPr>
              <a:t>-- For applications near coastlines, the ability to track the ocean surface close to shore is desirable.</a:t>
            </a: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700" dirty="0">
              <a:latin typeface="Terminal Dosis Book" charset="0"/>
              <a:ea typeface="ＭＳ Ｐゴシック" charset="0"/>
              <a:cs typeface="Terminal Dosis Book" charset="0"/>
            </a:endParaRPr>
          </a:p>
        </p:txBody>
      </p:sp>
      <p:sp>
        <p:nvSpPr>
          <p:cNvPr id="899078" name="Line 6"/>
          <p:cNvSpPr>
            <a:spLocks noChangeShapeType="1"/>
          </p:cNvSpPr>
          <p:nvPr/>
        </p:nvSpPr>
        <p:spPr bwMode="auto">
          <a:xfrm>
            <a:off x="0" y="1106488"/>
            <a:ext cx="9144000" cy="25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85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b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lind tests performed at ConocoPhillips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bli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12" y="1094670"/>
            <a:ext cx="6669024" cy="5321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263" y="1578429"/>
            <a:ext cx="1695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ests with V19.1</a:t>
            </a:r>
          </a:p>
          <a:p>
            <a:r>
              <a:rPr lang="en-US" dirty="0"/>
              <a:t>n</a:t>
            </a:r>
            <a:r>
              <a:rPr lang="en-US" dirty="0" smtClean="0"/>
              <a:t>o Jason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4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lf_V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0" y="617110"/>
            <a:ext cx="8263474" cy="6240891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27250" y="-38100"/>
            <a:ext cx="60094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Helvetica"/>
                <a:cs typeface="Helvetica"/>
              </a:rPr>
              <a:t>Gravity Anomaly </a:t>
            </a:r>
            <a:r>
              <a:rPr lang="en-US" sz="3200" dirty="0" smtClean="0">
                <a:latin typeface="Helvetica"/>
                <a:cs typeface="Helvetica"/>
              </a:rPr>
              <a:t>V21.1 </a:t>
            </a:r>
            <a:r>
              <a:rPr lang="en-US" sz="1400" dirty="0"/>
              <a:t>(10 </a:t>
            </a:r>
            <a:r>
              <a:rPr lang="en-US" sz="1400" dirty="0" err="1"/>
              <a:t>mGal</a:t>
            </a:r>
            <a:r>
              <a:rPr lang="en-US" sz="1400" dirty="0"/>
              <a:t> contours)</a:t>
            </a:r>
          </a:p>
        </p:txBody>
      </p:sp>
    </p:spTree>
    <p:extLst>
      <p:ext uri="{BB962C8B-B14F-4D97-AF65-F5344CB8AC3E}">
        <p14:creationId xmlns:p14="http://schemas.microsoft.com/office/powerpoint/2010/main" val="556140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lfngd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23"/>
            <a:ext cx="9144000" cy="60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6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9" name="Text Box 3"/>
          <p:cNvSpPr txBox="1">
            <a:spLocks noChangeArrowheads="1"/>
          </p:cNvSpPr>
          <p:nvPr/>
        </p:nvSpPr>
        <p:spPr bwMode="auto">
          <a:xfrm>
            <a:off x="2112963" y="1281113"/>
            <a:ext cx="4960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4</a:t>
            </a:r>
            <a:r>
              <a:rPr lang="en-US" baseline="0" dirty="0" smtClean="0"/>
              <a:t> </a:t>
            </a:r>
            <a:r>
              <a:rPr lang="en-US" baseline="0" dirty="0"/>
              <a:t>years of </a:t>
            </a:r>
            <a:r>
              <a:rPr lang="en-US" baseline="0" dirty="0" err="1"/>
              <a:t>CryoSat</a:t>
            </a:r>
            <a:r>
              <a:rPr lang="en-US" baseline="0" dirty="0"/>
              <a:t> and </a:t>
            </a:r>
            <a:r>
              <a:rPr lang="en-US" baseline="0" dirty="0" smtClean="0"/>
              <a:t>409 </a:t>
            </a:r>
            <a:r>
              <a:rPr lang="en-US" baseline="0" dirty="0"/>
              <a:t>days of Jason </a:t>
            </a:r>
          </a:p>
        </p:txBody>
      </p:sp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1604963" y="257175"/>
            <a:ext cx="56813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aseline="0" dirty="0">
                <a:latin typeface="Helvetica"/>
                <a:cs typeface="Helvetica"/>
              </a:rPr>
              <a:t>predicted gravity improvement</a:t>
            </a:r>
            <a:endParaRPr lang="en-US" baseline="0" dirty="0">
              <a:latin typeface="Helvetica"/>
              <a:cs typeface="Helvetica"/>
            </a:endParaRPr>
          </a:p>
        </p:txBody>
      </p:sp>
      <p:sp>
        <p:nvSpPr>
          <p:cNvPr id="525317" name="Text Box 5"/>
          <p:cNvSpPr txBox="1">
            <a:spLocks noChangeArrowheads="1"/>
          </p:cNvSpPr>
          <p:nvPr/>
        </p:nvSpPr>
        <p:spPr bwMode="auto">
          <a:xfrm>
            <a:off x="839788" y="5803900"/>
            <a:ext cx="540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Error in north and east components were averaged.</a:t>
            </a:r>
            <a:endParaRPr lang="en-US" baseline="0"/>
          </a:p>
        </p:txBody>
      </p:sp>
      <p:pic>
        <p:nvPicPr>
          <p:cNvPr id="4" name="Picture 3" descr="error_vs_l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7" y="1922464"/>
            <a:ext cx="9208654" cy="391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2221859" y="257175"/>
            <a:ext cx="455765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latin typeface="Helvetica"/>
                <a:cs typeface="Helvetica"/>
              </a:rPr>
              <a:t>current</a:t>
            </a:r>
            <a:r>
              <a:rPr lang="en-US" sz="3200" dirty="0" smtClean="0">
                <a:latin typeface="Helvetica"/>
                <a:cs typeface="Helvetica"/>
              </a:rPr>
              <a:t> gravity accuracy</a:t>
            </a:r>
          </a:p>
          <a:p>
            <a:pPr algn="ctr">
              <a:defRPr/>
            </a:pPr>
            <a:endParaRPr lang="en-US" sz="2000" baseline="0" dirty="0" smtClean="0">
              <a:latin typeface="Helvetica"/>
              <a:cs typeface="Helvetica"/>
            </a:endParaRPr>
          </a:p>
          <a:p>
            <a:pPr algn="ctr">
              <a:defRPr/>
            </a:pPr>
            <a:r>
              <a:rPr lang="en-US" sz="2000" dirty="0" smtClean="0">
                <a:latin typeface="Helvetica"/>
                <a:cs typeface="Helvetica"/>
              </a:rPr>
              <a:t>(</a:t>
            </a:r>
            <a:r>
              <a:rPr lang="en-US" sz="2000" dirty="0">
                <a:latin typeface="Helvetica"/>
                <a:cs typeface="Helvetica"/>
              </a:rPr>
              <a:t>b</a:t>
            </a:r>
            <a:r>
              <a:rPr lang="en-US" sz="2000" baseline="0" dirty="0" smtClean="0">
                <a:latin typeface="Helvetica"/>
                <a:cs typeface="Helvetica"/>
              </a:rPr>
              <a:t>ootstrap</a:t>
            </a:r>
            <a:r>
              <a:rPr lang="en-US" sz="2000" dirty="0" smtClean="0">
                <a:latin typeface="Helvetica"/>
                <a:cs typeface="Helvetica"/>
              </a:rPr>
              <a:t> estimate from </a:t>
            </a:r>
            <a:r>
              <a:rPr lang="en-US" sz="2000" baseline="0" dirty="0" smtClean="0">
                <a:latin typeface="Helvetica"/>
                <a:cs typeface="Helvetica"/>
              </a:rPr>
              <a:t>6 models) </a:t>
            </a:r>
            <a:endParaRPr lang="en-US" sz="2000" baseline="0" dirty="0">
              <a:latin typeface="Helvetica"/>
              <a:cs typeface="Helvetica"/>
            </a:endParaRPr>
          </a:p>
          <a:p>
            <a:pPr>
              <a:defRPr/>
            </a:pPr>
            <a:endParaRPr lang="en-US" baseline="0" dirty="0">
              <a:latin typeface="Helvetica"/>
              <a:cs typeface="Helvetica"/>
            </a:endParaRPr>
          </a:p>
        </p:txBody>
      </p:sp>
      <p:pic>
        <p:nvPicPr>
          <p:cNvPr id="4" name="Picture 3" descr="std_vs_lat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435"/>
            <a:ext cx="8921114" cy="40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latin typeface="Arial" charset="0"/>
                <a:ea typeface="+mj-ea"/>
                <a:cs typeface="+mj-cs"/>
              </a:rPr>
              <a:t>Orbit Inclination Controls Error Anisotropy: (north-south error versus east-west error)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95400"/>
            <a:ext cx="7772400" cy="5267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Error propagation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</a:rPr>
              <a:t> </a:t>
            </a:r>
            <a:r>
              <a:rPr lang="en-US" sz="1800">
                <a:latin typeface="Symbol" charset="0"/>
              </a:rPr>
              <a:t>θ</a:t>
            </a:r>
            <a:r>
              <a:rPr lang="en-US" sz="1800">
                <a:latin typeface="Arial" charset="0"/>
              </a:rPr>
              <a:t> - local inclination of track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</a:rPr>
              <a:t> </a:t>
            </a:r>
            <a:r>
              <a:rPr lang="en-US" sz="1800">
                <a:latin typeface="Symbol" charset="0"/>
              </a:rPr>
              <a:t>σ</a:t>
            </a:r>
            <a:r>
              <a:rPr lang="en-US" sz="1800">
                <a:latin typeface="Arial" charset="0"/>
              </a:rPr>
              <a:t> - error in along-track slope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</a:rPr>
              <a:t> </a:t>
            </a:r>
            <a:r>
              <a:rPr lang="en-US" sz="1800">
                <a:latin typeface="Symbol" charset="0"/>
              </a:rPr>
              <a:t>σ</a:t>
            </a:r>
            <a:r>
              <a:rPr lang="en-US" sz="1800" baseline="-25000">
                <a:latin typeface="Arial" charset="0"/>
              </a:rPr>
              <a:t>x</a:t>
            </a:r>
            <a:r>
              <a:rPr lang="en-US" sz="1800">
                <a:latin typeface="Arial" charset="0"/>
              </a:rPr>
              <a:t> - error in east slope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</a:rPr>
              <a:t> </a:t>
            </a:r>
            <a:r>
              <a:rPr lang="en-US" sz="1800">
                <a:latin typeface="Symbol" charset="0"/>
              </a:rPr>
              <a:t>σ</a:t>
            </a:r>
            <a:r>
              <a:rPr lang="en-US" sz="1800" baseline="-25000">
                <a:latin typeface="Arial" charset="0"/>
              </a:rPr>
              <a:t>y</a:t>
            </a:r>
            <a:r>
              <a:rPr lang="en-US" sz="1800">
                <a:latin typeface="Arial" charset="0"/>
              </a:rPr>
              <a:t> - error in north slope</a:t>
            </a:r>
            <a:endParaRPr lang="en-US" sz="14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Arial" charset="0"/>
              </a:rPr>
              <a:t>Jason-1 provides better east-west data than any other altimeter, due to its lower inclination.</a:t>
            </a:r>
          </a:p>
          <a:p>
            <a:pPr lvl="1" eaLnBrk="1" hangingPunct="1">
              <a:lnSpc>
                <a:spcPct val="90000"/>
              </a:lnSpc>
            </a:pPr>
            <a:endParaRPr lang="en-US" sz="14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>
              <a:latin typeface="Arial" charset="0"/>
            </a:endParaRPr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4953000" y="1211263"/>
            <a:ext cx="4191000" cy="3284537"/>
            <a:chOff x="2736" y="571"/>
            <a:chExt cx="2640" cy="2069"/>
          </a:xfrm>
        </p:grpSpPr>
        <p:grpSp>
          <p:nvGrpSpPr>
            <p:cNvPr id="25607" name="Group 5"/>
            <p:cNvGrpSpPr>
              <a:grpSpLocks/>
            </p:cNvGrpSpPr>
            <p:nvPr/>
          </p:nvGrpSpPr>
          <p:grpSpPr bwMode="auto">
            <a:xfrm>
              <a:off x="3120" y="624"/>
              <a:ext cx="2064" cy="2016"/>
              <a:chOff x="3120" y="624"/>
              <a:chExt cx="2064" cy="2016"/>
            </a:xfrm>
          </p:grpSpPr>
          <p:sp>
            <p:nvSpPr>
              <p:cNvPr id="25609" name="Line 6"/>
              <p:cNvSpPr>
                <a:spLocks noChangeShapeType="1"/>
              </p:cNvSpPr>
              <p:nvPr/>
            </p:nvSpPr>
            <p:spPr bwMode="auto">
              <a:xfrm flipV="1">
                <a:off x="3552" y="624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0" name="Line 7"/>
              <p:cNvSpPr>
                <a:spLocks noChangeShapeType="1"/>
              </p:cNvSpPr>
              <p:nvPr/>
            </p:nvSpPr>
            <p:spPr bwMode="auto">
              <a:xfrm>
                <a:off x="3552" y="1776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1" name="Line 8"/>
              <p:cNvSpPr>
                <a:spLocks noChangeShapeType="1"/>
              </p:cNvSpPr>
              <p:nvPr/>
            </p:nvSpPr>
            <p:spPr bwMode="auto">
              <a:xfrm flipH="1">
                <a:off x="3120" y="912"/>
                <a:ext cx="864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2" name="Line 9"/>
              <p:cNvSpPr>
                <a:spLocks noChangeShapeType="1"/>
              </p:cNvSpPr>
              <p:nvPr/>
            </p:nvSpPr>
            <p:spPr bwMode="auto">
              <a:xfrm flipH="1" flipV="1">
                <a:off x="3168" y="912"/>
                <a:ext cx="72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3" name="Freeform 10"/>
              <p:cNvSpPr>
                <a:spLocks/>
              </p:cNvSpPr>
              <p:nvPr/>
            </p:nvSpPr>
            <p:spPr bwMode="auto">
              <a:xfrm>
                <a:off x="3648" y="1584"/>
                <a:ext cx="144" cy="192"/>
              </a:xfrm>
              <a:custGeom>
                <a:avLst/>
                <a:gdLst>
                  <a:gd name="T0" fmla="*/ 0 w 144"/>
                  <a:gd name="T1" fmla="*/ 0 h 192"/>
                  <a:gd name="T2" fmla="*/ 96 w 144"/>
                  <a:gd name="T3" fmla="*/ 48 h 192"/>
                  <a:gd name="T4" fmla="*/ 144 w 144"/>
                  <a:gd name="T5" fmla="*/ 192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0" y="0"/>
                    </a:moveTo>
                    <a:cubicBezTo>
                      <a:pt x="36" y="8"/>
                      <a:pt x="72" y="16"/>
                      <a:pt x="96" y="48"/>
                    </a:cubicBezTo>
                    <a:cubicBezTo>
                      <a:pt x="120" y="80"/>
                      <a:pt x="132" y="136"/>
                      <a:pt x="144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608" name="Text Box 11"/>
            <p:cNvSpPr txBox="1">
              <a:spLocks noChangeArrowheads="1"/>
            </p:cNvSpPr>
            <p:nvPr/>
          </p:nvSpPr>
          <p:spPr bwMode="auto">
            <a:xfrm>
              <a:off x="2736" y="571"/>
              <a:ext cx="2640" cy="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60000"/>
                </a:lnSpc>
              </a:pPr>
              <a:r>
                <a:rPr lang="en-US">
                  <a:latin typeface="Times" charset="0"/>
                </a:rPr>
                <a:t>                 </a:t>
              </a:r>
              <a:r>
                <a:rPr lang="en-US" sz="1400"/>
                <a:t>north </a:t>
              </a:r>
            </a:p>
            <a:p>
              <a:pPr eaLnBrk="1" hangingPunct="1">
                <a:lnSpc>
                  <a:spcPct val="60000"/>
                </a:lnSpc>
              </a:pPr>
              <a:r>
                <a:rPr lang="en-US" sz="1400"/>
                <a:t>                          slope</a:t>
              </a:r>
            </a:p>
            <a:p>
              <a:pPr eaLnBrk="1" hangingPunct="1">
                <a:lnSpc>
                  <a:spcPct val="60000"/>
                </a:lnSpc>
              </a:pPr>
              <a:endParaRPr lang="en-US" sz="1400"/>
            </a:p>
            <a:p>
              <a:pPr eaLnBrk="1" hangingPunct="1">
                <a:lnSpc>
                  <a:spcPct val="60000"/>
                </a:lnSpc>
              </a:pPr>
              <a:endParaRPr lang="en-US" sz="1400"/>
            </a:p>
            <a:p>
              <a:pPr eaLnBrk="1" hangingPunct="1">
                <a:lnSpc>
                  <a:spcPct val="60000"/>
                </a:lnSpc>
              </a:pPr>
              <a:endParaRPr lang="en-US" sz="1400"/>
            </a:p>
            <a:p>
              <a:pPr eaLnBrk="1" hangingPunct="1">
                <a:lnSpc>
                  <a:spcPct val="60000"/>
                </a:lnSpc>
              </a:pPr>
              <a:endParaRPr lang="en-US" sz="1400"/>
            </a:p>
            <a:p>
              <a:pPr eaLnBrk="1" hangingPunct="1">
                <a:lnSpc>
                  <a:spcPct val="65000"/>
                </a:lnSpc>
              </a:pPr>
              <a:endParaRPr lang="en-US" sz="1400"/>
            </a:p>
            <a:p>
              <a:pPr eaLnBrk="1" hangingPunct="1">
                <a:lnSpc>
                  <a:spcPct val="65000"/>
                </a:lnSpc>
              </a:pPr>
              <a:endParaRPr lang="en-US" sz="1400"/>
            </a:p>
            <a:p>
              <a:pPr eaLnBrk="1" hangingPunct="1">
                <a:lnSpc>
                  <a:spcPct val="50000"/>
                </a:lnSpc>
              </a:pPr>
              <a:endParaRPr lang="en-US" sz="1400"/>
            </a:p>
            <a:p>
              <a:pPr eaLnBrk="1" hangingPunct="1">
                <a:lnSpc>
                  <a:spcPct val="50000"/>
                </a:lnSpc>
              </a:pPr>
              <a:endParaRPr lang="en-US" sz="1400"/>
            </a:p>
            <a:p>
              <a:pPr eaLnBrk="1" hangingPunct="1">
                <a:lnSpc>
                  <a:spcPct val="50000"/>
                </a:lnSpc>
              </a:pPr>
              <a:endParaRPr lang="en-US" sz="1400"/>
            </a:p>
            <a:p>
              <a:pPr eaLnBrk="1" hangingPunct="1">
                <a:lnSpc>
                  <a:spcPct val="60000"/>
                </a:lnSpc>
              </a:pPr>
              <a:endParaRPr lang="en-US" sz="1400"/>
            </a:p>
            <a:p>
              <a:pPr eaLnBrk="1" hangingPunct="1">
                <a:lnSpc>
                  <a:spcPct val="60000"/>
                </a:lnSpc>
              </a:pPr>
              <a:endParaRPr lang="en-US" sz="1400"/>
            </a:p>
            <a:p>
              <a:pPr eaLnBrk="1" hangingPunct="1">
                <a:lnSpc>
                  <a:spcPct val="60000"/>
                </a:lnSpc>
              </a:pPr>
              <a:r>
                <a:rPr lang="en-US" sz="1400"/>
                <a:t>                           θ</a:t>
              </a:r>
              <a:endParaRPr lang="en-US" sz="1800" i="1">
                <a:latin typeface="Symbol" charset="0"/>
              </a:endParaRPr>
            </a:p>
            <a:p>
              <a:pPr eaLnBrk="1" hangingPunct="1">
                <a:lnSpc>
                  <a:spcPct val="60000"/>
                </a:lnSpc>
              </a:pPr>
              <a:endParaRPr lang="en-US" sz="1400" i="1">
                <a:latin typeface="Symbol" charset="0"/>
              </a:endParaRPr>
            </a:p>
            <a:p>
              <a:pPr eaLnBrk="1" hangingPunct="1">
                <a:lnSpc>
                  <a:spcPct val="60000"/>
                </a:lnSpc>
              </a:pPr>
              <a:r>
                <a:rPr lang="en-US" sz="1400" i="1">
                  <a:latin typeface="Symbol" charset="0"/>
                </a:rPr>
                <a:t>                                                                </a:t>
              </a:r>
              <a:r>
                <a:rPr lang="en-US" sz="1400"/>
                <a:t>east</a:t>
              </a:r>
            </a:p>
            <a:p>
              <a:pPr eaLnBrk="1" hangingPunct="1">
                <a:lnSpc>
                  <a:spcPct val="60000"/>
                </a:lnSpc>
              </a:pPr>
              <a:r>
                <a:rPr lang="en-US" sz="1400"/>
                <a:t>                                                          slope</a:t>
              </a:r>
              <a:endParaRPr lang="en-US">
                <a:latin typeface="Times" charset="0"/>
              </a:endParaRPr>
            </a:p>
          </p:txBody>
        </p:sp>
      </p:grp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2057400" y="4038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graphicFrame>
        <p:nvGraphicFramePr>
          <p:cNvPr id="25605" name="Object 2"/>
          <p:cNvGraphicFramePr>
            <a:graphicFrameLocks noChangeAspect="1"/>
          </p:cNvGraphicFramePr>
          <p:nvPr/>
        </p:nvGraphicFramePr>
        <p:xfrm>
          <a:off x="1295400" y="3089275"/>
          <a:ext cx="18669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Equation" r:id="rId4" imgW="889000" imgH="1016000" progId="Equation.3">
                  <p:embed/>
                </p:oleObj>
              </mc:Choice>
              <mc:Fallback>
                <p:oleObj name="Equation" r:id="rId4" imgW="889000" imgH="101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089275"/>
                        <a:ext cx="1866900" cy="2133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3792538" y="4572000"/>
            <a:ext cx="5046662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</a:rPr>
              <a:t>Because the required measurement is along-track sea surface slope, not sea surface height, the radiometer, C-band altimeter, and precise orbit are not required. </a:t>
            </a:r>
          </a:p>
          <a:p>
            <a:pPr eaLnBrk="1" hangingPunct="1"/>
            <a:r>
              <a:rPr lang="en-US" sz="1200">
                <a:latin typeface="Calibri" charset="0"/>
              </a:rPr>
              <a:t>Ku altimetry and a crude orbit are enough to measure the slope.</a:t>
            </a:r>
          </a:p>
        </p:txBody>
      </p:sp>
    </p:spTree>
    <p:extLst>
      <p:ext uri="{BB962C8B-B14F-4D97-AF65-F5344CB8AC3E}">
        <p14:creationId xmlns:p14="http://schemas.microsoft.com/office/powerpoint/2010/main" val="307657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gulf_V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885825"/>
            <a:ext cx="8515350" cy="774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1414463" y="1895475"/>
            <a:ext cx="925512" cy="671513"/>
          </a:xfrm>
          <a:prstGeom prst="rect">
            <a:avLst/>
          </a:prstGeom>
          <a:noFill/>
          <a:ln w="50800">
            <a:solidFill>
              <a:srgbClr val="FF0000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558800" y="-381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Helvetica" charset="0"/>
                <a:cs typeface="Helvetica" charset="0"/>
              </a:rPr>
              <a:t>Gravity Anomaly, all data except Jason-1 </a:t>
            </a:r>
            <a:r>
              <a:rPr lang="en-US" sz="1400" dirty="0"/>
              <a:t>(10 </a:t>
            </a:r>
            <a:r>
              <a:rPr lang="en-US" sz="1400" dirty="0" err="1"/>
              <a:t>mGal</a:t>
            </a:r>
            <a:r>
              <a:rPr lang="en-US" sz="1400" dirty="0"/>
              <a:t> contours)</a:t>
            </a:r>
          </a:p>
        </p:txBody>
      </p:sp>
      <p:pic>
        <p:nvPicPr>
          <p:cNvPr id="29700" name="Picture 1" descr="v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416" y="3365614"/>
            <a:ext cx="2816755" cy="279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2375" y="3638550"/>
            <a:ext cx="496888" cy="190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524309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gulf_V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888"/>
            <a:ext cx="8505825" cy="773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558800" y="-38100"/>
            <a:ext cx="7764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Helvetica" charset="0"/>
                <a:cs typeface="Helvetica" charset="0"/>
              </a:rPr>
              <a:t>Gravity Anomaly, all data including Jason-1 </a:t>
            </a:r>
            <a:r>
              <a:rPr lang="en-US" sz="1400"/>
              <a:t>(10 mGal contours)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1414463" y="1895475"/>
            <a:ext cx="925512" cy="671513"/>
          </a:xfrm>
          <a:prstGeom prst="rect">
            <a:avLst/>
          </a:prstGeom>
          <a:noFill/>
          <a:ln w="50800">
            <a:solidFill>
              <a:srgbClr val="FF0000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545040" y="6324017"/>
            <a:ext cx="7866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The map shows </a:t>
            </a:r>
            <a:r>
              <a:rPr lang="en-US" sz="1600" dirty="0" smtClean="0">
                <a:solidFill>
                  <a:srgbClr val="FF0000"/>
                </a:solidFill>
              </a:rPr>
              <a:t>19% </a:t>
            </a:r>
            <a:r>
              <a:rPr lang="en-US" sz="1600" dirty="0">
                <a:solidFill>
                  <a:srgbClr val="FF0000"/>
                </a:solidFill>
              </a:rPr>
              <a:t>reduction in noise due to J-</a:t>
            </a:r>
            <a:r>
              <a:rPr lang="en-US" sz="1600" dirty="0" smtClean="0">
                <a:solidFill>
                  <a:srgbClr val="FF0000"/>
                </a:solidFill>
              </a:rPr>
              <a:t>1 from &lt;½ of GM.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 descr="sat_vs_edc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21" y="3270250"/>
            <a:ext cx="3199768" cy="28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6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plot_mad_lat_nocryo_jason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619125"/>
            <a:ext cx="68548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5088" y="703263"/>
            <a:ext cx="1843087" cy="1044575"/>
          </a:xfrm>
          <a:prstGeom prst="wedgeRoundRectCallout">
            <a:avLst>
              <a:gd name="adj1" fmla="val 157120"/>
              <a:gd name="adj2" fmla="val 4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Noise improvement from </a:t>
            </a:r>
            <a:r>
              <a:rPr lang="en-US" sz="1200" u="sng" dirty="0">
                <a:solidFill>
                  <a:srgbClr val="000000"/>
                </a:solidFill>
                <a:latin typeface="Helvetica"/>
                <a:cs typeface="Helvetica"/>
              </a:rPr>
              <a:t>4 months</a:t>
            </a: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 of Jason-1 data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9375" y="2605088"/>
            <a:ext cx="1843088" cy="1044575"/>
          </a:xfrm>
          <a:prstGeom prst="wedgeRoundRectCallout">
            <a:avLst>
              <a:gd name="adj1" fmla="val 157120"/>
              <a:gd name="adj2" fmla="val 49306"/>
              <a:gd name="adj3" fmla="val 16667"/>
            </a:avLst>
          </a:prstGeom>
          <a:solidFill>
            <a:srgbClr val="DCE6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Noise improvement from </a:t>
            </a:r>
            <a:r>
              <a:rPr lang="en-US" sz="1200" u="sng" dirty="0">
                <a:solidFill>
                  <a:srgbClr val="000000"/>
                </a:solidFill>
                <a:latin typeface="Helvetica"/>
                <a:cs typeface="Helvetica"/>
              </a:rPr>
              <a:t>24 months</a:t>
            </a: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 of </a:t>
            </a:r>
            <a:r>
              <a:rPr lang="en-US" sz="1200" dirty="0" err="1">
                <a:solidFill>
                  <a:srgbClr val="000000"/>
                </a:solidFill>
                <a:latin typeface="Helvetica"/>
                <a:cs typeface="Helvetica"/>
              </a:rPr>
              <a:t>CryoSat</a:t>
            </a: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 data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87313" y="4013200"/>
            <a:ext cx="1843087" cy="1044575"/>
          </a:xfrm>
          <a:prstGeom prst="wedgeRoundRectCallout">
            <a:avLst>
              <a:gd name="adj1" fmla="val 157120"/>
              <a:gd name="adj2" fmla="val 49306"/>
              <a:gd name="adj3" fmla="val 16667"/>
            </a:avLst>
          </a:prstGeom>
          <a:solidFill>
            <a:srgbClr val="DCE6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Noise improvement from combined Jason-1 and </a:t>
            </a:r>
            <a:r>
              <a:rPr lang="en-US" sz="1200" dirty="0" err="1">
                <a:solidFill>
                  <a:srgbClr val="000000"/>
                </a:solidFill>
                <a:latin typeface="Helvetica"/>
                <a:cs typeface="Helvetica"/>
              </a:rPr>
              <a:t>CryoSat</a:t>
            </a:r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268288" y="0"/>
            <a:ext cx="8512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Contributions of </a:t>
            </a:r>
            <a:r>
              <a:rPr lang="en-US" b="1">
                <a:solidFill>
                  <a:srgbClr val="FF0000"/>
                </a:solidFill>
              </a:rPr>
              <a:t>Jason-1</a:t>
            </a:r>
            <a:r>
              <a:rPr lang="en-US" b="1"/>
              <a:t> and CryoSAT. </a:t>
            </a:r>
            <a:r>
              <a:rPr lang="en-US" sz="2000" b="1">
                <a:solidFill>
                  <a:srgbClr val="FF0000"/>
                </a:solidFill>
              </a:rPr>
              <a:t>J-1 is most significant. Greatest improvement is in east-west component.</a:t>
            </a:r>
          </a:p>
        </p:txBody>
      </p:sp>
      <p:sp>
        <p:nvSpPr>
          <p:cNvPr id="33798" name="TextBox 4"/>
          <p:cNvSpPr txBox="1">
            <a:spLocks noChangeArrowheads="1"/>
          </p:cNvSpPr>
          <p:nvPr/>
        </p:nvSpPr>
        <p:spPr bwMode="auto">
          <a:xfrm>
            <a:off x="203200" y="6162675"/>
            <a:ext cx="875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Latitude-averaged median absolute difference (“mad”) between global marine gravity constructed from all available altimetry (“v20”) versus models constructed by holding back Jason-1 (top), CryoSat2 (middle), or both J1 and CS2 (bottom). The mad curves may be a proxy for the importance of the J-1 and CS2 data sets. J1 is clearly having more impact East-West than North-South, as expected. 4 months of J-1 are about equally important to 2 years of CS2 (about 0.5 μrad in each case). Together, they make about 1 μrad of difference (bottom), indicating that each has independent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14608175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130095" y="226485"/>
            <a:ext cx="236298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Helvetica"/>
                <a:cs typeface="Helvetica"/>
              </a:rPr>
              <a:t>g</a:t>
            </a:r>
            <a:r>
              <a:rPr lang="en-US" sz="2800" dirty="0" smtClean="0">
                <a:latin typeface="Helvetica"/>
                <a:cs typeface="Helvetica"/>
              </a:rPr>
              <a:t>eographic distribution </a:t>
            </a:r>
            <a:r>
              <a:rPr lang="en-US" sz="2800" smtClean="0">
                <a:latin typeface="Helvetica"/>
                <a:cs typeface="Helvetica"/>
              </a:rPr>
              <a:t>of errors</a:t>
            </a:r>
            <a:endParaRPr lang="en-US" sz="2800" dirty="0" smtClean="0">
              <a:latin typeface="Helvetica"/>
              <a:cs typeface="Helvetica"/>
            </a:endParaRPr>
          </a:p>
          <a:p>
            <a:pPr>
              <a:defRPr/>
            </a:pPr>
            <a:endParaRPr lang="en-US" sz="2800" dirty="0">
              <a:latin typeface="Helvetica"/>
              <a:cs typeface="Helvetica"/>
            </a:endParaRPr>
          </a:p>
          <a:p>
            <a:pPr>
              <a:defRPr/>
            </a:pPr>
            <a:r>
              <a:rPr lang="en-US" sz="2800" dirty="0">
                <a:latin typeface="Helvetica"/>
                <a:cs typeface="Helvetica"/>
              </a:rPr>
              <a:t>d</a:t>
            </a:r>
            <a:r>
              <a:rPr lang="en-US" sz="2800" dirty="0" smtClean="0">
                <a:latin typeface="Helvetica"/>
                <a:cs typeface="Helvetica"/>
              </a:rPr>
              <a:t>ifference from EGM2008</a:t>
            </a:r>
          </a:p>
          <a:p>
            <a:pPr algn="ctr">
              <a:defRPr/>
            </a:pPr>
            <a:endParaRPr lang="en-US" sz="2000" baseline="0" dirty="0" smtClean="0">
              <a:latin typeface="Helvetica"/>
              <a:cs typeface="Helvetica"/>
            </a:endParaRPr>
          </a:p>
        </p:txBody>
      </p:sp>
      <p:pic>
        <p:nvPicPr>
          <p:cNvPr id="2" name="Picture 1" descr="10_no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81" y="1"/>
            <a:ext cx="6557274" cy="67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osat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3203" y="944880"/>
            <a:ext cx="3217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Geosat</a:t>
            </a:r>
            <a:r>
              <a:rPr lang="en-US" sz="3200" dirty="0" smtClean="0">
                <a:latin typeface="Helvetica"/>
                <a:cs typeface="Helvetica"/>
              </a:rPr>
              <a:t>/GM (old)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306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24" y="-296334"/>
            <a:ext cx="5175276" cy="7323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466" y="457211"/>
            <a:ext cx="3402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attempt at comparing</a:t>
            </a:r>
          </a:p>
          <a:p>
            <a:r>
              <a:rPr lang="en-US" dirty="0"/>
              <a:t>a</a:t>
            </a:r>
            <a:r>
              <a:rPr lang="en-US" dirty="0" smtClean="0"/>
              <a:t>ll academic fleet ship gravity </a:t>
            </a:r>
          </a:p>
          <a:p>
            <a:r>
              <a:rPr lang="en-US" dirty="0" smtClean="0"/>
              <a:t>(1500 cruises)  with V21.1 satellite </a:t>
            </a:r>
          </a:p>
          <a:p>
            <a:r>
              <a:rPr lang="en-US" dirty="0" smtClean="0"/>
              <a:t>gravity courtesy of  Paul  Wessel.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4134" y="2319873"/>
            <a:ext cx="30818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“Attached </a:t>
            </a:r>
            <a:r>
              <a:rPr lang="en-US" dirty="0"/>
              <a:t>is a summary plot (0.5 </a:t>
            </a:r>
            <a:r>
              <a:rPr lang="en-US" dirty="0" err="1"/>
              <a:t>mGal</a:t>
            </a:r>
            <a:r>
              <a:rPr lang="en-US" dirty="0"/>
              <a:t> bin histogram and cumulative distribution) of the MAD. The most frequently occurring MAD is </a:t>
            </a:r>
            <a:r>
              <a:rPr lang="en-US" dirty="0" smtClean="0"/>
              <a:t>2.75 </a:t>
            </a:r>
            <a:r>
              <a:rPr lang="en-US" dirty="0" err="1"/>
              <a:t>mGal</a:t>
            </a:r>
            <a:r>
              <a:rPr lang="en-US" dirty="0"/>
              <a:t> as 11 % of the tracks report a MAD in the </a:t>
            </a:r>
            <a:r>
              <a:rPr lang="en-US" dirty="0" smtClean="0"/>
              <a:t>2.5-3.5 </a:t>
            </a:r>
            <a:r>
              <a:rPr lang="en-US" dirty="0" err="1"/>
              <a:t>mGal</a:t>
            </a:r>
            <a:r>
              <a:rPr lang="en-US" dirty="0"/>
              <a:t> range.  You can see we have a long tail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7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Conclusions</a:t>
            </a: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</a:t>
            </a:r>
            <a:r>
              <a:rPr lang="en-US" sz="14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Kahlid</a:t>
            </a: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Soofi</a:t>
            </a: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Paul Wessel, </a:t>
            </a: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and</a:t>
            </a:r>
            <a:r>
              <a:rPr lang="en-US" sz="1400" dirty="0"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Walter H. F. Smith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1" y="2099101"/>
            <a:ext cx="7939616" cy="36933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“newer” altimeters have 1.4 times better range precision and 2 times better coverage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marine gravity accuracy is currently 1.5 – 3.5 </a:t>
            </a:r>
            <a:r>
              <a:rPr lang="en-US" sz="1800" dirty="0" err="1" smtClean="0">
                <a:latin typeface="Arial" charset="0"/>
              </a:rPr>
              <a:t>mGal</a:t>
            </a:r>
            <a:r>
              <a:rPr lang="en-US" sz="1800" dirty="0" smtClean="0">
                <a:latin typeface="Arial" charset="0"/>
              </a:rPr>
              <a:t> and could approach  1 – 2.5 </a:t>
            </a:r>
            <a:r>
              <a:rPr lang="en-US" sz="1800" dirty="0" err="1" smtClean="0">
                <a:latin typeface="Arial" charset="0"/>
              </a:rPr>
              <a:t>mGal</a:t>
            </a:r>
            <a:r>
              <a:rPr lang="en-US" sz="1800" dirty="0" smtClean="0">
                <a:latin typeface="Arial" charset="0"/>
              </a:rPr>
              <a:t> if Jason-1 completes its mission</a:t>
            </a:r>
          </a:p>
          <a:p>
            <a:pPr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V20.1 gravity available on </a:t>
            </a:r>
            <a:r>
              <a:rPr lang="en-US" sz="1800" dirty="0" err="1" smtClean="0">
                <a:latin typeface="Arial" charset="0"/>
              </a:rPr>
              <a:t>topex.ucsd.edu</a:t>
            </a:r>
            <a:r>
              <a:rPr lang="en-US" sz="1800" dirty="0" smtClean="0">
                <a:latin typeface="Arial" charset="0"/>
              </a:rPr>
              <a:t> site. V21.1 will be available September, 2013.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800" dirty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Is ship gravity from the academic fleet less accurate than satellite gravity?</a:t>
            </a:r>
          </a:p>
          <a:p>
            <a:pPr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expect some major discoveries from these non-repeat altimeter data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8" name="Picture 7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9669" y="5940263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unding from: ConocoPhillips, NSF, and ONR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8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548" y="944880"/>
            <a:ext cx="31710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ERS-1/GM (old)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403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sat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815" y="944880"/>
            <a:ext cx="26705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Envisat</a:t>
            </a:r>
            <a:r>
              <a:rPr lang="en-US" sz="3200" dirty="0" smtClean="0">
                <a:latin typeface="Helvetica"/>
                <a:cs typeface="Helvetica"/>
              </a:rPr>
              <a:t> (new)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lr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969" y="944880"/>
            <a:ext cx="4540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CyoSat</a:t>
            </a:r>
            <a:r>
              <a:rPr lang="en-US" sz="3200" dirty="0" smtClean="0">
                <a:latin typeface="Helvetica"/>
                <a:cs typeface="Helvetica"/>
              </a:rPr>
              <a:t> (new – 24 mo.)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"/>
            <a:ext cx="10607386" cy="6863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256" y="944880"/>
            <a:ext cx="59436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Jason-1 + GM (new - 120 days)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8176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12863" y="279400"/>
            <a:ext cx="7392987" cy="1658938"/>
          </a:xfrm>
          <a:noFill/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b="0" dirty="0">
              <a:latin typeface="Times" charset="0"/>
              <a:cs typeface="Times" charset="0"/>
            </a:endParaRPr>
          </a:p>
          <a:p>
            <a:pPr lvl="1" eaLnBrk="1" hangingPunct="1"/>
            <a:endParaRPr lang="en-US" b="0" dirty="0">
              <a:latin typeface="Arial" charset="0"/>
              <a:ea typeface="ＭＳ Ｐゴシック" charset="0"/>
              <a:cs typeface="Times" charset="0"/>
            </a:endParaRPr>
          </a:p>
          <a:p>
            <a:pPr lvl="1" eaLnBrk="1" hangingPunct="1"/>
            <a:r>
              <a:rPr lang="en-US" b="0" dirty="0">
                <a:latin typeface="Arial" charset="0"/>
                <a:ea typeface="ＭＳ Ｐゴシック" charset="0"/>
                <a:cs typeface="Times" charset="0"/>
              </a:rPr>
              <a:t>combine along-track slopes from all available satellite altimeters to form north and east slope grids.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762250" y="2049463"/>
            <a:ext cx="37338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/>
              <a:t>c</a:t>
            </a:r>
            <a:r>
              <a:rPr lang="en-US" sz="1400" baseline="0" dirty="0" smtClean="0"/>
              <a:t>urrent </a:t>
            </a:r>
            <a:r>
              <a:rPr lang="en-US" sz="1400" baseline="0" dirty="0"/>
              <a:t>altimeters provide </a:t>
            </a:r>
            <a:r>
              <a:rPr lang="en-US" sz="1400" baseline="0" dirty="0" smtClean="0"/>
              <a:t>~2 </a:t>
            </a:r>
            <a:r>
              <a:rPr lang="en-US" sz="1400" baseline="0" dirty="0"/>
              <a:t>x higher noise in the east slope than in the north slope because of their high inclination orbits.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973138" y="304800"/>
            <a:ext cx="7239000" cy="6096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cs typeface="Helvetica"/>
              </a:rPr>
              <a:t>north and east slope</a:t>
            </a:r>
            <a:endParaRPr lang="en-US" sz="3200" b="0" dirty="0">
              <a:latin typeface="Helvetica"/>
              <a:cs typeface="Helvetica"/>
            </a:endParaRPr>
          </a:p>
        </p:txBody>
      </p:sp>
      <p:pic>
        <p:nvPicPr>
          <p:cNvPr id="40967" name="Picture 7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105150"/>
            <a:ext cx="4124325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095625"/>
            <a:ext cx="4135437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0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7" name="Object 9"/>
          <p:cNvGraphicFramePr>
            <a:graphicFrameLocks noChangeAspect="1"/>
          </p:cNvGraphicFramePr>
          <p:nvPr/>
        </p:nvGraphicFramePr>
        <p:xfrm>
          <a:off x="4086225" y="2311400"/>
          <a:ext cx="5035550" cy="406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Document" r:id="rId5" imgW="5943600" imgH="4800600" progId="Word.Document.12">
                  <p:embed/>
                </p:oleObj>
              </mc:Choice>
              <mc:Fallback>
                <p:oleObj name="Document" r:id="rId5" imgW="5943600" imgH="48006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225" y="2311400"/>
                        <a:ext cx="5035550" cy="406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cs typeface="Helvetica"/>
              </a:rPr>
              <a:t>gravity anomaly</a:t>
            </a:r>
            <a:endParaRPr lang="en-US" sz="3200" b="0" dirty="0">
              <a:latin typeface="Helvetica"/>
              <a:cs typeface="Helvetica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2713" y="673100"/>
            <a:ext cx="7010400" cy="1358900"/>
          </a:xfrm>
          <a:noFill/>
        </p:spPr>
        <p:txBody>
          <a:bodyPr/>
          <a:lstStyle/>
          <a:p>
            <a:pPr eaLnBrk="1" hangingPunct="1">
              <a:buFont typeface="Symbol" charset="0"/>
              <a:buNone/>
            </a:pPr>
            <a:endParaRPr lang="en-US" sz="2000" b="0" dirty="0">
              <a:latin typeface="Arial" charset="0"/>
              <a:cs typeface="Times" charset="0"/>
            </a:endParaRPr>
          </a:p>
          <a:p>
            <a:pPr lvl="1" eaLnBrk="1" hangingPunct="1"/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use Laplace equation to convert slopes to gravity anomaly.</a:t>
            </a:r>
          </a:p>
          <a:p>
            <a:pPr lvl="1" eaLnBrk="1" hangingPunct="1"/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restore long-</a:t>
            </a:r>
            <a:r>
              <a:rPr lang="en-US" sz="1800" b="0" dirty="0">
                <a:latin typeface="Symbol" charset="0"/>
                <a:ea typeface="ＭＳ Ｐゴシック" charset="0"/>
                <a:cs typeface="Times" charset="0"/>
              </a:rPr>
              <a:t></a:t>
            </a:r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 gravity model.</a:t>
            </a: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3436938" y="3590925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3436938" y="4505325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8" name="Picture 10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71675"/>
            <a:ext cx="2871788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394200"/>
            <a:ext cx="2851150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02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1145</Words>
  <Application>Microsoft Macintosh PowerPoint</Application>
  <PresentationFormat>On-screen Show (4:3)</PresentationFormat>
  <Paragraphs>162</Paragraphs>
  <Slides>31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Document</vt:lpstr>
      <vt:lpstr>Equation</vt:lpstr>
      <vt:lpstr>Towards 1 mGal Global  Marine Gravity from  CryoSat, Envisat, and Jason-1  David Sandwell, Emmanuel Garcia, Kahlid Soofi, Paul Wessel, and Walter H. F. Smith</vt:lpstr>
      <vt:lpstr>Achieving 1 mGal Gravity Accuracy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and east slope</vt:lpstr>
      <vt:lpstr>gravity anomaly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 tracks in the Gulf of Mexico</vt:lpstr>
      <vt:lpstr>comparisons in the Gulf of 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Orbit Inclination Controls Error Anisotropy: (north-south error versus east-west error)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 David Sandwell, Emmanuel Garcia, Kahlid Soofi,  Paul Wessel, and Walter H. F. Smith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David Sandwell</cp:lastModifiedBy>
  <cp:revision>75</cp:revision>
  <dcterms:created xsi:type="dcterms:W3CDTF">2012-09-16T00:12:34Z</dcterms:created>
  <dcterms:modified xsi:type="dcterms:W3CDTF">2013-01-30T13:27:36Z</dcterms:modified>
</cp:coreProperties>
</file>