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83" r:id="rId2"/>
    <p:sldId id="393" r:id="rId3"/>
    <p:sldId id="282" r:id="rId4"/>
    <p:sldId id="302" r:id="rId5"/>
    <p:sldId id="296" r:id="rId6"/>
    <p:sldId id="305" r:id="rId7"/>
    <p:sldId id="295" r:id="rId8"/>
    <p:sldId id="316" r:id="rId9"/>
    <p:sldId id="284" r:id="rId10"/>
    <p:sldId id="397" r:id="rId11"/>
    <p:sldId id="398" r:id="rId12"/>
    <p:sldId id="394" r:id="rId13"/>
    <p:sldId id="396" r:id="rId14"/>
    <p:sldId id="333" r:id="rId15"/>
    <p:sldId id="329" r:id="rId16"/>
    <p:sldId id="387" r:id="rId17"/>
    <p:sldId id="362" r:id="rId18"/>
    <p:sldId id="363" r:id="rId19"/>
    <p:sldId id="364" r:id="rId20"/>
    <p:sldId id="365" r:id="rId21"/>
    <p:sldId id="366" r:id="rId22"/>
    <p:sldId id="367" r:id="rId23"/>
    <p:sldId id="368" r:id="rId24"/>
    <p:sldId id="369" r:id="rId25"/>
    <p:sldId id="370" r:id="rId26"/>
    <p:sldId id="371" r:id="rId27"/>
    <p:sldId id="279" r:id="rId28"/>
    <p:sldId id="280" r:id="rId29"/>
    <p:sldId id="388" r:id="rId30"/>
    <p:sldId id="372" r:id="rId31"/>
    <p:sldId id="373" r:id="rId32"/>
    <p:sldId id="375" r:id="rId33"/>
    <p:sldId id="374" r:id="rId34"/>
    <p:sldId id="376" r:id="rId35"/>
    <p:sldId id="377" r:id="rId36"/>
    <p:sldId id="267" r:id="rId37"/>
    <p:sldId id="299" r:id="rId38"/>
    <p:sldId id="300" r:id="rId39"/>
    <p:sldId id="391" r:id="rId40"/>
    <p:sldId id="378" r:id="rId41"/>
    <p:sldId id="379" r:id="rId42"/>
    <p:sldId id="380" r:id="rId43"/>
    <p:sldId id="381" r:id="rId44"/>
    <p:sldId id="382" r:id="rId45"/>
    <p:sldId id="383" r:id="rId46"/>
    <p:sldId id="384" r:id="rId47"/>
    <p:sldId id="385" r:id="rId48"/>
    <p:sldId id="386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479" autoAdjust="0"/>
    <p:restoredTop sz="99474" autoAdjust="0"/>
  </p:normalViewPr>
  <p:slideViewPr>
    <p:cSldViewPr snapToGrid="0" snapToObjects="1">
      <p:cViewPr>
        <p:scale>
          <a:sx n="120" d="100"/>
          <a:sy n="120" d="100"/>
        </p:scale>
        <p:origin x="-1560" y="-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D9B6F-7C23-494D-9095-F936774EE1D9}" type="datetimeFigureOut">
              <a:rPr lang="en-US" smtClean="0"/>
              <a:t>11/7/13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E758C-3559-A041-9199-0D72CD05F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1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097773-228C-D544-AFC8-EB1E75220B03}" type="slidenum">
              <a:rPr lang="en-US" sz="1200"/>
              <a:pPr/>
              <a:t>1</a:t>
            </a:fld>
            <a:endParaRPr lang="en-US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38C777-D692-B247-8349-DA79FF227033}" type="slidenum">
              <a:rPr lang="en-US"/>
              <a:pPr/>
              <a:t>11</a:t>
            </a:fld>
            <a:endParaRPr lang="en-US"/>
          </a:p>
        </p:txBody>
      </p:sp>
      <p:sp>
        <p:nvSpPr>
          <p:cNvPr id="200706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2143125" y="685800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097773-228C-D544-AFC8-EB1E75220B03}" type="slidenum">
              <a:rPr lang="en-US" sz="1200"/>
              <a:pPr/>
              <a:t>16</a:t>
            </a:fld>
            <a:endParaRPr lang="en-US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635858" indent="-37182224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3634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72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6090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453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86C026-D89F-254A-818D-AD3E4305B0F3}" type="slidenum">
              <a:rPr lang="en-US" sz="1200"/>
              <a:pPr/>
              <a:t>27</a:t>
            </a:fld>
            <a:endParaRPr lang="en-US" sz="1200" dirty="0"/>
          </a:p>
        </p:txBody>
      </p:sp>
      <p:sp>
        <p:nvSpPr>
          <p:cNvPr id="4198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635858" indent="-37182224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3634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72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6090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453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4272456-37C7-AE4B-8D02-8098EAE4E580}" type="slidenum">
              <a:rPr lang="en-US" sz="1200"/>
              <a:pPr/>
              <a:t>28</a:t>
            </a:fld>
            <a:endParaRPr lang="en-US" sz="1200" dirty="0"/>
          </a:p>
        </p:txBody>
      </p:sp>
      <p:sp>
        <p:nvSpPr>
          <p:cNvPr id="4403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097773-228C-D544-AFC8-EB1E75220B03}" type="slidenum">
              <a:rPr lang="en-US" sz="1200"/>
              <a:pPr/>
              <a:t>29</a:t>
            </a:fld>
            <a:endParaRPr lang="en-US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080725-BFE7-C542-9C1A-BD11A0FF67E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44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296" y="4342847"/>
            <a:ext cx="5029408" cy="411527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 txBox="1">
            <a:spLocks noGrp="1" noChangeArrowheads="1"/>
          </p:cNvSpPr>
          <p:nvPr/>
        </p:nvSpPr>
        <p:spPr bwMode="auto">
          <a:xfrm>
            <a:off x="3886148" y="8687275"/>
            <a:ext cx="2971853" cy="45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3" rIns="91420" bIns="45713" anchor="b"/>
          <a:lstStyle>
            <a:lvl1pPr defTabSz="91916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227000" indent="-37766625" defTabSz="91916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F976478-3CCE-D340-B4DE-F528D7A56225}" type="slidenum">
              <a:rPr lang="en-US" sz="1200"/>
              <a:pPr algn="r"/>
              <a:t>4</a:t>
            </a:fld>
            <a:endParaRPr lang="en-US" sz="1200" dirty="0"/>
          </a:p>
        </p:txBody>
      </p:sp>
      <p:sp>
        <p:nvSpPr>
          <p:cNvPr id="46182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1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296" y="4342847"/>
            <a:ext cx="5029408" cy="411527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717" tIns="45357" rIns="90717" bIns="45357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AF45E1-240B-9546-8467-991C5EF1BDF5}" type="slidenum">
              <a:rPr lang="en-US" sz="1200"/>
              <a:pPr/>
              <a:t>7</a:t>
            </a:fld>
            <a:endParaRPr lang="en-US" sz="1200" dirty="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039BE3-39B2-FB4C-8C91-17B8E0AA2477}" type="slidenum">
              <a:rPr lang="en-US" sz="1200"/>
              <a:pPr/>
              <a:t>9</a:t>
            </a:fld>
            <a:endParaRPr lang="en-US" sz="1200" dirty="0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E097BC-6F3A-1F42-95B6-91FD97CB8CDE}" type="slidenum">
              <a:rPr lang="en-US"/>
              <a:pPr/>
              <a:t>10</a:t>
            </a:fld>
            <a:endParaRPr lang="en-US"/>
          </a:p>
        </p:txBody>
      </p:sp>
      <p:sp>
        <p:nvSpPr>
          <p:cNvPr id="198658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2143125" y="685800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865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11/7/13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28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11/7/13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02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11/7/13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00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11/7/13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9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11/7/13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49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11/7/13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35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11/7/13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2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11/7/13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11/7/13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3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11/7/13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29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11/7/13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9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7B078-06FD-064F-B674-512D4A620275}" type="datetimeFigureOut">
              <a:rPr lang="en-US" smtClean="0"/>
              <a:t>11/7/13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29.pn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emf"/><Relationship Id="rId6" Type="http://schemas.openxmlformats.org/officeDocument/2006/relationships/oleObject" Target="../embeddings/Microsoft_Word_97_-_2004_Document1.doc"/><Relationship Id="rId7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mts.jpg                                                       000AB161Macintosh HD                   7C26066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645" y="0"/>
            <a:ext cx="149735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654050" y="2035603"/>
            <a:ext cx="8234363" cy="28623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 indent="-1588"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  <a:defRPr/>
            </a:pPr>
            <a:r>
              <a:rPr lang="en-US" sz="2000" b="1" dirty="0" smtClean="0">
                <a:latin typeface="Arial" charset="0"/>
              </a:rPr>
              <a:t>needs for higher accuracy and resolution gravity/bathymetry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new altimetry and optimized waveform retracking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towards 1 mGal global marine gravity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Arial" charset="0"/>
              </a:rPr>
              <a:t>m</a:t>
            </a:r>
            <a:r>
              <a:rPr lang="en-US" sz="2000" dirty="0" smtClean="0">
                <a:latin typeface="Arial" charset="0"/>
              </a:rPr>
              <a:t>orphology and compensation of ridges vs. spreading rate</a:t>
            </a:r>
          </a:p>
          <a:p>
            <a:pPr>
              <a:defRPr/>
            </a:pPr>
            <a:endParaRPr lang="en-US" sz="2000" dirty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Arial" charset="0"/>
              </a:rPr>
              <a:t>c</a:t>
            </a:r>
            <a:r>
              <a:rPr lang="en-US" sz="2000" dirty="0" smtClean="0">
                <a:latin typeface="Arial" charset="0"/>
              </a:rPr>
              <a:t>onstraints on absolute stress at ridges and transforms</a:t>
            </a:r>
          </a:p>
        </p:txBody>
      </p:sp>
      <p:pic>
        <p:nvPicPr>
          <p:cNvPr id="1536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700"/>
            <a:ext cx="1500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30" name="Line 18"/>
          <p:cNvSpPr>
            <a:spLocks noChangeShapeType="1"/>
          </p:cNvSpPr>
          <p:nvPr/>
        </p:nvSpPr>
        <p:spPr bwMode="auto">
          <a:xfrm flipV="1">
            <a:off x="0" y="1819275"/>
            <a:ext cx="9144000" cy="17463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465657"/>
            <a:ext cx="8861425" cy="996950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latin typeface="Helvetica" charset="0"/>
                <a:ea typeface="ＭＳ Ｐゴシック" charset="0"/>
                <a:cs typeface="Times" charset="0"/>
              </a:rPr>
              <a:t>Constraints on Absolute Stress at </a:t>
            </a:r>
            <a:br>
              <a:rPr lang="en-US" sz="2000" b="1" dirty="0" smtClean="0"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000" b="1" dirty="0" smtClean="0">
                <a:latin typeface="Helvetica" charset="0"/>
                <a:ea typeface="ＭＳ Ｐゴシック" charset="0"/>
                <a:cs typeface="Times" charset="0"/>
              </a:rPr>
              <a:t>Ridges and Transforms from</a:t>
            </a:r>
            <a:br>
              <a:rPr lang="en-US" sz="2000" b="1" dirty="0" smtClean="0"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000" b="1" dirty="0" smtClean="0">
                <a:latin typeface="Helvetica" charset="0"/>
                <a:ea typeface="ＭＳ Ｐゴシック" charset="0"/>
                <a:cs typeface="Times" charset="0"/>
              </a:rPr>
              <a:t>New Global Marine Gravity</a:t>
            </a:r>
            <a:r>
              <a:rPr lang="en-US" sz="1400" b="1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b="1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David Sandwell, Emmanuel Garcia, and</a:t>
            </a:r>
            <a:b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dirty="0" smtClean="0">
                <a:latin typeface="Helvetica" charset="0"/>
                <a:ea typeface="ＭＳ Ｐゴシック" charset="0"/>
                <a:cs typeface="Times" charset="0"/>
              </a:rPr>
              <a:t>Karen Luttrell</a:t>
            </a:r>
            <a:endParaRPr lang="en-US" b="0" dirty="0">
              <a:solidFill>
                <a:schemeClr val="tx1"/>
              </a:solidFill>
              <a:latin typeface="Helvetica" charset="0"/>
              <a:ea typeface="ＭＳ Ｐゴシック" charset="0"/>
              <a:cs typeface="Times" charset="0"/>
            </a:endParaRPr>
          </a:p>
        </p:txBody>
      </p:sp>
      <p:pic>
        <p:nvPicPr>
          <p:cNvPr id="8" name="Picture 7" descr="soli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38" y="5175253"/>
            <a:ext cx="1324254" cy="1555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45392" y="5602366"/>
            <a:ext cx="1104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Soli Garcia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332" y="5228168"/>
            <a:ext cx="1830917" cy="13731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09066" y="5612946"/>
            <a:ext cx="954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Karen</a:t>
            </a:r>
          </a:p>
          <a:p>
            <a:r>
              <a:rPr lang="en-US" dirty="0" smtClean="0"/>
              <a:t>Luttrell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41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haxby_pacif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6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-228600"/>
            <a:ext cx="7772400" cy="838200"/>
          </a:xfrm>
        </p:spPr>
        <p:txBody>
          <a:bodyPr/>
          <a:lstStyle/>
          <a:p>
            <a:r>
              <a:rPr lang="en-US" sz="2400">
                <a:latin typeface="Helvetica" charset="0"/>
              </a:rPr>
              <a:t>Global Gravity from Seasat [ </a:t>
            </a:r>
            <a:r>
              <a:rPr lang="en-US" sz="2400" i="1">
                <a:latin typeface="Helvetica" charset="0"/>
              </a:rPr>
              <a:t>Haxby</a:t>
            </a:r>
            <a:r>
              <a:rPr lang="en-US" sz="2400">
                <a:latin typeface="Helvetica" charset="0"/>
              </a:rPr>
              <a:t>, 1987]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85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haxby_pacif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6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-228600"/>
            <a:ext cx="7772400" cy="838200"/>
          </a:xfrm>
        </p:spPr>
        <p:txBody>
          <a:bodyPr/>
          <a:lstStyle/>
          <a:p>
            <a:r>
              <a:rPr lang="en-US" sz="2400">
                <a:latin typeface="Helvetica" charset="0"/>
              </a:rPr>
              <a:t>Global Gravity from Seasat [ </a:t>
            </a:r>
            <a:r>
              <a:rPr lang="en-US" sz="2400" i="1">
                <a:latin typeface="Helvetica" charset="0"/>
              </a:rPr>
              <a:t>Haxby</a:t>
            </a:r>
            <a:r>
              <a:rPr lang="en-US" sz="2400">
                <a:latin typeface="Helvetica" charset="0"/>
              </a:rPr>
              <a:t>, 1987]</a:t>
            </a:r>
            <a:endParaRPr lang="en-US"/>
          </a:p>
        </p:txBody>
      </p:sp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-33338" y="457200"/>
            <a:ext cx="5365751" cy="3552825"/>
          </a:xfrm>
          <a:prstGeom prst="rect">
            <a:avLst/>
          </a:prstGeom>
          <a:solidFill>
            <a:srgbClr val="CAC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4300" indent="-1143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>
                <a:latin typeface="Arial" charset="0"/>
                <a:cs typeface="ＭＳ Ｐゴシック" charset="0"/>
              </a:rPr>
              <a:t>Discoveries from Seasat: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sz="1800">
                <a:latin typeface="Arial" charset="0"/>
                <a:cs typeface="ＭＳ Ｐゴシック" charset="0"/>
              </a:rPr>
              <a:t>first uniform mapping at ~70 km resolution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sz="1800">
                <a:latin typeface="Arial" charset="0"/>
                <a:cs typeface="ＭＳ Ｐゴシック" charset="0"/>
              </a:rPr>
              <a:t>discovery of </a:t>
            </a:r>
            <a:r>
              <a:rPr lang="en-US" sz="1800" b="1">
                <a:latin typeface="Arial" charset="0"/>
                <a:cs typeface="ＭＳ Ｐゴシック" charset="0"/>
              </a:rPr>
              <a:t>many</a:t>
            </a:r>
            <a:r>
              <a:rPr lang="en-US" sz="1800">
                <a:latin typeface="Arial" charset="0"/>
                <a:cs typeface="ＭＳ Ｐゴシック" charset="0"/>
              </a:rPr>
              <a:t> major tectonic features</a:t>
            </a:r>
          </a:p>
          <a:p>
            <a:pPr lvl="1">
              <a:lnSpc>
                <a:spcPct val="120000"/>
              </a:lnSpc>
              <a:buFontTx/>
              <a:buChar char="•"/>
            </a:pPr>
            <a:r>
              <a:rPr lang="en-US" sz="1800">
                <a:latin typeface="Arial" charset="0"/>
                <a:cs typeface="ＭＳ Ｐゴシック" charset="0"/>
              </a:rPr>
              <a:t>extent of Louisville ridge</a:t>
            </a:r>
          </a:p>
          <a:p>
            <a:pPr lvl="1">
              <a:lnSpc>
                <a:spcPct val="120000"/>
              </a:lnSpc>
              <a:buFontTx/>
              <a:buChar char="•"/>
            </a:pPr>
            <a:r>
              <a:rPr lang="en-US" sz="1800">
                <a:latin typeface="Arial" charset="0"/>
                <a:cs typeface="ＭＳ Ｐゴシック" charset="0"/>
              </a:rPr>
              <a:t>Foundation seamount chain</a:t>
            </a:r>
          </a:p>
          <a:p>
            <a:pPr lvl="1">
              <a:lnSpc>
                <a:spcPct val="120000"/>
              </a:lnSpc>
              <a:buFontTx/>
              <a:buChar char="•"/>
            </a:pPr>
            <a:r>
              <a:rPr lang="en-US" sz="1800">
                <a:latin typeface="Arial" charset="0"/>
                <a:cs typeface="ＭＳ Ｐゴシック" charset="0"/>
              </a:rPr>
              <a:t>extent of Kerguelen Plateau</a:t>
            </a:r>
          </a:p>
          <a:p>
            <a:pPr lvl="1">
              <a:lnSpc>
                <a:spcPct val="120000"/>
              </a:lnSpc>
              <a:buFontTx/>
              <a:buChar char="•"/>
            </a:pPr>
            <a:r>
              <a:rPr lang="en-US" sz="1800" b="1">
                <a:latin typeface="Arial" charset="0"/>
                <a:cs typeface="ＭＳ Ｐゴシック" charset="0"/>
              </a:rPr>
              <a:t>gravity lineations</a:t>
            </a:r>
            <a:endParaRPr lang="en-US" sz="1800">
              <a:latin typeface="Arial" charset="0"/>
              <a:cs typeface="ＭＳ Ｐゴシック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sz="1800">
                <a:latin typeface="Arial" charset="0"/>
                <a:cs typeface="ＭＳ Ｐゴシック" charset="0"/>
              </a:rPr>
              <a:t>first assessment of seamounts taller than 3 km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sz="1800">
                <a:latin typeface="Arial" charset="0"/>
                <a:cs typeface="ＭＳ Ｐゴシック" charset="0"/>
              </a:rPr>
              <a:t>thermal isostasy at ridge, FZ</a:t>
            </a:r>
            <a:r>
              <a:rPr lang="ja-JP" altLang="en-US" sz="1800">
                <a:latin typeface="Arial" charset="0"/>
                <a:cs typeface="ＭＳ Ｐゴシック" charset="0"/>
              </a:rPr>
              <a:t>’</a:t>
            </a:r>
            <a:r>
              <a:rPr lang="en-US" sz="1800">
                <a:latin typeface="Arial" charset="0"/>
                <a:cs typeface="ＭＳ Ｐゴシック" charset="0"/>
              </a:rPr>
              <a:t>s, and thermal swells</a:t>
            </a:r>
          </a:p>
          <a:p>
            <a:pPr lvl="1">
              <a:lnSpc>
                <a:spcPct val="40000"/>
              </a:lnSpc>
            </a:pPr>
            <a:r>
              <a:rPr lang="en-US" sz="4000">
                <a:latin typeface="Arial" charset="0"/>
                <a:cs typeface="ＭＳ Ｐゴシック" charset="0"/>
              </a:rPr>
              <a:t>.</a:t>
            </a:r>
          </a:p>
          <a:p>
            <a:pPr lvl="1">
              <a:lnSpc>
                <a:spcPct val="40000"/>
              </a:lnSpc>
            </a:pPr>
            <a:r>
              <a:rPr lang="en-US" sz="4000">
                <a:latin typeface="Arial" charset="0"/>
                <a:cs typeface="ＭＳ Ｐゴシック" charset="0"/>
              </a:rPr>
              <a:t>.</a:t>
            </a:r>
            <a:endParaRPr lang="en-US">
              <a:latin typeface="Arial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136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EF61-EC41-E249-A41B-7D2F8B4694F2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10" name="Picture 9" descr="IOTJ_haxb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14" y="1003094"/>
            <a:ext cx="7488019" cy="5844323"/>
          </a:xfrm>
          <a:prstGeom prst="rect">
            <a:avLst/>
          </a:prstGeom>
        </p:spPr>
      </p:pic>
      <p:sp>
        <p:nvSpPr>
          <p:cNvPr id="12" name="Title 10"/>
          <p:cNvSpPr>
            <a:spLocks noGrp="1"/>
          </p:cNvSpPr>
          <p:nvPr>
            <p:ph type="title"/>
          </p:nvPr>
        </p:nvSpPr>
        <p:spPr>
          <a:xfrm>
            <a:off x="35137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Indian Ocean Triple Junction- </a:t>
            </a:r>
            <a:r>
              <a:rPr lang="en-US" sz="3200" dirty="0" err="1" smtClean="0"/>
              <a:t>Haxby</a:t>
            </a:r>
            <a:r>
              <a:rPr lang="en-US" sz="3200" dirty="0" smtClean="0"/>
              <a:t>, 1987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88492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OTJ_22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88" y="0"/>
            <a:ext cx="7543800" cy="68580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EF61-EC41-E249-A41B-7D2F8B4694F2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5137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Indian Ocean Triple Junction V22.1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7229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OTJ_22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521357"/>
            <a:ext cx="4967940" cy="4516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6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Indian Ocean Triple Junction</a:t>
            </a:r>
            <a:endParaRPr lang="en-US" sz="3200" dirty="0"/>
          </a:p>
        </p:txBody>
      </p:sp>
      <p:pic>
        <p:nvPicPr>
          <p:cNvPr id="3" name="Picture 2" descr="IOTJ_GOCO-03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412776"/>
            <a:ext cx="4555375" cy="33230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4869160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Gravity anomaly at sea level according to the </a:t>
            </a:r>
            <a:r>
              <a:rPr lang="en-US" dirty="0"/>
              <a:t>CHAMP, GRACE, GOCE gravity </a:t>
            </a:r>
            <a:r>
              <a:rPr lang="en-US" dirty="0" smtClean="0"/>
              <a:t>missions [combined model GOCO-03S, 2012].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60032" y="486916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Gravity anomaly at sea level </a:t>
            </a:r>
            <a:r>
              <a:rPr lang="en-US" dirty="0" smtClean="0"/>
              <a:t>according to altimetry. [</a:t>
            </a:r>
            <a:r>
              <a:rPr lang="en-US" dirty="0" smtClean="0"/>
              <a:t>V22.1</a:t>
            </a:r>
            <a:r>
              <a:rPr lang="en-US" dirty="0" smtClean="0"/>
              <a:t>].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5877272"/>
            <a:ext cx="871296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The gravity signal of sea floor structure can only be sensed by an altimeter mission.</a:t>
            </a:r>
            <a:endParaRPr lang="en-US" b="1" u="sng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EF61-EC41-E249-A41B-7D2F8B4694F2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7515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Title 3"/>
          <p:cNvSpPr>
            <a:spLocks noGrp="1"/>
          </p:cNvSpPr>
          <p:nvPr>
            <p:ph type="title" idx="4294967295"/>
          </p:nvPr>
        </p:nvSpPr>
        <p:spPr>
          <a:xfrm>
            <a:off x="825500" y="185738"/>
            <a:ext cx="8229600" cy="614362"/>
          </a:xfrm>
        </p:spPr>
        <p:txBody>
          <a:bodyPr lIns="91440" tIns="45720" rIns="91440" bIns="45720"/>
          <a:lstStyle/>
          <a:p>
            <a:r>
              <a:rPr lang="en-US" sz="3200" dirty="0">
                <a:latin typeface="Arial" charset="0"/>
                <a:cs typeface="Terminal Dosis Book" charset="0"/>
              </a:rPr>
              <a:t>Achieving 1 mGal Gravity Accuracy</a:t>
            </a:r>
            <a:endParaRPr lang="en-US" sz="1700" dirty="0">
              <a:latin typeface="Terminal Dosis Book" charset="0"/>
              <a:cs typeface="Terminal Dosis Book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57200" y="1485900"/>
            <a:ext cx="8229600" cy="4876800"/>
          </a:xfrm>
        </p:spPr>
        <p:txBody>
          <a:bodyPr lIns="91440" tIns="45720" rIns="91440" bIns="45720">
            <a:normAutofit/>
          </a:bodyPr>
          <a:lstStyle/>
          <a:p>
            <a:r>
              <a:rPr lang="en-US" sz="2000" dirty="0">
                <a:latin typeface="Arial" charset="0"/>
                <a:cs typeface="Terminal Dosis Medium" charset="0"/>
              </a:rPr>
              <a:t>Improved range precision</a:t>
            </a:r>
            <a:r>
              <a:rPr lang="en-US" sz="2000" b="0" dirty="0">
                <a:latin typeface="Arial" charset="0"/>
                <a:cs typeface="Terminal Dosis Medium" charset="0"/>
              </a:rPr>
              <a:t> </a:t>
            </a:r>
            <a:r>
              <a:rPr lang="en-US" sz="2000" b="0" dirty="0">
                <a:latin typeface="Arial" charset="0"/>
                <a:cs typeface="Terminal Dosis Book" charset="0"/>
              </a:rPr>
              <a:t>-- A factor of 2 or more improvement in altimeter range precision, with respect to Geosat and ERS-1, is needed to reduce the noise due to ocean waves.  </a:t>
            </a:r>
          </a:p>
          <a:p>
            <a:endParaRPr lang="en-US" sz="2000" b="0" dirty="0">
              <a:latin typeface="Arial" charset="0"/>
              <a:cs typeface="Terminal Dosis Book" charset="0"/>
            </a:endParaRPr>
          </a:p>
          <a:p>
            <a:r>
              <a:rPr lang="en-US" sz="2000" dirty="0">
                <a:latin typeface="Arial" charset="0"/>
                <a:cs typeface="Terminal Dosis Book" charset="0"/>
              </a:rPr>
              <a:t>Fine cross-track spacing and long mission duration</a:t>
            </a:r>
            <a:r>
              <a:rPr lang="en-US" sz="2000" b="0" dirty="0">
                <a:latin typeface="Arial" charset="0"/>
                <a:cs typeface="Terminal Dosis Book" charset="0"/>
              </a:rPr>
              <a:t> -- A ground track spacing of 6 km or less is required.</a:t>
            </a:r>
          </a:p>
          <a:p>
            <a:endParaRPr lang="en-US" sz="2000" b="0" dirty="0">
              <a:latin typeface="Arial" charset="0"/>
              <a:cs typeface="Terminal Dosis Book" charset="0"/>
            </a:endParaRPr>
          </a:p>
          <a:p>
            <a:r>
              <a:rPr lang="en-US" sz="2000" dirty="0">
                <a:latin typeface="Arial" charset="0"/>
                <a:cs typeface="Terminal Dosis Book" charset="0"/>
              </a:rPr>
              <a:t>Moderate inclination</a:t>
            </a:r>
            <a:r>
              <a:rPr lang="en-US" sz="2000" b="0" dirty="0">
                <a:latin typeface="Arial" charset="0"/>
                <a:cs typeface="Terminal Dosis Book" charset="0"/>
              </a:rPr>
              <a:t> -- Current non-repeat-orbit altimeter data have high inclination and thus poor accuracy of the E-W slope at the equator.  </a:t>
            </a:r>
          </a:p>
          <a:p>
            <a:endParaRPr lang="en-US" sz="2000" b="0" dirty="0">
              <a:latin typeface="Arial" charset="0"/>
              <a:cs typeface="Terminal Dosis Book" charset="0"/>
            </a:endParaRPr>
          </a:p>
          <a:p>
            <a:r>
              <a:rPr lang="en-US" sz="2000" dirty="0">
                <a:latin typeface="Arial" charset="0"/>
                <a:cs typeface="Terminal Dosis Book" charset="0"/>
              </a:rPr>
              <a:t>Near-shore tracking</a:t>
            </a:r>
            <a:r>
              <a:rPr lang="en-US" sz="2000" b="0" dirty="0">
                <a:latin typeface="Arial" charset="0"/>
                <a:cs typeface="Terminal Dosis Book" charset="0"/>
              </a:rPr>
              <a:t> -- For applications near coastlines, the ability to track the ocean surface close to shore is desirable.</a:t>
            </a:r>
            <a:endParaRPr lang="en-US" sz="1700" dirty="0">
              <a:latin typeface="Terminal Dosis Book" charset="0"/>
              <a:cs typeface="Terminal Dosis Book" charset="0"/>
            </a:endParaRPr>
          </a:p>
          <a:p>
            <a:pPr>
              <a:lnSpc>
                <a:spcPct val="80000"/>
              </a:lnSpc>
            </a:pPr>
            <a:endParaRPr lang="en-US" sz="1700" dirty="0">
              <a:latin typeface="Terminal Dosis Book" charset="0"/>
              <a:cs typeface="Terminal Dosis Book" charset="0"/>
            </a:endParaRPr>
          </a:p>
          <a:p>
            <a:pPr>
              <a:lnSpc>
                <a:spcPct val="80000"/>
              </a:lnSpc>
            </a:pPr>
            <a:endParaRPr lang="en-US" sz="1700" dirty="0">
              <a:latin typeface="Terminal Dosis Book" charset="0"/>
              <a:cs typeface="Terminal Dosis Book" charset="0"/>
            </a:endParaRPr>
          </a:p>
        </p:txBody>
      </p:sp>
      <p:sp>
        <p:nvSpPr>
          <p:cNvPr id="352260" name="Line 4"/>
          <p:cNvSpPr>
            <a:spLocks noChangeShapeType="1"/>
          </p:cNvSpPr>
          <p:nvPr/>
        </p:nvSpPr>
        <p:spPr bwMode="auto">
          <a:xfrm>
            <a:off x="0" y="1106488"/>
            <a:ext cx="9144000" cy="254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849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mts.jpg                                                       000AB161Macintosh HD                   7C26066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645" y="0"/>
            <a:ext cx="149735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654050" y="2437757"/>
            <a:ext cx="8234363" cy="28623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 indent="-1588"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needs for higher accuracy and resolution gravity/bathymetry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b="1" dirty="0" smtClean="0">
                <a:latin typeface="Arial" charset="0"/>
              </a:rPr>
              <a:t>new altimetry and optimized waveform retracking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towards 1 mGal global marine gravity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Arial" charset="0"/>
              </a:rPr>
              <a:t>m</a:t>
            </a:r>
            <a:r>
              <a:rPr lang="en-US" sz="2000" dirty="0" smtClean="0">
                <a:latin typeface="Arial" charset="0"/>
              </a:rPr>
              <a:t>orphology and compensation of ridges vs. spreading rate</a:t>
            </a:r>
          </a:p>
          <a:p>
            <a:pPr>
              <a:defRPr/>
            </a:pPr>
            <a:endParaRPr lang="en-US" sz="2000" dirty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Arial" charset="0"/>
              </a:rPr>
              <a:t>c</a:t>
            </a:r>
            <a:r>
              <a:rPr lang="en-US" sz="2000" dirty="0" smtClean="0">
                <a:latin typeface="Arial" charset="0"/>
              </a:rPr>
              <a:t>onstraints on absolute stress at ridges and transforms</a:t>
            </a:r>
          </a:p>
        </p:txBody>
      </p:sp>
      <p:pic>
        <p:nvPicPr>
          <p:cNvPr id="1536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700"/>
            <a:ext cx="1500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30" name="Line 18"/>
          <p:cNvSpPr>
            <a:spLocks noChangeShapeType="1"/>
          </p:cNvSpPr>
          <p:nvPr/>
        </p:nvSpPr>
        <p:spPr bwMode="auto">
          <a:xfrm flipV="1">
            <a:off x="0" y="1819275"/>
            <a:ext cx="9144000" cy="17463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232831"/>
            <a:ext cx="8861425" cy="996950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latin typeface="Helvetica" charset="0"/>
                <a:ea typeface="ＭＳ Ｐゴシック" charset="0"/>
                <a:cs typeface="Times" charset="0"/>
              </a:rPr>
              <a:t>Constraints on Absolute Stress at Ridges and Transforms </a:t>
            </a:r>
            <a:br>
              <a:rPr lang="en-US" sz="2000" dirty="0" smtClean="0"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000" dirty="0" smtClean="0">
                <a:latin typeface="Helvetica" charset="0"/>
                <a:ea typeface="ＭＳ Ｐゴシック" charset="0"/>
                <a:cs typeface="Times" charset="0"/>
              </a:rPr>
              <a:t>from New Global Marine Gravity</a:t>
            </a:r>
            <a:r>
              <a:rPr lang="en-US" sz="14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David Sandwell, Emmanuel Garcia, and</a:t>
            </a:r>
            <a:b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dirty="0" smtClean="0">
                <a:latin typeface="Helvetica" charset="0"/>
                <a:ea typeface="ＭＳ Ｐゴシック" charset="0"/>
                <a:cs typeface="Times" charset="0"/>
              </a:rPr>
              <a:t>Karen Luttrell</a:t>
            </a:r>
            <a:endParaRPr lang="en-US" b="0" dirty="0">
              <a:solidFill>
                <a:schemeClr val="tx1"/>
              </a:solidFill>
              <a:latin typeface="Helvetica" charset="0"/>
              <a:ea typeface="ＭＳ Ｐゴシック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03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satgmdr_trk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3333"/>
            <a:ext cx="11252970" cy="7281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225" y="631641"/>
            <a:ext cx="57579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</a:t>
            </a:r>
            <a:r>
              <a:rPr lang="en-US" sz="3200" dirty="0" smtClean="0"/>
              <a:t>eosat – descending (18 mo. old)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1048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sgmdr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6139"/>
            <a:ext cx="11272762" cy="7294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225" y="631641"/>
            <a:ext cx="55292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ERS-1 – descending (12 mo. old)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0825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isatd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1238"/>
            <a:ext cx="11247486" cy="7277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225" y="631641"/>
            <a:ext cx="47115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</a:t>
            </a:r>
            <a:r>
              <a:rPr lang="en-US" sz="3200" dirty="0" smtClean="0"/>
              <a:t>nvisat – descending (new)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22889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344488"/>
            <a:ext cx="5259387" cy="615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8579" name="Rectangle 3"/>
          <p:cNvSpPr>
            <a:spLocks noChangeArrowheads="1"/>
          </p:cNvSpPr>
          <p:nvPr/>
        </p:nvSpPr>
        <p:spPr bwMode="auto">
          <a:xfrm>
            <a:off x="293688" y="386284"/>
            <a:ext cx="305064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1" hangingPunct="1"/>
            <a:r>
              <a:rPr lang="en-US" sz="3200" b="1" dirty="0"/>
              <a:t>radar altimetry</a:t>
            </a:r>
          </a:p>
        </p:txBody>
      </p:sp>
    </p:spTree>
    <p:extLst>
      <p:ext uri="{BB962C8B-B14F-4D97-AF65-F5344CB8AC3E}">
        <p14:creationId xmlns:p14="http://schemas.microsoft.com/office/powerpoint/2010/main" val="189765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yosatlrmd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54" y="-508000"/>
            <a:ext cx="11383818" cy="736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225" y="631641"/>
            <a:ext cx="63910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CryoSat-2 – descending (34 mo. new)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5499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songma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11238"/>
            <a:ext cx="11256207" cy="7283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9557" y="631641"/>
            <a:ext cx="58011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Jason-1 – ascending (14 mo. new)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48191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05_pro8_ssh_swh_slp_zoom.jpg                                   00E3709DMacintosh HD                   7C26066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387350"/>
            <a:ext cx="4935538" cy="61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234950" y="485775"/>
            <a:ext cx="4146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r>
              <a:rPr lang="en-US" sz="2000" b="1" dirty="0">
                <a:solidFill>
                  <a:srgbClr val="000000"/>
                </a:solidFill>
                <a:latin typeface="Helvetica" charset="0"/>
              </a:rPr>
              <a:t>2</a:t>
            </a:r>
            <a:r>
              <a:rPr lang="en-US" sz="2000" b="1" dirty="0" smtClean="0">
                <a:solidFill>
                  <a:srgbClr val="000000"/>
                </a:solidFill>
                <a:latin typeface="Helvetica" charset="0"/>
              </a:rPr>
              <a:t>-pass </a:t>
            </a:r>
            <a:r>
              <a:rPr lang="en-US" sz="2000" b="1" dirty="0">
                <a:solidFill>
                  <a:srgbClr val="000000"/>
                </a:solidFill>
                <a:latin typeface="Helvetica" charset="0"/>
              </a:rPr>
              <a:t>retracking to improve range precision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307975" y="1841500"/>
            <a:ext cx="3825875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Times" charset="0"/>
              <a:buAutoNum type="arabicParenR"/>
            </a:pPr>
            <a:r>
              <a:rPr lang="en-US" dirty="0">
                <a:latin typeface="Helvetica" charset="0"/>
              </a:rPr>
              <a:t>retrack waveforms with standard 3-parameter model</a:t>
            </a:r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Times" charset="0"/>
              <a:buAutoNum type="arabicParenR"/>
            </a:pPr>
            <a:endParaRPr lang="en-US" dirty="0">
              <a:latin typeface="Helvetica" charset="0"/>
            </a:endParaRPr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Times" charset="0"/>
              <a:buAutoNum type="arabicParenR"/>
            </a:pPr>
            <a:r>
              <a:rPr lang="en-US" dirty="0">
                <a:latin typeface="Helvetica" charset="0"/>
              </a:rPr>
              <a:t>smooth wave height and amplitude over 40-km</a:t>
            </a:r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Times" charset="0"/>
              <a:buAutoNum type="arabicParenR"/>
            </a:pPr>
            <a:endParaRPr lang="en-US" dirty="0">
              <a:latin typeface="Helvetica" charset="0"/>
            </a:endParaRPr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Times" charset="0"/>
              <a:buAutoNum type="arabicParenR"/>
            </a:pPr>
            <a:r>
              <a:rPr lang="en-US" dirty="0">
                <a:latin typeface="Helvetica" charset="0"/>
              </a:rPr>
              <a:t>retrack waveforms with 2-parameter model </a:t>
            </a:r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Char char="§"/>
            </a:pPr>
            <a:endParaRPr lang="en-US" dirty="0">
              <a:latin typeface="Helvetica" charset="0"/>
            </a:endParaRPr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Char char="§"/>
            </a:pPr>
            <a:endParaRPr lang="en-US" b="1" dirty="0"/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b="1" dirty="0"/>
              <a:t>Note: this assumes wave height varies smoothly along track. </a:t>
            </a:r>
          </a:p>
          <a:p>
            <a:pPr marL="974725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Char char="§"/>
            </a:pPr>
            <a:endParaRPr lang="en-US" sz="1000" b="1" dirty="0"/>
          </a:p>
          <a:p>
            <a:pPr marL="974725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Char char="§"/>
            </a:pPr>
            <a:endParaRPr lang="en-US" sz="1000" b="1" dirty="0"/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Char char="§"/>
            </a:pPr>
            <a:endParaRPr lang="en-US" sz="1200" b="1" dirty="0"/>
          </a:p>
          <a:p>
            <a:pPr marL="419100" indent="-419100">
              <a:lnSpc>
                <a:spcPct val="90000"/>
              </a:lnSpc>
              <a:buClr>
                <a:schemeClr val="tx1"/>
              </a:buClr>
              <a:buSzPct val="80000"/>
              <a:buFont typeface="Symbol" charset="0"/>
              <a:buNone/>
            </a:pPr>
            <a:endParaRPr lang="en-US" sz="1200" b="1" dirty="0"/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Symbol" charset="0"/>
              <a:buChar char="·"/>
            </a:pPr>
            <a:endParaRPr lang="en-US" sz="1200" b="1" dirty="0"/>
          </a:p>
        </p:txBody>
      </p:sp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6511925" y="6457950"/>
            <a:ext cx="2497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[Sandwell and Smith, GJI, 2005</a:t>
            </a:r>
            <a:r>
              <a:rPr lang="en-US" sz="18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6031996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songm_3par_noi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0858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31342" y="631641"/>
            <a:ext cx="38653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jason w.r.t. V22 - 3par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0462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asongm_2par_noi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085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31342" y="631641"/>
            <a:ext cx="38653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jason w.r.t. V22 - 2par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66985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956544"/>
              </p:ext>
            </p:extLst>
          </p:nvPr>
        </p:nvGraphicFramePr>
        <p:xfrm>
          <a:off x="3911600" y="5248275"/>
          <a:ext cx="5626100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4" name="Document" r:id="rId3" imgW="5625893" imgH="1638240" progId="Word.Document.12">
                  <p:embed/>
                </p:oleObj>
              </mc:Choice>
              <mc:Fallback>
                <p:oleObj name="Document" r:id="rId3" imgW="5625893" imgH="163824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1600" y="5248275"/>
                        <a:ext cx="5626100" cy="16383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8" name="Picture 2" descr="cryo_nois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1004888"/>
            <a:ext cx="4446587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 txBox="1">
            <a:spLocks noChangeArrowheads="1"/>
          </p:cNvSpPr>
          <p:nvPr/>
        </p:nvSpPr>
        <p:spPr bwMode="auto">
          <a:xfrm>
            <a:off x="685800" y="-1968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000000"/>
                </a:solidFill>
                <a:latin typeface="Helvetica" charset="0"/>
              </a:rPr>
              <a:t>20 Hz range precision of all altimeters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14340" name="Oval 6"/>
          <p:cNvSpPr>
            <a:spLocks noChangeArrowheads="1"/>
          </p:cNvSpPr>
          <p:nvPr/>
        </p:nvSpPr>
        <p:spPr bwMode="auto">
          <a:xfrm>
            <a:off x="5930900" y="1768475"/>
            <a:ext cx="146050" cy="147638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 baseline="-25000" dirty="0">
              <a:solidFill>
                <a:srgbClr val="FF0000"/>
              </a:solidFill>
            </a:endParaRPr>
          </a:p>
        </p:txBody>
      </p:sp>
      <p:sp>
        <p:nvSpPr>
          <p:cNvPr id="14341" name="TextBox 7"/>
          <p:cNvSpPr txBox="1">
            <a:spLocks noChangeArrowheads="1"/>
          </p:cNvSpPr>
          <p:nvPr/>
        </p:nvSpPr>
        <p:spPr bwMode="auto">
          <a:xfrm rot="-645150">
            <a:off x="7416800" y="1014413"/>
            <a:ext cx="12334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/>
              <a:t>3-parameter</a:t>
            </a:r>
          </a:p>
        </p:txBody>
      </p:sp>
      <p:sp>
        <p:nvSpPr>
          <p:cNvPr id="14342" name="TextBox 9"/>
          <p:cNvSpPr txBox="1">
            <a:spLocks noChangeArrowheads="1"/>
          </p:cNvSpPr>
          <p:nvPr/>
        </p:nvSpPr>
        <p:spPr bwMode="auto">
          <a:xfrm>
            <a:off x="-1638300" y="762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000" dirty="0"/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 rot="-357142">
            <a:off x="7481888" y="1350963"/>
            <a:ext cx="1235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/>
              <a:t>2-parameter</a:t>
            </a:r>
          </a:p>
        </p:txBody>
      </p:sp>
      <p:pic>
        <p:nvPicPr>
          <p:cNvPr id="14344" name="Picture 1" descr="other_nois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4564063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132638" y="6065838"/>
            <a:ext cx="935037" cy="952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38125" y="4994275"/>
            <a:ext cx="3973513" cy="14224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4754444" y="893203"/>
            <a:ext cx="3973513" cy="14224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134526" y="6255866"/>
            <a:ext cx="935037" cy="952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38157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8a_powr_J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4" y="863424"/>
            <a:ext cx="7412056" cy="5925563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54101" y="-196850"/>
            <a:ext cx="812894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000000"/>
                </a:solidFill>
                <a:latin typeface="Helvetica" charset="0"/>
              </a:rPr>
              <a:t>2-pass retracking reduces “spectral hump”</a:t>
            </a:r>
            <a:endParaRPr lang="en-US" sz="2600" dirty="0">
              <a:solidFill>
                <a:srgbClr val="0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823185" y="3979333"/>
            <a:ext cx="0" cy="63029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144918" y="4509909"/>
            <a:ext cx="0" cy="63029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679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12863" y="279400"/>
            <a:ext cx="7392987" cy="1658938"/>
          </a:xfrm>
          <a:noFill/>
        </p:spPr>
        <p:txBody>
          <a:bodyPr>
            <a:normAutofit fontScale="77500" lnSpcReduction="20000"/>
          </a:bodyPr>
          <a:lstStyle/>
          <a:p>
            <a:pPr eaLnBrk="1" hangingPunct="1"/>
            <a:endParaRPr lang="en-US" b="0" dirty="0">
              <a:latin typeface="Times" charset="0"/>
              <a:cs typeface="Times" charset="0"/>
            </a:endParaRPr>
          </a:p>
          <a:p>
            <a:pPr lvl="1" eaLnBrk="1" hangingPunct="1"/>
            <a:endParaRPr lang="en-US" b="0" dirty="0">
              <a:latin typeface="Arial" charset="0"/>
              <a:ea typeface="ＭＳ Ｐゴシック" charset="0"/>
              <a:cs typeface="Times" charset="0"/>
            </a:endParaRPr>
          </a:p>
          <a:p>
            <a:pPr lvl="1" eaLnBrk="1" hangingPunct="1"/>
            <a:r>
              <a:rPr lang="en-US" b="0" dirty="0">
                <a:latin typeface="Arial" charset="0"/>
                <a:ea typeface="ＭＳ Ｐゴシック" charset="0"/>
                <a:cs typeface="Times" charset="0"/>
              </a:rPr>
              <a:t>combine along-track slopes from all available satellite altimeters to form north and east slope grids.</a:t>
            </a: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762250" y="2049463"/>
            <a:ext cx="3733800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dirty="0"/>
              <a:t>c</a:t>
            </a:r>
            <a:r>
              <a:rPr lang="en-US" sz="1400" baseline="0" dirty="0" smtClean="0"/>
              <a:t>urrent </a:t>
            </a:r>
            <a:r>
              <a:rPr lang="en-US" sz="1400" baseline="0" dirty="0"/>
              <a:t>altimeters provide </a:t>
            </a:r>
            <a:r>
              <a:rPr lang="en-US" sz="1400" baseline="0" dirty="0" smtClean="0"/>
              <a:t>~2 </a:t>
            </a:r>
            <a:r>
              <a:rPr lang="en-US" sz="1400" baseline="0" dirty="0"/>
              <a:t>x higher noise in the east slope than in the north slope because of their high inclination orbits.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973138" y="304800"/>
            <a:ext cx="7239000" cy="609600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latin typeface="Helvetica"/>
                <a:cs typeface="Helvetica"/>
              </a:rPr>
              <a:t>north and east slope</a:t>
            </a:r>
            <a:endParaRPr lang="en-US" sz="3200" b="0" dirty="0">
              <a:latin typeface="Helvetica"/>
              <a:cs typeface="Helvetica"/>
            </a:endParaRPr>
          </a:p>
        </p:txBody>
      </p:sp>
      <p:pic>
        <p:nvPicPr>
          <p:cNvPr id="40967" name="Picture 7" descr="north_hawaii.jpg                                               000638EFMacintosh HD                   7C260B10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105150"/>
            <a:ext cx="4124325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east_hawaii.jpg                                                000638EFMacintosh HD                   7C260B10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3095625"/>
            <a:ext cx="4135437" cy="333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76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7" name="Object 9"/>
          <p:cNvGraphicFramePr>
            <a:graphicFrameLocks noChangeAspect="1"/>
          </p:cNvGraphicFramePr>
          <p:nvPr/>
        </p:nvGraphicFramePr>
        <p:xfrm>
          <a:off x="4086225" y="2311400"/>
          <a:ext cx="5035550" cy="406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6" name="Document" r:id="rId4" imgW="5943600" imgH="4800600" progId="Word.Document.12">
                  <p:embed/>
                </p:oleObj>
              </mc:Choice>
              <mc:Fallback>
                <p:oleObj name="Document" r:id="rId4" imgW="5943600" imgH="48006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6225" y="2311400"/>
                        <a:ext cx="5035550" cy="4065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239000" cy="609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latin typeface="Helvetica"/>
                <a:cs typeface="Helvetica"/>
              </a:rPr>
              <a:t>gravity anomaly</a:t>
            </a:r>
            <a:endParaRPr lang="en-US" sz="3200" b="0" dirty="0">
              <a:latin typeface="Helvetica"/>
              <a:cs typeface="Helvetica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82713" y="673100"/>
            <a:ext cx="7010400" cy="1358900"/>
          </a:xfrm>
          <a:noFill/>
        </p:spPr>
        <p:txBody>
          <a:bodyPr/>
          <a:lstStyle/>
          <a:p>
            <a:pPr eaLnBrk="1" hangingPunct="1">
              <a:buFont typeface="Symbol" charset="0"/>
              <a:buNone/>
            </a:pPr>
            <a:endParaRPr lang="en-US" sz="2000" b="0" dirty="0">
              <a:latin typeface="Arial" charset="0"/>
              <a:cs typeface="Times" charset="0"/>
            </a:endParaRPr>
          </a:p>
          <a:p>
            <a:pPr lvl="1" eaLnBrk="1" hangingPunct="1"/>
            <a:r>
              <a:rPr lang="en-US" sz="1800" b="0" dirty="0">
                <a:latin typeface="Arial" charset="0"/>
                <a:ea typeface="ＭＳ Ｐゴシック" charset="0"/>
                <a:cs typeface="Times" charset="0"/>
              </a:rPr>
              <a:t>use Laplace equation to convert slopes to gravity anomaly.</a:t>
            </a:r>
          </a:p>
          <a:p>
            <a:pPr lvl="1" eaLnBrk="1" hangingPunct="1"/>
            <a:r>
              <a:rPr lang="en-US" sz="1800" b="0" dirty="0">
                <a:latin typeface="Arial" charset="0"/>
                <a:ea typeface="ＭＳ Ｐゴシック" charset="0"/>
                <a:cs typeface="Times" charset="0"/>
              </a:rPr>
              <a:t>restore long-</a:t>
            </a:r>
            <a:r>
              <a:rPr lang="en-US" sz="1800" b="0" dirty="0">
                <a:latin typeface="Symbol" charset="0"/>
                <a:ea typeface="ＭＳ Ｐゴシック" charset="0"/>
                <a:cs typeface="Times" charset="0"/>
              </a:rPr>
              <a:t></a:t>
            </a:r>
            <a:r>
              <a:rPr lang="en-US" sz="1800" b="0" dirty="0">
                <a:latin typeface="Arial" charset="0"/>
                <a:ea typeface="ＭＳ Ｐゴシック" charset="0"/>
                <a:cs typeface="Times" charset="0"/>
              </a:rPr>
              <a:t> gravity model.</a:t>
            </a: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>
            <a:off x="3436938" y="3590925"/>
            <a:ext cx="7620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 flipV="1">
            <a:off x="3436938" y="4505325"/>
            <a:ext cx="7620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43018" name="Picture 10" descr="north_hawaii.jpg                                               000638EFMacintosh HD                   7C260B10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971675"/>
            <a:ext cx="2871788" cy="231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9" name="Picture 11" descr="east_hawaii.jpg                                                000638EFMacintosh HD                   7C260B10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4394200"/>
            <a:ext cx="2851150" cy="23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63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mts.jpg                                                       000AB161Macintosh HD                   7C26066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645" y="0"/>
            <a:ext cx="149735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654050" y="2437757"/>
            <a:ext cx="8234363" cy="28623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 indent="-1588"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needs for higher accuracy and resolution gravity/bathymetry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new altimetry and optimized waveform retracking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b="1" dirty="0" smtClean="0">
                <a:latin typeface="Arial" charset="0"/>
              </a:rPr>
              <a:t>towards 1 mGal global marine gravity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Arial" charset="0"/>
              </a:rPr>
              <a:t>m</a:t>
            </a:r>
            <a:r>
              <a:rPr lang="en-US" sz="2000" dirty="0" smtClean="0">
                <a:latin typeface="Arial" charset="0"/>
              </a:rPr>
              <a:t>orphology and compensation of ridges vs. spreading rate</a:t>
            </a:r>
          </a:p>
          <a:p>
            <a:pPr>
              <a:defRPr/>
            </a:pPr>
            <a:endParaRPr lang="en-US" sz="2000" dirty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Arial" charset="0"/>
              </a:rPr>
              <a:t>c</a:t>
            </a:r>
            <a:r>
              <a:rPr lang="en-US" sz="2000" dirty="0" smtClean="0">
                <a:latin typeface="Arial" charset="0"/>
              </a:rPr>
              <a:t>onstraints on absolute stress at ridges and transforms</a:t>
            </a:r>
          </a:p>
        </p:txBody>
      </p:sp>
      <p:pic>
        <p:nvPicPr>
          <p:cNvPr id="1536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700"/>
            <a:ext cx="1500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30" name="Line 18"/>
          <p:cNvSpPr>
            <a:spLocks noChangeShapeType="1"/>
          </p:cNvSpPr>
          <p:nvPr/>
        </p:nvSpPr>
        <p:spPr bwMode="auto">
          <a:xfrm flipV="1">
            <a:off x="0" y="1819275"/>
            <a:ext cx="9144000" cy="17463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232831"/>
            <a:ext cx="8861425" cy="996950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latin typeface="Helvetica" charset="0"/>
                <a:ea typeface="ＭＳ Ｐゴシック" charset="0"/>
                <a:cs typeface="Times" charset="0"/>
              </a:rPr>
              <a:t>Constraints on Absolute Stress at Ridges and Transforms </a:t>
            </a:r>
            <a:br>
              <a:rPr lang="en-US" sz="2000" dirty="0" smtClean="0"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000" dirty="0" smtClean="0">
                <a:latin typeface="Helvetica" charset="0"/>
                <a:ea typeface="ＭＳ Ｐゴシック" charset="0"/>
                <a:cs typeface="Times" charset="0"/>
              </a:rPr>
              <a:t>from New Global Marine Gravity</a:t>
            </a:r>
            <a:r>
              <a:rPr lang="en-US" sz="14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David Sandwell, Emmanuel Garcia, and</a:t>
            </a:r>
            <a:b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dirty="0" smtClean="0">
                <a:latin typeface="Helvetica" charset="0"/>
                <a:ea typeface="ＭＳ Ｐゴシック" charset="0"/>
                <a:cs typeface="Times" charset="0"/>
              </a:rPr>
              <a:t>Karen Luttrell</a:t>
            </a:r>
            <a:endParaRPr lang="en-US" b="0" dirty="0">
              <a:solidFill>
                <a:schemeClr val="tx1"/>
              </a:solidFill>
              <a:latin typeface="Helvetica" charset="0"/>
              <a:ea typeface="ＭＳ Ｐゴシック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764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Line 2"/>
          <p:cNvSpPr>
            <a:spLocks noChangeShapeType="1"/>
          </p:cNvSpPr>
          <p:nvPr/>
        </p:nvSpPr>
        <p:spPr bwMode="auto">
          <a:xfrm>
            <a:off x="741363" y="1905000"/>
            <a:ext cx="786765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algn="ctr"/>
            <a:r>
              <a:rPr lang="en-US" sz="3200" dirty="0">
                <a:latin typeface="Arial" charset="0"/>
              </a:rPr>
              <a:t>applications of radar altimetry</a:t>
            </a:r>
            <a:r>
              <a:rPr lang="en-US" sz="2000" dirty="0">
                <a:latin typeface="Helvetica" charset="0"/>
              </a:rPr>
              <a:t/>
            </a:r>
            <a:br>
              <a:rPr lang="en-US" sz="2000" dirty="0">
                <a:latin typeface="Helvetica" charset="0"/>
              </a:rPr>
            </a:br>
            <a:r>
              <a:rPr lang="en-US" sz="1300" dirty="0">
                <a:latin typeface="Helvetica" charset="0"/>
              </a:rPr>
              <a:t>(non-repeat orbit)</a:t>
            </a:r>
            <a:endParaRPr lang="en-US" sz="2000" dirty="0">
              <a:latin typeface="Helvetica" charset="0"/>
            </a:endParaRP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685800" y="2286000"/>
            <a:ext cx="3657600" cy="389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1450" indent="-1714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dirty="0">
                <a:latin typeface="Helvetica" charset="0"/>
              </a:rPr>
              <a:t>g</a:t>
            </a:r>
            <a:r>
              <a:rPr lang="en-US" sz="2400" dirty="0" smtClean="0">
                <a:latin typeface="Helvetica" charset="0"/>
              </a:rPr>
              <a:t>ravity</a:t>
            </a:r>
            <a:r>
              <a:rPr lang="en-US" sz="2400" dirty="0">
                <a:latin typeface="Helvetica" charset="0"/>
              </a:rPr>
              <a:t>: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 dirty="0">
                <a:latin typeface="Helvetica" charset="0"/>
              </a:rPr>
              <a:t>plate tectonics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 dirty="0">
                <a:latin typeface="Helvetica" charset="0"/>
              </a:rPr>
              <a:t>planning ship surveys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 dirty="0">
                <a:latin typeface="Helvetica" charset="0"/>
              </a:rPr>
              <a:t>inertial guidance (mostly military)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 dirty="0">
                <a:latin typeface="Helvetica" charset="0"/>
              </a:rPr>
              <a:t>petroleum exploration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endParaRPr lang="en-US" sz="1800" dirty="0">
              <a:latin typeface="Helvetica" charset="0"/>
            </a:endParaRP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endParaRPr lang="en-US" sz="2400" dirty="0">
              <a:latin typeface="Helvetica" charset="0"/>
            </a:endParaRPr>
          </a:p>
          <a:p>
            <a:pPr algn="l">
              <a:spcBef>
                <a:spcPct val="50000"/>
              </a:spcBef>
            </a:pPr>
            <a:endParaRPr lang="en-US" sz="2400" dirty="0">
              <a:latin typeface="Times" charset="0"/>
            </a:endParaRP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4953000" y="2209800"/>
            <a:ext cx="3657600" cy="416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1450" indent="-1714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dirty="0">
                <a:latin typeface="Helvetica" charset="0"/>
              </a:rPr>
              <a:t>t</a:t>
            </a:r>
            <a:r>
              <a:rPr lang="en-US" sz="2400" dirty="0" smtClean="0">
                <a:latin typeface="Helvetica" charset="0"/>
              </a:rPr>
              <a:t>opography</a:t>
            </a:r>
            <a:r>
              <a:rPr lang="en-US" sz="2400" dirty="0">
                <a:latin typeface="Helvetica" charset="0"/>
              </a:rPr>
              <a:t>: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 dirty="0">
                <a:latin typeface="Helvetica" charset="0"/>
              </a:rPr>
              <a:t>seafloor roughness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 dirty="0">
                <a:latin typeface="Helvetica" charset="0"/>
              </a:rPr>
              <a:t>linear volcanic chains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 dirty="0">
                <a:latin typeface="Helvetica" charset="0"/>
              </a:rPr>
              <a:t>tsunami models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 dirty="0">
                <a:latin typeface="Helvetica" charset="0"/>
              </a:rPr>
              <a:t>tide models, tidal friction, thermohaline circulation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 dirty="0">
                <a:latin typeface="Helvetica" charset="0"/>
              </a:rPr>
              <a:t>planning undersea cables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 dirty="0">
                <a:latin typeface="Helvetica" charset="0"/>
              </a:rPr>
              <a:t>law of the sea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 dirty="0">
                <a:latin typeface="Helvetica" charset="0"/>
              </a:rPr>
              <a:t>education and outreach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endParaRPr lang="en-US" sz="24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116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al_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1430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40640"/>
            <a:ext cx="429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Global Gravity Anomaly V22.1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416" y="2889980"/>
            <a:ext cx="460350" cy="32227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682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ulf_V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0" y="-535514"/>
            <a:ext cx="8610176" cy="7827432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127250" y="-38100"/>
            <a:ext cx="600947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>
                <a:latin typeface="Helvetica"/>
                <a:cs typeface="Helvetica"/>
              </a:rPr>
              <a:t>Gravity Anomaly </a:t>
            </a:r>
            <a:r>
              <a:rPr lang="en-US" sz="3200" dirty="0" smtClean="0">
                <a:latin typeface="Helvetica"/>
                <a:cs typeface="Helvetica"/>
              </a:rPr>
              <a:t>V22.1 </a:t>
            </a:r>
            <a:r>
              <a:rPr lang="en-US" sz="1400" dirty="0"/>
              <a:t>(10 mGal contours)</a:t>
            </a:r>
          </a:p>
        </p:txBody>
      </p:sp>
    </p:spTree>
    <p:extLst>
      <p:ext uri="{BB962C8B-B14F-4D97-AF65-F5344CB8AC3E}">
        <p14:creationId xmlns:p14="http://schemas.microsoft.com/office/powerpoint/2010/main" val="329932546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con_ship_trac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64" y="728132"/>
            <a:ext cx="7732615" cy="61298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0675" y="-8456"/>
            <a:ext cx="71939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GPS Navigated Gravity survey of Alaminos Canyon</a:t>
            </a:r>
          </a:p>
          <a:p>
            <a:r>
              <a:rPr lang="en-US" sz="2000" dirty="0" smtClean="0">
                <a:latin typeface="Arial"/>
                <a:cs typeface="Arial"/>
              </a:rPr>
              <a:t>(Alan Herring, personal communication, Dec. 2011.)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912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442" y="2094697"/>
            <a:ext cx="4431792" cy="3706368"/>
          </a:xfrm>
          <a:prstGeom prst="rect">
            <a:avLst/>
          </a:prstGeom>
        </p:spPr>
      </p:pic>
      <p:sp>
        <p:nvSpPr>
          <p:cNvPr id="54274" name="Title 3"/>
          <p:cNvSpPr>
            <a:spLocks noGrp="1"/>
          </p:cNvSpPr>
          <p:nvPr>
            <p:ph type="title" idx="4294967295"/>
          </p:nvPr>
        </p:nvSpPr>
        <p:spPr>
          <a:xfrm>
            <a:off x="449263" y="185738"/>
            <a:ext cx="8229600" cy="614362"/>
          </a:xfrm>
        </p:spPr>
        <p:txBody>
          <a:bodyPr lIns="91440" tIns="45720" rIns="91440" bIns="45720">
            <a:normAutofit/>
          </a:bodyPr>
          <a:lstStyle/>
          <a:p>
            <a:pPr algn="ctr" eaLnBrk="1" hangingPunct="1"/>
            <a:r>
              <a:rPr lang="en-US" sz="3200" dirty="0">
                <a:latin typeface="Helvetica"/>
                <a:ea typeface="ＭＳ Ｐゴシック" charset="0"/>
                <a:cs typeface="Helvetica"/>
              </a:rPr>
              <a:t>c</a:t>
            </a:r>
            <a:r>
              <a:rPr lang="en-US" sz="3200" dirty="0" smtClean="0">
                <a:latin typeface="Helvetica"/>
                <a:ea typeface="ＭＳ Ｐゴシック" charset="0"/>
                <a:cs typeface="Helvetica"/>
              </a:rPr>
              <a:t>omparisons </a:t>
            </a:r>
            <a:r>
              <a:rPr lang="en-US" sz="3200" dirty="0">
                <a:latin typeface="Helvetica"/>
                <a:ea typeface="ＭＳ Ｐゴシック" charset="0"/>
                <a:cs typeface="Helvetica"/>
              </a:rPr>
              <a:t>in the Gulf of Mexico</a:t>
            </a:r>
          </a:p>
        </p:txBody>
      </p:sp>
      <p:grpSp>
        <p:nvGrpSpPr>
          <p:cNvPr id="54275" name="Group 7"/>
          <p:cNvGrpSpPr>
            <a:grpSpLocks/>
          </p:cNvGrpSpPr>
          <p:nvPr/>
        </p:nvGrpSpPr>
        <p:grpSpPr bwMode="auto">
          <a:xfrm>
            <a:off x="276225" y="1327150"/>
            <a:ext cx="7864475" cy="5186363"/>
            <a:chOff x="218767" y="1193156"/>
            <a:chExt cx="7864475" cy="5185938"/>
          </a:xfrm>
        </p:grpSpPr>
        <p:pic>
          <p:nvPicPr>
            <p:cNvPr id="54278" name="Picture 8" descr="edco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767" y="2103262"/>
              <a:ext cx="4206552" cy="3489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79" name="TextBox 10"/>
            <p:cNvSpPr txBox="1">
              <a:spLocks noChangeArrowheads="1"/>
            </p:cNvSpPr>
            <p:nvPr/>
          </p:nvSpPr>
          <p:spPr bwMode="auto">
            <a:xfrm>
              <a:off x="1698317" y="1458566"/>
              <a:ext cx="1339850" cy="36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dirty="0">
                  <a:latin typeface="Helvetica"/>
                  <a:cs typeface="Helvetica"/>
                </a:rPr>
                <a:t>ship gravity</a:t>
              </a:r>
            </a:p>
          </p:txBody>
        </p:sp>
        <p:sp>
          <p:nvSpPr>
            <p:cNvPr id="54280" name="TextBox 11"/>
            <p:cNvSpPr txBox="1">
              <a:spLocks noChangeArrowheads="1"/>
            </p:cNvSpPr>
            <p:nvPr/>
          </p:nvSpPr>
          <p:spPr bwMode="auto">
            <a:xfrm>
              <a:off x="5521017" y="1193156"/>
              <a:ext cx="2562225" cy="923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Helvetica"/>
                  <a:cs typeface="Helvetica"/>
                </a:rPr>
                <a:t>satellite gravity</a:t>
              </a:r>
            </a:p>
            <a:p>
              <a:pPr eaLnBrk="1" hangingPunct="1"/>
              <a:r>
                <a:rPr lang="en-US" sz="1800" dirty="0">
                  <a:latin typeface="Helvetica"/>
                  <a:cs typeface="Helvetica"/>
                </a:rPr>
                <a:t>with CryoSat </a:t>
              </a:r>
              <a:r>
                <a:rPr lang="en-US" sz="1800" dirty="0" smtClean="0">
                  <a:latin typeface="Helvetica"/>
                  <a:cs typeface="Helvetica"/>
                </a:rPr>
                <a:t>LRM, Envisat and Jason-1</a:t>
              </a:r>
              <a:endParaRPr lang="en-US" sz="1800" dirty="0">
                <a:latin typeface="Helvetica"/>
                <a:cs typeface="Helvetica"/>
              </a:endParaRPr>
            </a:p>
          </p:txBody>
        </p:sp>
        <p:sp>
          <p:nvSpPr>
            <p:cNvPr id="54281" name="TextBox 12"/>
            <p:cNvSpPr txBox="1">
              <a:spLocks noChangeArrowheads="1"/>
            </p:cNvSpPr>
            <p:nvPr/>
          </p:nvSpPr>
          <p:spPr bwMode="auto">
            <a:xfrm>
              <a:off x="3489017" y="6012436"/>
              <a:ext cx="2546350" cy="366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dirty="0">
                  <a:latin typeface="Helvetica"/>
                  <a:cs typeface="Helvetica"/>
                </a:rPr>
                <a:t>5 mGal contour interval</a:t>
              </a:r>
            </a:p>
          </p:txBody>
        </p:sp>
      </p:grpSp>
      <p:sp>
        <p:nvSpPr>
          <p:cNvPr id="54276" name="TextBox 13"/>
          <p:cNvSpPr txBox="1">
            <a:spLocks noChangeArrowheads="1"/>
          </p:cNvSpPr>
          <p:nvPr/>
        </p:nvSpPr>
        <p:spPr bwMode="auto">
          <a:xfrm>
            <a:off x="1993900" y="5713413"/>
            <a:ext cx="1274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200" dirty="0">
                <a:latin typeface="Terminal Dosis Book" charset="0"/>
                <a:cs typeface="Terminal Dosis Book" charset="0"/>
              </a:rPr>
              <a:t>source: EDCON</a:t>
            </a:r>
          </a:p>
        </p:txBody>
      </p:sp>
      <p:sp>
        <p:nvSpPr>
          <p:cNvPr id="5427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55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302" name="Title 3"/>
          <p:cNvSpPr>
            <a:spLocks/>
          </p:cNvSpPr>
          <p:nvPr/>
        </p:nvSpPr>
        <p:spPr bwMode="auto">
          <a:xfrm>
            <a:off x="449263" y="185738"/>
            <a:ext cx="82296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spatial comparisons </a:t>
            </a:r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in the Gulf of Mexico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41482" y="5672667"/>
            <a:ext cx="527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Noise contribution from the EDCON data is 0.51 mGal.</a:t>
            </a:r>
            <a:endParaRPr lang="en-US" dirty="0"/>
          </a:p>
        </p:txBody>
      </p:sp>
      <p:pic>
        <p:nvPicPr>
          <p:cNvPr id="3" name="Picture 2" descr="gulf_scatter_V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5" y="1337760"/>
            <a:ext cx="8583083" cy="42257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5038" y="3386674"/>
            <a:ext cx="1298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V18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Geosat ERS-1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0741" y="3063511"/>
            <a:ext cx="129822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V22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CryoSat-2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Jason-1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Envisat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Geosat ERS-1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69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302" name="Title 3"/>
          <p:cNvSpPr>
            <a:spLocks/>
          </p:cNvSpPr>
          <p:nvPr/>
        </p:nvSpPr>
        <p:spPr bwMode="auto">
          <a:xfrm>
            <a:off x="449263" y="185738"/>
            <a:ext cx="82296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spectral comparisons </a:t>
            </a:r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in the Gulf of Mexico</a:t>
            </a:r>
          </a:p>
        </p:txBody>
      </p:sp>
      <p:pic>
        <p:nvPicPr>
          <p:cNvPr id="2" name="Picture 1" descr="coher_V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34" y="1291173"/>
            <a:ext cx="6918322" cy="521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2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al_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1430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40640"/>
            <a:ext cx="429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Global Gravity Anomaly V20.1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10666" y="589280"/>
            <a:ext cx="1465791" cy="102616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47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4"/>
          <p:cNvSpPr txBox="1">
            <a:spLocks noChangeArrowheads="1"/>
          </p:cNvSpPr>
          <p:nvPr/>
        </p:nvSpPr>
        <p:spPr bwMode="auto">
          <a:xfrm>
            <a:off x="3062288" y="0"/>
            <a:ext cx="274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Canadian Arctic </a:t>
            </a:r>
          </a:p>
          <a:p>
            <a:r>
              <a:rPr lang="en-US" sz="2400" dirty="0"/>
              <a:t>Geosat and ERS-1</a:t>
            </a:r>
            <a:endParaRPr lang="en-US" dirty="0"/>
          </a:p>
        </p:txBody>
      </p:sp>
      <p:pic>
        <p:nvPicPr>
          <p:cNvPr id="69634" name="Picture 1" descr="satV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00400"/>
            <a:ext cx="9144000" cy="1005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2974975" y="0"/>
            <a:ext cx="35036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Canadian Arctic </a:t>
            </a:r>
            <a:r>
              <a:rPr lang="en-US" sz="2400" dirty="0" smtClean="0"/>
              <a:t> - V18.1</a:t>
            </a:r>
            <a:endParaRPr lang="en-US" sz="2400" dirty="0"/>
          </a:p>
          <a:p>
            <a:r>
              <a:rPr lang="en-US" sz="2400" dirty="0"/>
              <a:t>Geosat, ERS-1 (old)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01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satV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00400"/>
            <a:ext cx="9144000" cy="1005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ext Box 4"/>
          <p:cNvSpPr txBox="1">
            <a:spLocks noChangeArrowheads="1"/>
          </p:cNvSpPr>
          <p:nvPr/>
        </p:nvSpPr>
        <p:spPr bwMode="auto">
          <a:xfrm>
            <a:off x="1131888" y="0"/>
            <a:ext cx="66405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Canadian </a:t>
            </a:r>
            <a:r>
              <a:rPr lang="en-US" sz="2400" dirty="0" smtClean="0"/>
              <a:t>Arctic – V20.1 </a:t>
            </a:r>
            <a:endParaRPr lang="en-US" sz="2400" dirty="0"/>
          </a:p>
          <a:p>
            <a:r>
              <a:rPr lang="en-US" sz="2400" dirty="0"/>
              <a:t>Geosat, ERS-1 (old) + </a:t>
            </a:r>
            <a:r>
              <a:rPr lang="en-US" sz="2400" b="1" dirty="0"/>
              <a:t>CryoSat, Envisat (new)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06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t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24" y="-296334"/>
            <a:ext cx="5175276" cy="73236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9466" y="457211"/>
            <a:ext cx="3402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attempt at comparing</a:t>
            </a:r>
          </a:p>
          <a:p>
            <a:r>
              <a:rPr lang="en-US" dirty="0"/>
              <a:t>a</a:t>
            </a:r>
            <a:r>
              <a:rPr lang="en-US" dirty="0" smtClean="0"/>
              <a:t>ll academic fleet ship gravity </a:t>
            </a:r>
          </a:p>
          <a:p>
            <a:r>
              <a:rPr lang="en-US" dirty="0" smtClean="0"/>
              <a:t>(1500 cruises)  with V21.1 satellite </a:t>
            </a:r>
          </a:p>
          <a:p>
            <a:r>
              <a:rPr lang="en-US" dirty="0" smtClean="0"/>
              <a:t>gravity courtesy of  Paul  Wessel.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4134" y="2319873"/>
            <a:ext cx="30818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median absolute deviation between academic fleet gravity and satellite gravity is 2.75 mGal.</a:t>
            </a:r>
          </a:p>
          <a:p>
            <a:endParaRPr lang="en-US" dirty="0"/>
          </a:p>
          <a:p>
            <a:pPr marL="285750" indent="-285750">
              <a:buFont typeface="Wingdings" charset="0"/>
              <a:buChar char="Ø"/>
            </a:pPr>
            <a:r>
              <a:rPr lang="en-US" dirty="0" smtClean="0"/>
              <a:t>Most academic fleet cruises are </a:t>
            </a:r>
            <a:r>
              <a:rPr lang="en-US" b="1" dirty="0" smtClean="0"/>
              <a:t>less accurate </a:t>
            </a:r>
            <a:r>
              <a:rPr lang="en-US" dirty="0" smtClean="0"/>
              <a:t>than the satellite gravity.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84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03275" y="323850"/>
            <a:ext cx="7597775" cy="66675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Helvetica" charset="0"/>
                <a:cs typeface="Times" charset="0"/>
              </a:rPr>
              <a:t>1/2 of global seafloor bathymetry </a:t>
            </a:r>
            <a:br>
              <a:rPr lang="en-US" sz="2800" dirty="0">
                <a:solidFill>
                  <a:schemeClr val="tx1"/>
                </a:solidFill>
                <a:latin typeface="Helvetica" charset="0"/>
                <a:cs typeface="Times" charset="0"/>
              </a:rPr>
            </a:br>
            <a:r>
              <a:rPr lang="en-US" sz="2800" dirty="0">
                <a:solidFill>
                  <a:schemeClr val="tx1"/>
                </a:solidFill>
                <a:latin typeface="Helvetica" charset="0"/>
                <a:cs typeface="Times" charset="0"/>
              </a:rPr>
              <a:t>not resolved at 10 </a:t>
            </a:r>
            <a:r>
              <a:rPr lang="en-US" sz="2800" dirty="0" smtClean="0">
                <a:solidFill>
                  <a:schemeClr val="tx1"/>
                </a:solidFill>
                <a:latin typeface="Helvetica" charset="0"/>
                <a:cs typeface="Times" charset="0"/>
              </a:rPr>
              <a:t>km</a:t>
            </a:r>
            <a:endParaRPr lang="en-US" dirty="0">
              <a:solidFill>
                <a:schemeClr val="tx1"/>
              </a:solidFill>
              <a:latin typeface="Helvetica" charset="0"/>
              <a:cs typeface="Times" charset="0"/>
            </a:endParaRPr>
          </a:p>
        </p:txBody>
      </p:sp>
      <p:pic>
        <p:nvPicPr>
          <p:cNvPr id="460803" name="Picture 1027" descr="cum_sounding_distance_60.jpg                                   000ACDB4Macintosh HD                   7C26066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052513"/>
            <a:ext cx="6731000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04" name="Text Box 1028"/>
          <p:cNvSpPr txBox="1">
            <a:spLocks noChangeArrowheads="1"/>
          </p:cNvSpPr>
          <p:nvPr/>
        </p:nvSpPr>
        <p:spPr bwMode="auto">
          <a:xfrm>
            <a:off x="6754813" y="6399213"/>
            <a:ext cx="2105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aseline="0" dirty="0"/>
              <a:t>[Smith and Marks, 2009]</a:t>
            </a:r>
          </a:p>
        </p:txBody>
      </p:sp>
    </p:spTree>
    <p:extLst>
      <p:ext uri="{BB962C8B-B14F-4D97-AF65-F5344CB8AC3E}">
        <p14:creationId xmlns:p14="http://schemas.microsoft.com/office/powerpoint/2010/main" val="117027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_gm_corr_fi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2" y="0"/>
            <a:ext cx="887505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4452" y="21176"/>
            <a:ext cx="8000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median along track slope difference in microradian (0.98 mGal)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529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81" name="Text Box 5"/>
          <p:cNvSpPr txBox="1">
            <a:spLocks noChangeArrowheads="1"/>
          </p:cNvSpPr>
          <p:nvPr/>
        </p:nvSpPr>
        <p:spPr bwMode="auto">
          <a:xfrm>
            <a:off x="2221859" y="375942"/>
            <a:ext cx="455765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aseline="0" dirty="0" smtClean="0">
                <a:latin typeface="Helvetica"/>
                <a:cs typeface="Helvetica"/>
              </a:rPr>
              <a:t>current</a:t>
            </a:r>
            <a:r>
              <a:rPr lang="en-US" sz="3200" dirty="0" smtClean="0">
                <a:latin typeface="Helvetica"/>
                <a:cs typeface="Helvetica"/>
              </a:rPr>
              <a:t> gravity accuracy</a:t>
            </a:r>
            <a:endParaRPr lang="en-US" sz="2000" baseline="0" dirty="0">
              <a:latin typeface="Helvetica"/>
              <a:cs typeface="Helvetica"/>
            </a:endParaRPr>
          </a:p>
          <a:p>
            <a:pPr>
              <a:defRPr/>
            </a:pPr>
            <a:endParaRPr lang="en-US" baseline="0" dirty="0">
              <a:latin typeface="Helvetica"/>
              <a:cs typeface="Helvetica"/>
            </a:endParaRPr>
          </a:p>
        </p:txBody>
      </p:sp>
      <p:pic>
        <p:nvPicPr>
          <p:cNvPr id="2" name="Picture 1" descr="08_std_vs_l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" y="1299430"/>
            <a:ext cx="8898381" cy="3693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8444" y="5145852"/>
            <a:ext cx="4480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accuracy ~1.6 mGal latitudes &lt; 66˚</a:t>
            </a:r>
          </a:p>
          <a:p>
            <a:r>
              <a:rPr lang="en-US" sz="2400" dirty="0" smtClean="0"/>
              <a:t>accuracy ~3.5 mGal in Arctic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682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indian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10320338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3906838" y="1000125"/>
            <a:ext cx="914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FF00"/>
                </a:solidFill>
              </a:rPr>
              <a:t>old</a:t>
            </a:r>
          </a:p>
          <a:p>
            <a:pPr eaLnBrk="1" hangingPunct="1"/>
            <a:r>
              <a:rPr lang="en-US" sz="3600" dirty="0">
                <a:solidFill>
                  <a:srgbClr val="FFFF00"/>
                </a:solidFill>
              </a:rPr>
              <a:t>V18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112000" y="893763"/>
            <a:ext cx="331788" cy="51435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16" name="TextBox 6"/>
          <p:cNvSpPr txBox="1">
            <a:spLocks noChangeArrowheads="1"/>
          </p:cNvSpPr>
          <p:nvPr/>
        </p:nvSpPr>
        <p:spPr bwMode="auto">
          <a:xfrm>
            <a:off x="1806575" y="-6350"/>
            <a:ext cx="6018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/>
              <a:t>tectonics buried by sediments</a:t>
            </a:r>
          </a:p>
        </p:txBody>
      </p:sp>
    </p:spTree>
    <p:extLst>
      <p:ext uri="{BB962C8B-B14F-4D97-AF65-F5344CB8AC3E}">
        <p14:creationId xmlns:p14="http://schemas.microsoft.com/office/powerpoint/2010/main" val="6522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indian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1031875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3906838" y="1000125"/>
            <a:ext cx="987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FF00"/>
                </a:solidFill>
              </a:rPr>
              <a:t>new</a:t>
            </a:r>
          </a:p>
          <a:p>
            <a:pPr eaLnBrk="1" hangingPunct="1"/>
            <a:r>
              <a:rPr lang="en-US" sz="3600" dirty="0">
                <a:solidFill>
                  <a:srgbClr val="FFFF00"/>
                </a:solidFill>
              </a:rPr>
              <a:t>V22</a:t>
            </a:r>
          </a:p>
        </p:txBody>
      </p:sp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1806575" y="-6350"/>
            <a:ext cx="6018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/>
              <a:t>tectonics buried by sediments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112000" y="893763"/>
            <a:ext cx="331788" cy="51435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551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indian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1031875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1681163" y="2670175"/>
            <a:ext cx="790575" cy="698500"/>
          </a:xfrm>
          <a:custGeom>
            <a:avLst/>
            <a:gdLst>
              <a:gd name="connsiteX0" fmla="*/ 0 w 790222"/>
              <a:gd name="connsiteY0" fmla="*/ 0 h 698500"/>
              <a:gd name="connsiteX1" fmla="*/ 261055 w 790222"/>
              <a:gd name="connsiteY1" fmla="*/ 169334 h 698500"/>
              <a:gd name="connsiteX2" fmla="*/ 564444 w 790222"/>
              <a:gd name="connsiteY2" fmla="*/ 444500 h 698500"/>
              <a:gd name="connsiteX3" fmla="*/ 790222 w 790222"/>
              <a:gd name="connsiteY3" fmla="*/ 698500 h 69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222" h="698500">
                <a:moveTo>
                  <a:pt x="0" y="0"/>
                </a:moveTo>
                <a:cubicBezTo>
                  <a:pt x="83490" y="47625"/>
                  <a:pt x="166981" y="95251"/>
                  <a:pt x="261055" y="169334"/>
                </a:cubicBezTo>
                <a:cubicBezTo>
                  <a:pt x="355129" y="243417"/>
                  <a:pt x="476250" y="356306"/>
                  <a:pt x="564444" y="444500"/>
                </a:cubicBezTo>
                <a:cubicBezTo>
                  <a:pt x="652639" y="532694"/>
                  <a:pt x="790222" y="698500"/>
                  <a:pt x="790222" y="698500"/>
                </a:cubicBezTo>
              </a:path>
            </a:pathLst>
          </a:custGeom>
          <a:ln>
            <a:solidFill>
              <a:srgbClr val="FFFF00">
                <a:alpha val="7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1868488" y="2565400"/>
            <a:ext cx="690562" cy="727075"/>
          </a:xfrm>
          <a:custGeom>
            <a:avLst/>
            <a:gdLst>
              <a:gd name="connsiteX0" fmla="*/ 0 w 690112"/>
              <a:gd name="connsiteY0" fmla="*/ 0 h 726199"/>
              <a:gd name="connsiteX1" fmla="*/ 268111 w 690112"/>
              <a:gd name="connsiteY1" fmla="*/ 324555 h 726199"/>
              <a:gd name="connsiteX2" fmla="*/ 656166 w 690112"/>
              <a:gd name="connsiteY2" fmla="*/ 698500 h 726199"/>
              <a:gd name="connsiteX3" fmla="*/ 670278 w 690112"/>
              <a:gd name="connsiteY3" fmla="*/ 698500 h 726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0112" h="726199">
                <a:moveTo>
                  <a:pt x="0" y="0"/>
                </a:moveTo>
                <a:cubicBezTo>
                  <a:pt x="79375" y="104069"/>
                  <a:pt x="158750" y="208138"/>
                  <a:pt x="268111" y="324555"/>
                </a:cubicBezTo>
                <a:cubicBezTo>
                  <a:pt x="377472" y="440972"/>
                  <a:pt x="589138" y="636176"/>
                  <a:pt x="656166" y="698500"/>
                </a:cubicBezTo>
                <a:cubicBezTo>
                  <a:pt x="723194" y="760824"/>
                  <a:pt x="670278" y="698500"/>
                  <a:pt x="670278" y="698500"/>
                </a:cubicBezTo>
              </a:path>
            </a:pathLst>
          </a:custGeom>
          <a:ln>
            <a:solidFill>
              <a:srgbClr val="FFFF00">
                <a:alpha val="7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5313363" y="4038600"/>
            <a:ext cx="661987" cy="803275"/>
          </a:xfrm>
          <a:custGeom>
            <a:avLst/>
            <a:gdLst>
              <a:gd name="connsiteX0" fmla="*/ 0 w 663223"/>
              <a:gd name="connsiteY0" fmla="*/ 0 h 804334"/>
              <a:gd name="connsiteX1" fmla="*/ 232834 w 663223"/>
              <a:gd name="connsiteY1" fmla="*/ 190500 h 804334"/>
              <a:gd name="connsiteX2" fmla="*/ 409223 w 663223"/>
              <a:gd name="connsiteY2" fmla="*/ 430389 h 804334"/>
              <a:gd name="connsiteX3" fmla="*/ 663223 w 663223"/>
              <a:gd name="connsiteY3" fmla="*/ 804334 h 804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223" h="804334">
                <a:moveTo>
                  <a:pt x="0" y="0"/>
                </a:moveTo>
                <a:cubicBezTo>
                  <a:pt x="82315" y="59384"/>
                  <a:pt x="164630" y="118769"/>
                  <a:pt x="232834" y="190500"/>
                </a:cubicBezTo>
                <a:cubicBezTo>
                  <a:pt x="301038" y="262231"/>
                  <a:pt x="337492" y="328083"/>
                  <a:pt x="409223" y="430389"/>
                </a:cubicBezTo>
                <a:cubicBezTo>
                  <a:pt x="480954" y="532695"/>
                  <a:pt x="663223" y="804334"/>
                  <a:pt x="663223" y="804334"/>
                </a:cubicBezTo>
              </a:path>
            </a:pathLst>
          </a:custGeom>
          <a:ln>
            <a:solidFill>
              <a:srgbClr val="FFFF00">
                <a:alpha val="7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313363" y="4633913"/>
            <a:ext cx="536575" cy="762000"/>
          </a:xfrm>
          <a:custGeom>
            <a:avLst/>
            <a:gdLst>
              <a:gd name="connsiteX0" fmla="*/ 0 w 536222"/>
              <a:gd name="connsiteY0" fmla="*/ 0 h 762000"/>
              <a:gd name="connsiteX1" fmla="*/ 261055 w 536222"/>
              <a:gd name="connsiteY1" fmla="*/ 352778 h 762000"/>
              <a:gd name="connsiteX2" fmla="*/ 536222 w 536222"/>
              <a:gd name="connsiteY2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222" h="762000">
                <a:moveTo>
                  <a:pt x="0" y="0"/>
                </a:moveTo>
                <a:cubicBezTo>
                  <a:pt x="85842" y="112889"/>
                  <a:pt x="171685" y="225778"/>
                  <a:pt x="261055" y="352778"/>
                </a:cubicBezTo>
                <a:cubicBezTo>
                  <a:pt x="350425" y="479778"/>
                  <a:pt x="489185" y="693796"/>
                  <a:pt x="536222" y="762000"/>
                </a:cubicBezTo>
              </a:path>
            </a:pathLst>
          </a:custGeom>
          <a:ln>
            <a:solidFill>
              <a:srgbClr val="FFFF00">
                <a:alpha val="7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1249363" y="3716338"/>
            <a:ext cx="1036637" cy="273050"/>
          </a:xfrm>
          <a:custGeom>
            <a:avLst/>
            <a:gdLst>
              <a:gd name="connsiteX0" fmla="*/ 0 w 1037167"/>
              <a:gd name="connsiteY0" fmla="*/ 272467 h 272467"/>
              <a:gd name="connsiteX1" fmla="*/ 366889 w 1037167"/>
              <a:gd name="connsiteY1" fmla="*/ 131356 h 272467"/>
              <a:gd name="connsiteX2" fmla="*/ 649111 w 1037167"/>
              <a:gd name="connsiteY2" fmla="*/ 89023 h 272467"/>
              <a:gd name="connsiteX3" fmla="*/ 846667 w 1037167"/>
              <a:gd name="connsiteY3" fmla="*/ 4356 h 272467"/>
              <a:gd name="connsiteX4" fmla="*/ 1037167 w 1037167"/>
              <a:gd name="connsiteY4" fmla="*/ 11412 h 27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167" h="272467">
                <a:moveTo>
                  <a:pt x="0" y="272467"/>
                </a:moveTo>
                <a:cubicBezTo>
                  <a:pt x="129352" y="217198"/>
                  <a:pt x="258704" y="161930"/>
                  <a:pt x="366889" y="131356"/>
                </a:cubicBezTo>
                <a:cubicBezTo>
                  <a:pt x="475074" y="100782"/>
                  <a:pt x="569148" y="110190"/>
                  <a:pt x="649111" y="89023"/>
                </a:cubicBezTo>
                <a:cubicBezTo>
                  <a:pt x="729074" y="67856"/>
                  <a:pt x="781991" y="17291"/>
                  <a:pt x="846667" y="4356"/>
                </a:cubicBezTo>
                <a:cubicBezTo>
                  <a:pt x="911343" y="-8579"/>
                  <a:pt x="1037167" y="11412"/>
                  <a:pt x="1037167" y="11412"/>
                </a:cubicBezTo>
              </a:path>
            </a:pathLst>
          </a:custGeom>
          <a:ln>
            <a:solidFill>
              <a:srgbClr val="FFFF00">
                <a:alpha val="7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367" name="TextBox 2"/>
          <p:cNvSpPr txBox="1">
            <a:spLocks noChangeArrowheads="1"/>
          </p:cNvSpPr>
          <p:nvPr/>
        </p:nvSpPr>
        <p:spPr bwMode="auto">
          <a:xfrm>
            <a:off x="3906838" y="1000125"/>
            <a:ext cx="987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FF00"/>
                </a:solidFill>
              </a:rPr>
              <a:t>new</a:t>
            </a:r>
          </a:p>
          <a:p>
            <a:pPr eaLnBrk="1" hangingPunct="1"/>
            <a:r>
              <a:rPr lang="en-US" sz="3600" dirty="0">
                <a:solidFill>
                  <a:srgbClr val="FFFF00"/>
                </a:solidFill>
              </a:rPr>
              <a:t>V22</a:t>
            </a:r>
          </a:p>
        </p:txBody>
      </p:sp>
      <p:sp>
        <p:nvSpPr>
          <p:cNvPr id="15368" name="TextBox 6"/>
          <p:cNvSpPr txBox="1">
            <a:spLocks noChangeArrowheads="1"/>
          </p:cNvSpPr>
          <p:nvPr/>
        </p:nvSpPr>
        <p:spPr bwMode="auto">
          <a:xfrm>
            <a:off x="1806575" y="-6350"/>
            <a:ext cx="6018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/>
              <a:t>tectonics buried by sediments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112000" y="893763"/>
            <a:ext cx="331788" cy="51435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05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satl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850" y="58738"/>
            <a:ext cx="10315575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6"/>
          <p:cNvSpPr txBox="1">
            <a:spLocks noChangeArrowheads="1"/>
          </p:cNvSpPr>
          <p:nvPr/>
        </p:nvSpPr>
        <p:spPr bwMode="auto">
          <a:xfrm>
            <a:off x="8007350" y="555625"/>
            <a:ext cx="914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FF00"/>
                </a:solidFill>
              </a:rPr>
              <a:t>old</a:t>
            </a:r>
          </a:p>
          <a:p>
            <a:pPr eaLnBrk="1" hangingPunct="1"/>
            <a:r>
              <a:rPr lang="en-US" sz="3600" dirty="0">
                <a:solidFill>
                  <a:srgbClr val="FFFF00"/>
                </a:solidFill>
              </a:rPr>
              <a:t>V18</a:t>
            </a: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3581400" y="-150813"/>
            <a:ext cx="2390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/>
              <a:t>abyssal hills</a:t>
            </a:r>
          </a:p>
        </p:txBody>
      </p:sp>
    </p:spTree>
    <p:extLst>
      <p:ext uri="{BB962C8B-B14F-4D97-AF65-F5344CB8AC3E}">
        <p14:creationId xmlns:p14="http://schemas.microsoft.com/office/powerpoint/2010/main" val="4265282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satl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850" y="58738"/>
            <a:ext cx="10315575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Box 6"/>
          <p:cNvSpPr txBox="1">
            <a:spLocks noChangeArrowheads="1"/>
          </p:cNvSpPr>
          <p:nvPr/>
        </p:nvSpPr>
        <p:spPr bwMode="auto">
          <a:xfrm>
            <a:off x="8007350" y="555625"/>
            <a:ext cx="985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FF00"/>
                </a:solidFill>
              </a:rPr>
              <a:t>new</a:t>
            </a:r>
          </a:p>
          <a:p>
            <a:pPr eaLnBrk="1" hangingPunct="1"/>
            <a:r>
              <a:rPr lang="en-US" sz="3600" dirty="0">
                <a:solidFill>
                  <a:srgbClr val="FFFF00"/>
                </a:solidFill>
              </a:rPr>
              <a:t>V22</a:t>
            </a:r>
          </a:p>
        </p:txBody>
      </p:sp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3581400" y="-150813"/>
            <a:ext cx="2390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/>
              <a:t>abyssal hills</a:t>
            </a:r>
          </a:p>
        </p:txBody>
      </p:sp>
      <p:sp>
        <p:nvSpPr>
          <p:cNvPr id="9" name="Rounded Rectangle 8"/>
          <p:cNvSpPr/>
          <p:nvPr/>
        </p:nvSpPr>
        <p:spPr>
          <a:xfrm rot="21060000">
            <a:off x="2478088" y="4965700"/>
            <a:ext cx="1511300" cy="596900"/>
          </a:xfrm>
          <a:prstGeom prst="round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 rot="20940000">
            <a:off x="4095750" y="4667250"/>
            <a:ext cx="1511300" cy="595313"/>
          </a:xfrm>
          <a:prstGeom prst="round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37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gala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850" y="0"/>
            <a:ext cx="10294938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682625" y="931863"/>
            <a:ext cx="914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FF00"/>
                </a:solidFill>
              </a:rPr>
              <a:t>old</a:t>
            </a:r>
          </a:p>
          <a:p>
            <a:pPr eaLnBrk="1" hangingPunct="1"/>
            <a:r>
              <a:rPr lang="en-US" sz="3600" dirty="0">
                <a:solidFill>
                  <a:srgbClr val="FFFF00"/>
                </a:solidFill>
              </a:rPr>
              <a:t>V18</a:t>
            </a:r>
          </a:p>
        </p:txBody>
      </p:sp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3117850" y="204788"/>
            <a:ext cx="33353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/>
              <a:t>small seamounts</a:t>
            </a:r>
          </a:p>
        </p:txBody>
      </p:sp>
    </p:spTree>
    <p:extLst>
      <p:ext uri="{BB962C8B-B14F-4D97-AF65-F5344CB8AC3E}">
        <p14:creationId xmlns:p14="http://schemas.microsoft.com/office/powerpoint/2010/main" val="3076161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gala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850" y="0"/>
            <a:ext cx="10291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682625" y="931863"/>
            <a:ext cx="985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FF00"/>
                </a:solidFill>
              </a:rPr>
              <a:t>new</a:t>
            </a:r>
          </a:p>
          <a:p>
            <a:pPr eaLnBrk="1" hangingPunct="1"/>
            <a:r>
              <a:rPr lang="en-US" sz="3600" dirty="0">
                <a:solidFill>
                  <a:srgbClr val="FFFF00"/>
                </a:solidFill>
              </a:rPr>
              <a:t>V22</a:t>
            </a: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3117850" y="204788"/>
            <a:ext cx="33353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/>
              <a:t>small seamounts</a:t>
            </a:r>
          </a:p>
        </p:txBody>
      </p:sp>
      <p:sp>
        <p:nvSpPr>
          <p:cNvPr id="2" name="Oval 1"/>
          <p:cNvSpPr/>
          <p:nvPr/>
        </p:nvSpPr>
        <p:spPr>
          <a:xfrm>
            <a:off x="4586288" y="2309813"/>
            <a:ext cx="1614487" cy="828675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053013" y="4211638"/>
            <a:ext cx="1546225" cy="107315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470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smts.jpg                                                       000AB161Macintosh HD                   7C26066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0"/>
            <a:ext cx="581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504981" y="231775"/>
            <a:ext cx="21920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latin typeface="Helvetica"/>
                <a:cs typeface="Helvetica"/>
              </a:rPr>
              <a:t>uncharted </a:t>
            </a:r>
          </a:p>
          <a:p>
            <a:pPr algn="ctr"/>
            <a:r>
              <a:rPr lang="en-US" sz="3200" dirty="0">
                <a:latin typeface="Helvetica"/>
                <a:cs typeface="Helvetica"/>
              </a:rPr>
              <a:t>seamounts</a:t>
            </a:r>
          </a:p>
          <a:p>
            <a:pPr algn="ctr"/>
            <a:r>
              <a:rPr lang="en-US" sz="3200" dirty="0">
                <a:latin typeface="Helvetica"/>
                <a:cs typeface="Helvetica"/>
              </a:rPr>
              <a:t>&gt; 3 km tall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919769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504360" y="231775"/>
            <a:ext cx="19181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>
                <a:latin typeface="Helvetica"/>
                <a:cs typeface="Helvetica"/>
              </a:rPr>
              <a:t>Southern</a:t>
            </a:r>
          </a:p>
          <a:p>
            <a:pPr algn="ctr"/>
            <a:r>
              <a:rPr lang="en-US" sz="3200" dirty="0" smtClean="0">
                <a:latin typeface="Helvetica"/>
                <a:cs typeface="Helvetica"/>
              </a:rPr>
              <a:t>California</a:t>
            </a:r>
            <a:endParaRPr lang="en-US" sz="3200" dirty="0">
              <a:latin typeface="Helvetica"/>
              <a:cs typeface="Helvetica"/>
            </a:endParaRPr>
          </a:p>
        </p:txBody>
      </p:sp>
      <p:pic>
        <p:nvPicPr>
          <p:cNvPr id="2" name="Picture 1" descr="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698" y="0"/>
            <a:ext cx="6558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981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382000" cy="83820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Helvetica"/>
                <a:ea typeface="ＭＳ Ｐゴシック" charset="0"/>
                <a:cs typeface="Helvetica"/>
              </a:rPr>
              <a:t>size distribution of seamounts</a:t>
            </a:r>
            <a:endParaRPr lang="en-US" dirty="0">
              <a:latin typeface="Helvetica"/>
              <a:ea typeface="ＭＳ Ｐゴシック" charset="0"/>
              <a:cs typeface="Helvetica"/>
            </a:endParaRPr>
          </a:p>
        </p:txBody>
      </p:sp>
      <p:pic>
        <p:nvPicPr>
          <p:cNvPr id="50178" name="Picture 7" descr="Wessel_Fig_3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752600"/>
            <a:ext cx="8686800" cy="4806950"/>
          </a:xfrm>
        </p:spPr>
      </p:pic>
      <p:sp>
        <p:nvSpPr>
          <p:cNvPr id="50179" name="Text Box 1028"/>
          <p:cNvSpPr txBox="1">
            <a:spLocks noChangeArrowheads="1"/>
          </p:cNvSpPr>
          <p:nvPr/>
        </p:nvSpPr>
        <p:spPr bwMode="auto">
          <a:xfrm>
            <a:off x="7543800" y="6400800"/>
            <a:ext cx="14525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/>
              <a:t>Wessel JGR,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302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155575" y="0"/>
            <a:ext cx="8988425" cy="666750"/>
          </a:xfrm>
          <a:noFill/>
        </p:spPr>
        <p:txBody>
          <a:bodyPr lIns="91440" tIns="45720" rIns="91440" bIns="45720"/>
          <a:lstStyle/>
          <a:p>
            <a:r>
              <a:rPr lang="en-US" sz="2400" dirty="0">
                <a:solidFill>
                  <a:schemeClr val="tx1"/>
                </a:solidFill>
                <a:latin typeface="Helvetica" charset="0"/>
                <a:cs typeface="Times" charset="0"/>
              </a:rPr>
              <a:t>Crash of USS San Francisco into uncharted seamount</a:t>
            </a:r>
            <a:endParaRPr lang="en-US" sz="1300" b="0" dirty="0">
              <a:solidFill>
                <a:schemeClr val="tx1"/>
              </a:solidFill>
              <a:latin typeface="Helvetica" charset="0"/>
              <a:cs typeface="Times" charset="0"/>
            </a:endParaRPr>
          </a:p>
        </p:txBody>
      </p:sp>
      <p:pic>
        <p:nvPicPr>
          <p:cNvPr id="466947" name="Picture 1032" descr="Sub2.JPG                                                       000E0BEBdsmac                          BC875F0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1349375"/>
            <a:ext cx="585152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6948" name="Text Box 1033"/>
          <p:cNvSpPr txBox="1">
            <a:spLocks noChangeArrowheads="1"/>
          </p:cNvSpPr>
          <p:nvPr/>
        </p:nvSpPr>
        <p:spPr bwMode="auto">
          <a:xfrm>
            <a:off x="114300" y="928688"/>
            <a:ext cx="3167063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 indent="-1143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ts val="1400"/>
              </a:spcBef>
              <a:buFontTx/>
              <a:buChar char="•"/>
            </a:pPr>
            <a:r>
              <a:rPr lang="en-US" sz="1400" baseline="0" dirty="0"/>
              <a:t>Los Angeles class Submarine ran aground in route from Guam to Brisbane, Australia - 8 January, 2005</a:t>
            </a:r>
          </a:p>
          <a:p>
            <a:pPr algn="l">
              <a:spcBef>
                <a:spcPts val="1400"/>
              </a:spcBef>
              <a:buFontTx/>
              <a:buChar char="•"/>
            </a:pPr>
            <a:r>
              <a:rPr lang="en-US" sz="1400" baseline="0" dirty="0"/>
              <a:t>One sailor killed, 120 injured</a:t>
            </a:r>
          </a:p>
          <a:p>
            <a:pPr algn="l">
              <a:spcBef>
                <a:spcPts val="1400"/>
              </a:spcBef>
              <a:buFontTx/>
              <a:buChar char="•"/>
            </a:pPr>
            <a:r>
              <a:rPr lang="en-US" sz="1400" baseline="0" dirty="0"/>
              <a:t>Crash depth ~500 ft, speed 33 kn, Sonar measured a depth of 6000 feet,  4 minutes before crash</a:t>
            </a:r>
          </a:p>
          <a:p>
            <a:pPr algn="l">
              <a:spcBef>
                <a:spcPts val="1400"/>
              </a:spcBef>
              <a:buFontTx/>
              <a:buChar char="•"/>
            </a:pPr>
            <a:r>
              <a:rPr lang="en-US" sz="1400" baseline="0" dirty="0"/>
              <a:t>30-hour trip back to Guam, crew managed to keep the sub from sinking</a:t>
            </a:r>
          </a:p>
          <a:p>
            <a:pPr algn="l">
              <a:spcBef>
                <a:spcPts val="1400"/>
              </a:spcBef>
              <a:buFontTx/>
              <a:buChar char="•"/>
            </a:pPr>
            <a:r>
              <a:rPr lang="en-US" sz="1400" baseline="0" dirty="0"/>
              <a:t>Area of discolored water noted on navigational chart 3 mi, south of crash site</a:t>
            </a:r>
          </a:p>
          <a:p>
            <a:pPr algn="l">
              <a:spcBef>
                <a:spcPts val="1400"/>
              </a:spcBef>
              <a:buFontTx/>
              <a:buChar char="•"/>
            </a:pPr>
            <a:r>
              <a:rPr lang="en-US" sz="1400" baseline="0" dirty="0"/>
              <a:t>Navy began basing attack submarines in Guam in 2002</a:t>
            </a:r>
          </a:p>
        </p:txBody>
      </p:sp>
    </p:spTree>
    <p:extLst>
      <p:ext uri="{BB962C8B-B14F-4D97-AF65-F5344CB8AC3E}">
        <p14:creationId xmlns:p14="http://schemas.microsoft.com/office/powerpoint/2010/main" val="207496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4" name="Rectangle 2"/>
          <p:cNvSpPr>
            <a:spLocks noChangeArrowheads="1"/>
          </p:cNvSpPr>
          <p:nvPr/>
        </p:nvSpPr>
        <p:spPr bwMode="auto">
          <a:xfrm>
            <a:off x="457200" y="1600200"/>
            <a:ext cx="3276600" cy="1600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52995" name="Rectangle 3"/>
          <p:cNvSpPr>
            <a:spLocks noChangeArrowheads="1"/>
          </p:cNvSpPr>
          <p:nvPr/>
        </p:nvSpPr>
        <p:spPr bwMode="auto">
          <a:xfrm>
            <a:off x="4491038" y="3221038"/>
            <a:ext cx="4514850" cy="2678112"/>
          </a:xfrm>
          <a:prstGeom prst="rect">
            <a:avLst/>
          </a:prstGeom>
          <a:solidFill>
            <a:srgbClr val="FFC893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6627" name="Rectangle 4"/>
          <p:cNvSpPr>
            <a:spLocks noGrp="1" noChangeArrowheads="1"/>
          </p:cNvSpPr>
          <p:nvPr>
            <p:ph type="title"/>
          </p:nvPr>
        </p:nvSpPr>
        <p:spPr>
          <a:xfrm>
            <a:off x="719138" y="304800"/>
            <a:ext cx="7239000" cy="609600"/>
          </a:xfrm>
        </p:spPr>
        <p:txBody>
          <a:bodyPr/>
          <a:lstStyle/>
          <a:p>
            <a:pPr algn="ctr" eaLnBrk="1" hangingPunct="1"/>
            <a:r>
              <a:rPr lang="en-US" sz="3200" dirty="0">
                <a:latin typeface="Helvetica" charset="0"/>
                <a:ea typeface="ＭＳ Ｐゴシック" charset="0"/>
              </a:rPr>
              <a:t>slope requirement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852997" name="Text Box 5"/>
          <p:cNvSpPr txBox="1">
            <a:spLocks noChangeArrowheads="1"/>
          </p:cNvSpPr>
          <p:nvPr/>
        </p:nvSpPr>
        <p:spPr bwMode="auto">
          <a:xfrm>
            <a:off x="2057400" y="4038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2400" dirty="0">
              <a:latin typeface="Times" charset="0"/>
              <a:cs typeface="+mn-cs"/>
            </a:endParaRPr>
          </a:p>
        </p:txBody>
      </p:sp>
      <p:graphicFrame>
        <p:nvGraphicFramePr>
          <p:cNvPr id="26629" name="Object 6"/>
          <p:cNvGraphicFramePr>
            <a:graphicFrameLocks noChangeAspect="1"/>
          </p:cNvGraphicFramePr>
          <p:nvPr/>
        </p:nvGraphicFramePr>
        <p:xfrm>
          <a:off x="771525" y="1196975"/>
          <a:ext cx="8078788" cy="424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45" name="Document" r:id="rId4" imgW="5943600" imgH="3124200" progId="Word.Document.8">
                  <p:embed/>
                </p:oleObj>
              </mc:Choice>
              <mc:Fallback>
                <p:oleObj name="Document" r:id="rId4" imgW="5943600" imgH="31242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5" y="1196975"/>
                        <a:ext cx="8078788" cy="424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2999" name="Line 7"/>
          <p:cNvSpPr>
            <a:spLocks noChangeShapeType="1"/>
          </p:cNvSpPr>
          <p:nvPr/>
        </p:nvSpPr>
        <p:spPr bwMode="auto">
          <a:xfrm flipH="1">
            <a:off x="4329113" y="1073150"/>
            <a:ext cx="12700" cy="5092700"/>
          </a:xfrm>
          <a:prstGeom prst="line">
            <a:avLst/>
          </a:prstGeom>
          <a:noFill/>
          <a:ln w="76200">
            <a:solidFill>
              <a:srgbClr val="D8DBDB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aphicFrame>
        <p:nvGraphicFramePr>
          <p:cNvPr id="2663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8269435"/>
              </p:ext>
            </p:extLst>
          </p:nvPr>
        </p:nvGraphicFramePr>
        <p:xfrm>
          <a:off x="4464050" y="1168400"/>
          <a:ext cx="8069263" cy="465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46" name="Document" r:id="rId6" imgW="5664200" imgH="3263900" progId="Word.Document.8">
                  <p:embed/>
                </p:oleObj>
              </mc:Choice>
              <mc:Fallback>
                <p:oleObj name="Document" r:id="rId6" imgW="5664200" imgH="326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4050" y="1168400"/>
                        <a:ext cx="8069263" cy="465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9299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1036</Words>
  <Application>Microsoft Macintosh PowerPoint</Application>
  <PresentationFormat>On-screen Show (4:3)</PresentationFormat>
  <Paragraphs>199</Paragraphs>
  <Slides>48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Office Theme</vt:lpstr>
      <vt:lpstr>Document</vt:lpstr>
      <vt:lpstr>Constraints on Absolute Stress at  Ridges and Transforms from New Global Marine Gravity  David Sandwell, Emmanuel Garcia, and Karen Luttrell</vt:lpstr>
      <vt:lpstr>PowerPoint Presentation</vt:lpstr>
      <vt:lpstr>applications of radar altimetry (non-repeat orbit)</vt:lpstr>
      <vt:lpstr>1/2 of global seafloor bathymetry  not resolved at 10 km</vt:lpstr>
      <vt:lpstr>PowerPoint Presentation</vt:lpstr>
      <vt:lpstr>PowerPoint Presentation</vt:lpstr>
      <vt:lpstr>size distribution of seamounts</vt:lpstr>
      <vt:lpstr>Crash of USS San Francisco into uncharted seamount</vt:lpstr>
      <vt:lpstr>slope requirement</vt:lpstr>
      <vt:lpstr>Global Gravity from Seasat [ Haxby, 1987]</vt:lpstr>
      <vt:lpstr>Global Gravity from Seasat [ Haxby, 1987]</vt:lpstr>
      <vt:lpstr>Indian Ocean Triple Junction- Haxby, 1987</vt:lpstr>
      <vt:lpstr>Indian Ocean Triple Junction V22.1</vt:lpstr>
      <vt:lpstr>Indian Ocean Triple Junction</vt:lpstr>
      <vt:lpstr>Achieving 1 mGal Gravity Accuracy</vt:lpstr>
      <vt:lpstr>Constraints on Absolute Stress at Ridges and Transforms  from New Global Marine Gravity  David Sandwell, Emmanuel Garcia, and Karen Luttrell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 and east slope</vt:lpstr>
      <vt:lpstr>gravity anomaly</vt:lpstr>
      <vt:lpstr>Constraints on Absolute Stress at Ridges and Transforms  from New Global Marine Gravity  David Sandwell, Emmanuel Garcia, and Karen Luttrell</vt:lpstr>
      <vt:lpstr>PowerPoint Presentation</vt:lpstr>
      <vt:lpstr>PowerPoint Presentation</vt:lpstr>
      <vt:lpstr>PowerPoint Presentation</vt:lpstr>
      <vt:lpstr>comparisons in the Gulf of Mexico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Sandwell</dc:creator>
  <cp:lastModifiedBy>David Sandwell</cp:lastModifiedBy>
  <cp:revision>98</cp:revision>
  <dcterms:created xsi:type="dcterms:W3CDTF">2012-09-16T00:12:34Z</dcterms:created>
  <dcterms:modified xsi:type="dcterms:W3CDTF">2013-11-07T14:34:46Z</dcterms:modified>
</cp:coreProperties>
</file>