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docx" ContentType="application/vnd.openxmlformats-officedocument.wordprocessingml.documen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4"/>
  </p:notesMasterIdLst>
  <p:sldIdLst>
    <p:sldId id="351" r:id="rId2"/>
    <p:sldId id="379" r:id="rId3"/>
    <p:sldId id="331" r:id="rId4"/>
    <p:sldId id="333" r:id="rId5"/>
    <p:sldId id="335" r:id="rId6"/>
    <p:sldId id="337" r:id="rId7"/>
    <p:sldId id="339" r:id="rId8"/>
    <p:sldId id="380" r:id="rId9"/>
    <p:sldId id="350" r:id="rId10"/>
    <p:sldId id="381" r:id="rId11"/>
    <p:sldId id="267" r:id="rId12"/>
    <p:sldId id="342" r:id="rId13"/>
    <p:sldId id="352" r:id="rId14"/>
    <p:sldId id="262" r:id="rId15"/>
    <p:sldId id="327" r:id="rId16"/>
    <p:sldId id="382" r:id="rId17"/>
    <p:sldId id="365" r:id="rId18"/>
    <p:sldId id="366" r:id="rId19"/>
    <p:sldId id="367" r:id="rId20"/>
    <p:sldId id="370" r:id="rId21"/>
    <p:sldId id="371" r:id="rId22"/>
    <p:sldId id="383" r:id="rId23"/>
    <p:sldId id="384" r:id="rId24"/>
    <p:sldId id="389" r:id="rId25"/>
    <p:sldId id="390" r:id="rId26"/>
    <p:sldId id="391" r:id="rId27"/>
    <p:sldId id="385" r:id="rId28"/>
    <p:sldId id="387" r:id="rId29"/>
    <p:sldId id="392" r:id="rId30"/>
    <p:sldId id="393" r:id="rId31"/>
    <p:sldId id="308" r:id="rId32"/>
    <p:sldId id="395" r:id="rId33"/>
    <p:sldId id="396" r:id="rId34"/>
    <p:sldId id="301" r:id="rId35"/>
    <p:sldId id="394" r:id="rId36"/>
    <p:sldId id="320" r:id="rId37"/>
    <p:sldId id="343" r:id="rId38"/>
    <p:sldId id="344" r:id="rId39"/>
    <p:sldId id="345" r:id="rId40"/>
    <p:sldId id="386" r:id="rId41"/>
    <p:sldId id="368" r:id="rId42"/>
    <p:sldId id="36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7172" autoAdjust="0"/>
    <p:restoredTop sz="99752" autoAdjust="0"/>
  </p:normalViewPr>
  <p:slideViewPr>
    <p:cSldViewPr snapToGrid="0" snapToObjects="1">
      <p:cViewPr varScale="1">
        <p:scale>
          <a:sx n="128" d="100"/>
          <a:sy n="128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Word_Document2.doc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317496" y="1847635"/>
            <a:ext cx="8697913" cy="45858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</a:rPr>
              <a:t>motivation: </a:t>
            </a:r>
          </a:p>
          <a:p>
            <a:pPr lvl="1" indent="0">
              <a:spcAft>
                <a:spcPts val="1200"/>
              </a:spcAft>
              <a:defRPr/>
            </a:pPr>
            <a:r>
              <a:rPr lang="en-US" sz="1800" dirty="0">
                <a:latin typeface="Arial" charset="0"/>
              </a:rPr>
              <a:t>M</a:t>
            </a:r>
            <a:r>
              <a:rPr lang="en-US" sz="1800" dirty="0" smtClean="0">
                <a:latin typeface="Arial" charset="0"/>
              </a:rPr>
              <a:t>arine gravity models have a wide </a:t>
            </a:r>
            <a:r>
              <a:rPr lang="en-US" sz="1800" dirty="0">
                <a:latin typeface="Arial" charset="0"/>
              </a:rPr>
              <a:t>range of military, scientific, economic, educational, and political </a:t>
            </a:r>
            <a:r>
              <a:rPr lang="en-US" sz="1800" dirty="0" smtClean="0">
                <a:latin typeface="Arial" charset="0"/>
              </a:rPr>
              <a:t>applications.</a:t>
            </a:r>
          </a:p>
          <a:p>
            <a:pPr lvl="1" indent="0">
              <a:spcAft>
                <a:spcPts val="1200"/>
              </a:spcAft>
              <a:defRPr/>
            </a:pPr>
            <a:r>
              <a:rPr lang="en-US" sz="1800" dirty="0" smtClean="0">
                <a:latin typeface="Arial" charset="0"/>
              </a:rPr>
              <a:t>High spatial resolution gravity can reveal tectonic fabric, uncharted seamounts, and seafloor roughness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Arial" charset="0"/>
              </a:rPr>
              <a:t>objectives: </a:t>
            </a:r>
          </a:p>
          <a:p>
            <a:pPr lvl="1" indent="0">
              <a:spcAft>
                <a:spcPts val="1200"/>
              </a:spcAft>
              <a:defRPr/>
            </a:pPr>
            <a:r>
              <a:rPr lang="en-US" sz="1800" dirty="0" smtClean="0">
                <a:latin typeface="Arial" charset="0"/>
              </a:rPr>
              <a:t>spatial resolution &lt; 6 km (1/2 wavelength)</a:t>
            </a:r>
          </a:p>
          <a:p>
            <a:pPr lvl="1" indent="0">
              <a:spcAft>
                <a:spcPts val="1200"/>
              </a:spcAft>
              <a:defRPr/>
            </a:pPr>
            <a:r>
              <a:rPr lang="en-US" sz="1800" dirty="0" smtClean="0">
                <a:latin typeface="Arial" charset="0"/>
              </a:rPr>
              <a:t>accuracy &lt; 2 </a:t>
            </a:r>
            <a:r>
              <a:rPr lang="en-US" sz="1800" dirty="0" err="1" smtClean="0">
                <a:latin typeface="Arial" charset="0"/>
              </a:rPr>
              <a:t>mGal</a:t>
            </a:r>
            <a:endParaRPr lang="en-US" sz="1800" dirty="0" smtClean="0">
              <a:latin typeface="Arial" charset="0"/>
            </a:endParaRPr>
          </a:p>
          <a:p>
            <a:pPr lvl="1" indent="0">
              <a:spcAft>
                <a:spcPts val="1200"/>
              </a:spcAft>
              <a:defRPr/>
            </a:pPr>
            <a:r>
              <a:rPr lang="en-US" sz="1800" dirty="0" smtClean="0">
                <a:latin typeface="Arial" charset="0"/>
              </a:rPr>
              <a:t>improved coastal gravity</a:t>
            </a: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03331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865515" y="285757"/>
            <a:ext cx="5270489" cy="1545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 smtClean="0"/>
              <a:t>Coastal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dirty="0" smtClean="0"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dirty="0" err="1" smtClean="0"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dirty="0" smtClean="0"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dirty="0" smtClean="0"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dirty="0"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7097" y="6433506"/>
            <a:ext cx="3038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NARP Symposium, September 10, 2014 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3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047724" y="2261138"/>
            <a:ext cx="7619064" cy="393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>
                <a:latin typeface="Arial" charset="0"/>
              </a:rPr>
              <a:t>n</a:t>
            </a:r>
            <a:r>
              <a:rPr lang="en-US" sz="2800" dirty="0" smtClean="0">
                <a:latin typeface="Arial" charset="0"/>
              </a:rPr>
              <a:t>ew non-repeat satellite altimetry data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waveform </a:t>
            </a:r>
            <a:r>
              <a:rPr lang="en-US" sz="2800" dirty="0" err="1" smtClean="0">
                <a:latin typeface="Arial" charset="0"/>
              </a:rPr>
              <a:t>retracking</a:t>
            </a:r>
            <a:endParaRPr lang="en-US" sz="2800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b="1" dirty="0" smtClean="0">
                <a:latin typeface="Arial" charset="0"/>
              </a:rPr>
              <a:t>current gravity </a:t>
            </a:r>
            <a:r>
              <a:rPr lang="en-US" sz="2800" b="1" dirty="0">
                <a:latin typeface="Arial" charset="0"/>
              </a:rPr>
              <a:t>a</a:t>
            </a:r>
            <a:r>
              <a:rPr lang="en-US" sz="2800" b="1" dirty="0" smtClean="0">
                <a:latin typeface="Arial" charset="0"/>
              </a:rPr>
              <a:t>ccuracy and resolution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sources of gravity error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progress on tide models</a:t>
            </a:r>
          </a:p>
          <a:p>
            <a:pPr>
              <a:defRPr/>
            </a:pP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24594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15" y="285757"/>
            <a:ext cx="5270489" cy="154516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/>
              <a:t>C</a:t>
            </a:r>
            <a:r>
              <a:rPr lang="fr-FR" sz="3100" b="1" dirty="0" err="1" smtClean="0"/>
              <a:t>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82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V22.1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416" y="2889980"/>
            <a:ext cx="460350" cy="3222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31838" y="1555749"/>
            <a:ext cx="14035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EGM2008 on</a:t>
            </a:r>
          </a:p>
          <a:p>
            <a:r>
              <a:rPr lang="en-US" dirty="0" smtClean="0"/>
              <a:t>land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34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lf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6420" y="-535514"/>
            <a:ext cx="8610176" cy="7827432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</a:t>
            </a:r>
            <a:r>
              <a:rPr lang="en-US" sz="3200" dirty="0" smtClean="0">
                <a:latin typeface="Helvetica"/>
                <a:cs typeface="Helvetica"/>
              </a:rPr>
              <a:t>V22.1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401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con_ship_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7664" y="728132"/>
            <a:ext cx="7732615" cy="6129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75" y="-8456"/>
            <a:ext cx="7193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GPS Navigated Gravity survey of </a:t>
            </a:r>
            <a:r>
              <a:rPr lang="en-US" sz="2400" dirty="0" err="1" smtClean="0">
                <a:latin typeface="Arial"/>
                <a:cs typeface="Arial"/>
              </a:rPr>
              <a:t>Alaminos</a:t>
            </a:r>
            <a:r>
              <a:rPr lang="en-US" sz="2400" dirty="0" smtClean="0">
                <a:latin typeface="Arial"/>
                <a:cs typeface="Arial"/>
              </a:rPr>
              <a:t> Canyon</a:t>
            </a:r>
          </a:p>
          <a:p>
            <a:r>
              <a:rPr lang="en-US" sz="2000" dirty="0" smtClean="0">
                <a:latin typeface="Arial"/>
                <a:cs typeface="Arial"/>
              </a:rPr>
              <a:t>(Alan Herring, personal communication, Dec. </a:t>
            </a:r>
            <a:r>
              <a:rPr lang="en-US" sz="2000" smtClean="0">
                <a:latin typeface="Arial"/>
                <a:cs typeface="Arial"/>
              </a:rPr>
              <a:t>2011.)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77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spatial comparisons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482" y="5672667"/>
            <a:ext cx="52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 contribution from the EDCON data is 0.51 </a:t>
            </a:r>
            <a:r>
              <a:rPr lang="en-US" dirty="0" err="1" smtClean="0"/>
              <a:t>mGal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 descr="gulf_scatter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5" y="1337760"/>
            <a:ext cx="8583083" cy="4225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5038" y="3386674"/>
            <a:ext cx="129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V18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Geosat</a:t>
            </a:r>
            <a:r>
              <a:rPr lang="en-US" dirty="0" smtClean="0">
                <a:solidFill>
                  <a:srgbClr val="FF0000"/>
                </a:solidFill>
              </a:rPr>
              <a:t> ERS-1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0741" y="3063511"/>
            <a:ext cx="12982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V22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CryoSat-2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Jason-1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Envisat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Geosat</a:t>
            </a:r>
            <a:r>
              <a:rPr lang="en-US" dirty="0" smtClean="0">
                <a:solidFill>
                  <a:srgbClr val="FF0000"/>
                </a:solidFill>
              </a:rPr>
              <a:t> ERS-1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25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spectral comparisons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  <p:pic>
        <p:nvPicPr>
          <p:cNvPr id="2" name="Picture 1" descr="coher_V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4234" y="1291173"/>
            <a:ext cx="6918322" cy="521182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96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882" y="856481"/>
            <a:ext cx="7649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Blind comparison of altimetry </a:t>
            </a:r>
            <a:r>
              <a:rPr lang="en-US" dirty="0"/>
              <a:t>g</a:t>
            </a:r>
            <a:r>
              <a:rPr lang="en-US" dirty="0" smtClean="0"/>
              <a:t>ravity (V22) with 30 million of NGA’s “BEST” shipboard gravity measurements. </a:t>
            </a:r>
          </a:p>
          <a:p>
            <a:endParaRPr lang="en-US" dirty="0" smtClean="0"/>
          </a:p>
          <a:p>
            <a:r>
              <a:rPr lang="en-US" dirty="0" smtClean="0"/>
              <a:t>Analysis performed by John Factor at NGA, February, 2014.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9243010"/>
              </p:ext>
            </p:extLst>
          </p:nvPr>
        </p:nvGraphicFramePr>
        <p:xfrm>
          <a:off x="725644" y="2511019"/>
          <a:ext cx="11474753" cy="1692636"/>
        </p:xfrm>
        <a:graphic>
          <a:graphicData uri="http://schemas.openxmlformats.org/presentationml/2006/ole">
            <p:oleObj spid="_x0000_s3090" name="Document" r:id="rId3" imgW="6629156" imgH="977864" progId="Word.Document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0518" y="4218231"/>
            <a:ext cx="7649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gravity errors 3.58 </a:t>
            </a:r>
            <a:r>
              <a:rPr lang="en-US" dirty="0" err="1" smtClean="0"/>
              <a:t>mGal</a:t>
            </a:r>
            <a:r>
              <a:rPr lang="en-US" dirty="0" smtClean="0"/>
              <a:t>  &gt;&gt; deep ocean gravity errors 2.31 </a:t>
            </a:r>
            <a:r>
              <a:rPr lang="en-US" dirty="0" err="1" smtClean="0"/>
              <a:t>mGal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NGA shipboard </a:t>
            </a:r>
            <a:r>
              <a:rPr lang="en-US" dirty="0"/>
              <a:t>data has 1-2 </a:t>
            </a:r>
            <a:r>
              <a:rPr lang="en-US" dirty="0" err="1"/>
              <a:t>mgal</a:t>
            </a:r>
            <a:r>
              <a:rPr lang="en-US" dirty="0" smtClean="0"/>
              <a:t> error </a:t>
            </a:r>
            <a:r>
              <a:rPr lang="en-US" dirty="0"/>
              <a:t>so mean</a:t>
            </a:r>
            <a:r>
              <a:rPr lang="en-US" dirty="0" smtClean="0"/>
              <a:t> error of </a:t>
            </a:r>
            <a:r>
              <a:rPr lang="en-US" dirty="0"/>
              <a:t>SSV22 is ~2 </a:t>
            </a:r>
            <a:r>
              <a:rPr lang="en-US" dirty="0" err="1"/>
              <a:t>mGal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7244" y="180153"/>
            <a:ext cx="46905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NGA Accuracy Assessment</a:t>
            </a:r>
            <a:endParaRPr lang="en-US" sz="32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2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india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203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old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V18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52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tectonics buried by sediments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903139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india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187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8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new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V22</a:t>
            </a:r>
          </a:p>
        </p:txBody>
      </p:sp>
      <p:sp>
        <p:nvSpPr>
          <p:cNvPr id="79875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tectonics buried by sediments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038462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india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03187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1681163" y="2670175"/>
            <a:ext cx="790575" cy="698500"/>
          </a:xfrm>
          <a:custGeom>
            <a:avLst/>
            <a:gdLst>
              <a:gd name="connsiteX0" fmla="*/ 0 w 790222"/>
              <a:gd name="connsiteY0" fmla="*/ 0 h 698500"/>
              <a:gd name="connsiteX1" fmla="*/ 261055 w 790222"/>
              <a:gd name="connsiteY1" fmla="*/ 169334 h 698500"/>
              <a:gd name="connsiteX2" fmla="*/ 564444 w 790222"/>
              <a:gd name="connsiteY2" fmla="*/ 444500 h 698500"/>
              <a:gd name="connsiteX3" fmla="*/ 790222 w 790222"/>
              <a:gd name="connsiteY3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222" h="698500">
                <a:moveTo>
                  <a:pt x="0" y="0"/>
                </a:moveTo>
                <a:cubicBezTo>
                  <a:pt x="83490" y="47625"/>
                  <a:pt x="166981" y="95251"/>
                  <a:pt x="261055" y="169334"/>
                </a:cubicBezTo>
                <a:cubicBezTo>
                  <a:pt x="355129" y="243417"/>
                  <a:pt x="476250" y="356306"/>
                  <a:pt x="564444" y="444500"/>
                </a:cubicBezTo>
                <a:cubicBezTo>
                  <a:pt x="652639" y="532694"/>
                  <a:pt x="790222" y="698500"/>
                  <a:pt x="790222" y="6985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868488" y="2565400"/>
            <a:ext cx="690562" cy="727075"/>
          </a:xfrm>
          <a:custGeom>
            <a:avLst/>
            <a:gdLst>
              <a:gd name="connsiteX0" fmla="*/ 0 w 690112"/>
              <a:gd name="connsiteY0" fmla="*/ 0 h 726199"/>
              <a:gd name="connsiteX1" fmla="*/ 268111 w 690112"/>
              <a:gd name="connsiteY1" fmla="*/ 324555 h 726199"/>
              <a:gd name="connsiteX2" fmla="*/ 656166 w 690112"/>
              <a:gd name="connsiteY2" fmla="*/ 698500 h 726199"/>
              <a:gd name="connsiteX3" fmla="*/ 670278 w 690112"/>
              <a:gd name="connsiteY3" fmla="*/ 698500 h 72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112" h="726199">
                <a:moveTo>
                  <a:pt x="0" y="0"/>
                </a:moveTo>
                <a:cubicBezTo>
                  <a:pt x="79375" y="104069"/>
                  <a:pt x="158750" y="208138"/>
                  <a:pt x="268111" y="324555"/>
                </a:cubicBezTo>
                <a:cubicBezTo>
                  <a:pt x="377472" y="440972"/>
                  <a:pt x="589138" y="636176"/>
                  <a:pt x="656166" y="698500"/>
                </a:cubicBezTo>
                <a:cubicBezTo>
                  <a:pt x="723194" y="760824"/>
                  <a:pt x="670278" y="698500"/>
                  <a:pt x="670278" y="6985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313363" y="4038600"/>
            <a:ext cx="661987" cy="803275"/>
          </a:xfrm>
          <a:custGeom>
            <a:avLst/>
            <a:gdLst>
              <a:gd name="connsiteX0" fmla="*/ 0 w 663223"/>
              <a:gd name="connsiteY0" fmla="*/ 0 h 804334"/>
              <a:gd name="connsiteX1" fmla="*/ 232834 w 663223"/>
              <a:gd name="connsiteY1" fmla="*/ 190500 h 804334"/>
              <a:gd name="connsiteX2" fmla="*/ 409223 w 663223"/>
              <a:gd name="connsiteY2" fmla="*/ 430389 h 804334"/>
              <a:gd name="connsiteX3" fmla="*/ 663223 w 663223"/>
              <a:gd name="connsiteY3" fmla="*/ 804334 h 80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223" h="804334">
                <a:moveTo>
                  <a:pt x="0" y="0"/>
                </a:moveTo>
                <a:cubicBezTo>
                  <a:pt x="82315" y="59384"/>
                  <a:pt x="164630" y="118769"/>
                  <a:pt x="232834" y="190500"/>
                </a:cubicBezTo>
                <a:cubicBezTo>
                  <a:pt x="301038" y="262231"/>
                  <a:pt x="337492" y="328083"/>
                  <a:pt x="409223" y="430389"/>
                </a:cubicBezTo>
                <a:cubicBezTo>
                  <a:pt x="480954" y="532695"/>
                  <a:pt x="663223" y="804334"/>
                  <a:pt x="663223" y="804334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313363" y="4633913"/>
            <a:ext cx="536575" cy="762000"/>
          </a:xfrm>
          <a:custGeom>
            <a:avLst/>
            <a:gdLst>
              <a:gd name="connsiteX0" fmla="*/ 0 w 536222"/>
              <a:gd name="connsiteY0" fmla="*/ 0 h 762000"/>
              <a:gd name="connsiteX1" fmla="*/ 261055 w 536222"/>
              <a:gd name="connsiteY1" fmla="*/ 352778 h 762000"/>
              <a:gd name="connsiteX2" fmla="*/ 536222 w 536222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222" h="762000">
                <a:moveTo>
                  <a:pt x="0" y="0"/>
                </a:moveTo>
                <a:cubicBezTo>
                  <a:pt x="85842" y="112889"/>
                  <a:pt x="171685" y="225778"/>
                  <a:pt x="261055" y="352778"/>
                </a:cubicBezTo>
                <a:cubicBezTo>
                  <a:pt x="350425" y="479778"/>
                  <a:pt x="489185" y="693796"/>
                  <a:pt x="536222" y="762000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249363" y="3716338"/>
            <a:ext cx="1036637" cy="273050"/>
          </a:xfrm>
          <a:custGeom>
            <a:avLst/>
            <a:gdLst>
              <a:gd name="connsiteX0" fmla="*/ 0 w 1037167"/>
              <a:gd name="connsiteY0" fmla="*/ 272467 h 272467"/>
              <a:gd name="connsiteX1" fmla="*/ 366889 w 1037167"/>
              <a:gd name="connsiteY1" fmla="*/ 131356 h 272467"/>
              <a:gd name="connsiteX2" fmla="*/ 649111 w 1037167"/>
              <a:gd name="connsiteY2" fmla="*/ 89023 h 272467"/>
              <a:gd name="connsiteX3" fmla="*/ 846667 w 1037167"/>
              <a:gd name="connsiteY3" fmla="*/ 4356 h 272467"/>
              <a:gd name="connsiteX4" fmla="*/ 1037167 w 1037167"/>
              <a:gd name="connsiteY4" fmla="*/ 11412 h 27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67" h="272467">
                <a:moveTo>
                  <a:pt x="0" y="272467"/>
                </a:moveTo>
                <a:cubicBezTo>
                  <a:pt x="129352" y="217198"/>
                  <a:pt x="258704" y="161930"/>
                  <a:pt x="366889" y="131356"/>
                </a:cubicBezTo>
                <a:cubicBezTo>
                  <a:pt x="475074" y="100782"/>
                  <a:pt x="569148" y="110190"/>
                  <a:pt x="649111" y="89023"/>
                </a:cubicBezTo>
                <a:cubicBezTo>
                  <a:pt x="729074" y="67856"/>
                  <a:pt x="781991" y="17291"/>
                  <a:pt x="846667" y="4356"/>
                </a:cubicBezTo>
                <a:cubicBezTo>
                  <a:pt x="911343" y="-8579"/>
                  <a:pt x="1037167" y="11412"/>
                  <a:pt x="1037167" y="11412"/>
                </a:cubicBezTo>
              </a:path>
            </a:pathLst>
          </a:custGeom>
          <a:ln>
            <a:solidFill>
              <a:srgbClr val="FFFF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0903" name="TextBox 2"/>
          <p:cNvSpPr txBox="1">
            <a:spLocks noChangeArrowheads="1"/>
          </p:cNvSpPr>
          <p:nvPr/>
        </p:nvSpPr>
        <p:spPr bwMode="auto">
          <a:xfrm>
            <a:off x="3906838" y="1000125"/>
            <a:ext cx="98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new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V22</a:t>
            </a:r>
          </a:p>
        </p:txBody>
      </p:sp>
      <p:sp>
        <p:nvSpPr>
          <p:cNvPr id="80904" name="TextBox 6"/>
          <p:cNvSpPr txBox="1">
            <a:spLocks noChangeArrowheads="1"/>
          </p:cNvSpPr>
          <p:nvPr/>
        </p:nvSpPr>
        <p:spPr bwMode="auto">
          <a:xfrm>
            <a:off x="1806575" y="-6350"/>
            <a:ext cx="6018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tectonics buried by sediments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112000" y="893763"/>
            <a:ext cx="331788" cy="514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199804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047724" y="2261138"/>
            <a:ext cx="7164940" cy="393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b="1" dirty="0">
                <a:latin typeface="Arial" charset="0"/>
              </a:rPr>
              <a:t>n</a:t>
            </a:r>
            <a:r>
              <a:rPr lang="en-US" sz="2800" b="1" dirty="0" smtClean="0">
                <a:latin typeface="Arial" charset="0"/>
              </a:rPr>
              <a:t>ew non-repeat satellite altimetry data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waveform </a:t>
            </a:r>
            <a:r>
              <a:rPr lang="en-US" sz="2800" dirty="0" err="1" smtClean="0">
                <a:latin typeface="Arial" charset="0"/>
              </a:rPr>
              <a:t>retracking</a:t>
            </a:r>
            <a:endParaRPr lang="en-US" sz="2800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current gravity </a:t>
            </a:r>
            <a:r>
              <a:rPr lang="en-US" sz="2800" dirty="0">
                <a:latin typeface="Arial" charset="0"/>
              </a:rPr>
              <a:t>a</a:t>
            </a:r>
            <a:r>
              <a:rPr lang="en-US" sz="2800" dirty="0" smtClean="0">
                <a:latin typeface="Arial" charset="0"/>
              </a:rPr>
              <a:t>ccuracy and resolution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sources of gravity error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progress on tide models</a:t>
            </a:r>
          </a:p>
          <a:p>
            <a:pPr>
              <a:defRPr/>
            </a:pP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24594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15" y="285757"/>
            <a:ext cx="5270489" cy="154516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/>
              <a:t>C</a:t>
            </a:r>
            <a:r>
              <a:rPr lang="fr-FR" sz="3100" b="1" dirty="0" err="1" smtClean="0"/>
              <a:t>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37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gala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850" y="0"/>
            <a:ext cx="1029493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5"/>
          <p:cNvSpPr txBox="1">
            <a:spLocks noChangeArrowheads="1"/>
          </p:cNvSpPr>
          <p:nvPr/>
        </p:nvSpPr>
        <p:spPr bwMode="auto">
          <a:xfrm>
            <a:off x="682625" y="931863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old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V18</a:t>
            </a:r>
          </a:p>
        </p:txBody>
      </p:sp>
      <p:sp>
        <p:nvSpPr>
          <p:cNvPr id="83971" name="TextBox 6"/>
          <p:cNvSpPr txBox="1">
            <a:spLocks noChangeArrowheads="1"/>
          </p:cNvSpPr>
          <p:nvPr/>
        </p:nvSpPr>
        <p:spPr bwMode="auto">
          <a:xfrm>
            <a:off x="3117850" y="204788"/>
            <a:ext cx="333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small seamounts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511633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gala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85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682625" y="931863"/>
            <a:ext cx="985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new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V22</a:t>
            </a:r>
          </a:p>
        </p:txBody>
      </p:sp>
      <p:sp>
        <p:nvSpPr>
          <p:cNvPr id="84995" name="TextBox 6"/>
          <p:cNvSpPr txBox="1">
            <a:spLocks noChangeArrowheads="1"/>
          </p:cNvSpPr>
          <p:nvPr/>
        </p:nvSpPr>
        <p:spPr bwMode="auto">
          <a:xfrm>
            <a:off x="3117850" y="204788"/>
            <a:ext cx="333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small seamounts</a:t>
            </a:r>
          </a:p>
        </p:txBody>
      </p:sp>
      <p:sp>
        <p:nvSpPr>
          <p:cNvPr id="2" name="Oval 1"/>
          <p:cNvSpPr/>
          <p:nvPr/>
        </p:nvSpPr>
        <p:spPr>
          <a:xfrm>
            <a:off x="4586288" y="2309813"/>
            <a:ext cx="1614487" cy="828675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53013" y="4211638"/>
            <a:ext cx="1546225" cy="107315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392246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047724" y="2261138"/>
            <a:ext cx="7164940" cy="393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>
                <a:latin typeface="Arial" charset="0"/>
              </a:rPr>
              <a:t>n</a:t>
            </a:r>
            <a:r>
              <a:rPr lang="en-US" sz="2800" dirty="0" smtClean="0">
                <a:latin typeface="Arial" charset="0"/>
              </a:rPr>
              <a:t>ew non-repeat satellite altimetry data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waveform </a:t>
            </a:r>
            <a:r>
              <a:rPr lang="en-US" sz="2800" dirty="0" err="1" smtClean="0">
                <a:latin typeface="Arial" charset="0"/>
              </a:rPr>
              <a:t>retracking</a:t>
            </a:r>
            <a:endParaRPr lang="en-US" sz="2800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current gravity </a:t>
            </a:r>
            <a:r>
              <a:rPr lang="en-US" sz="2800" dirty="0">
                <a:latin typeface="Arial" charset="0"/>
              </a:rPr>
              <a:t>a</a:t>
            </a:r>
            <a:r>
              <a:rPr lang="en-US" sz="2800" dirty="0" smtClean="0">
                <a:latin typeface="Arial" charset="0"/>
              </a:rPr>
              <a:t>ccuracy and resolution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b="1" dirty="0" smtClean="0">
                <a:latin typeface="Arial" charset="0"/>
              </a:rPr>
              <a:t>sources of gravity error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progress on tide models</a:t>
            </a:r>
          </a:p>
          <a:p>
            <a:pPr>
              <a:defRPr/>
            </a:pP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24594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15" y="285757"/>
            <a:ext cx="5270489" cy="154516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/>
              <a:t>C</a:t>
            </a:r>
            <a:r>
              <a:rPr lang="fr-FR" sz="3100" b="1" dirty="0" err="1" smtClean="0"/>
              <a:t>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87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e_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4525" y="206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median along track slope difference in microradian (0.98 mGal)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79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e_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4525" y="206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median along track slope difference in microradian (0.98 mGal)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67913" y="1151819"/>
            <a:ext cx="2225081" cy="4794324"/>
            <a:chOff x="5867913" y="1151819"/>
            <a:chExt cx="2225081" cy="479432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7709020" y="1397934"/>
              <a:ext cx="383974" cy="2106746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867913" y="1151819"/>
              <a:ext cx="1378369" cy="2352861"/>
            </a:xfrm>
            <a:prstGeom prst="straightConnector1">
              <a:avLst/>
            </a:prstGeom>
            <a:ln w="762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7053732" y="3459373"/>
              <a:ext cx="102909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</a:t>
              </a:r>
              <a:r>
                <a:rPr lang="en-US" sz="2400" dirty="0" smtClean="0"/>
                <a:t>ea ice</a:t>
              </a:r>
              <a:endParaRPr lang="en-US" sz="2400" dirty="0"/>
            </a:p>
          </p:txBody>
        </p:sp>
        <p:cxnSp>
          <p:nvCxnSpPr>
            <p:cNvPr id="10" name="Straight Arrow Connector 9"/>
            <p:cNvCxnSpPr>
              <a:stCxn id="2" idx="2"/>
            </p:cNvCxnSpPr>
            <p:nvPr/>
          </p:nvCxnSpPr>
          <p:spPr>
            <a:xfrm flipH="1">
              <a:off x="7295520" y="3921038"/>
              <a:ext cx="272761" cy="2025105"/>
            </a:xfrm>
            <a:prstGeom prst="straightConnector1">
              <a:avLst/>
            </a:prstGeom>
            <a:ln w="762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52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e_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4525" y="206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median along track slope difference in microradian (0.98 mGal)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91481" y="3148291"/>
            <a:ext cx="1288973" cy="76519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987427" y="3158135"/>
            <a:ext cx="752614" cy="622194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30519" y="4075668"/>
            <a:ext cx="371566" cy="1132130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40041" y="3616887"/>
            <a:ext cx="11079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</a:p>
          <a:p>
            <a:r>
              <a:rPr lang="en-US" dirty="0" smtClean="0"/>
              <a:t>variability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52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ise_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381499" y="-4064000"/>
            <a:ext cx="21405724" cy="165407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164667" y="1481667"/>
            <a:ext cx="56444" cy="222975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9" idx="1"/>
          </p:cNvCxnSpPr>
          <p:nvPr/>
        </p:nvCxnSpPr>
        <p:spPr>
          <a:xfrm flipH="1" flipV="1">
            <a:off x="3203223" y="3616887"/>
            <a:ext cx="1536818" cy="323166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64278" y="4099278"/>
            <a:ext cx="1620917" cy="1227666"/>
          </a:xfrm>
          <a:prstGeom prst="straightConnector1">
            <a:avLst/>
          </a:prstGeom>
          <a:ln w="762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40041" y="3616887"/>
            <a:ext cx="7529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tide</a:t>
            </a:r>
          </a:p>
          <a:p>
            <a:r>
              <a:rPr lang="en-US" dirty="0" smtClean="0"/>
              <a:t>errors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52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ror_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9562" y="141112"/>
            <a:ext cx="567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anomaly error (</a:t>
            </a:r>
            <a:r>
              <a:rPr lang="en-US" dirty="0" err="1" smtClean="0"/>
              <a:t>mGal</a:t>
            </a:r>
            <a:r>
              <a:rPr lang="en-US" dirty="0" smtClean="0"/>
              <a:t>) calibrated using NGA analysis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r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89396" y="1152000"/>
            <a:ext cx="4554603" cy="5706000"/>
          </a:xfrm>
          <a:prstGeom prst="rect">
            <a:avLst/>
          </a:prstGeom>
        </p:spPr>
      </p:pic>
      <p:pic>
        <p:nvPicPr>
          <p:cNvPr id="3" name="Picture 2" descr="vg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8927" y="1152000"/>
            <a:ext cx="4562111" cy="5715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1196" y="169333"/>
            <a:ext cx="2041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Yellow Sea</a:t>
            </a:r>
            <a:endParaRPr lang="en-US" sz="32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047724" y="2261138"/>
            <a:ext cx="7164940" cy="393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>
                <a:latin typeface="Arial" charset="0"/>
              </a:rPr>
              <a:t>n</a:t>
            </a:r>
            <a:r>
              <a:rPr lang="en-US" sz="2800" dirty="0" smtClean="0">
                <a:latin typeface="Arial" charset="0"/>
              </a:rPr>
              <a:t>ew non-repeat satellite altimetry data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waveform </a:t>
            </a:r>
            <a:r>
              <a:rPr lang="en-US" sz="2800" dirty="0" err="1" smtClean="0">
                <a:latin typeface="Arial" charset="0"/>
              </a:rPr>
              <a:t>retracking</a:t>
            </a:r>
            <a:endParaRPr lang="en-US" sz="2800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current gravity </a:t>
            </a:r>
            <a:r>
              <a:rPr lang="en-US" sz="2800" dirty="0">
                <a:latin typeface="Arial" charset="0"/>
              </a:rPr>
              <a:t>a</a:t>
            </a:r>
            <a:r>
              <a:rPr lang="en-US" sz="2800" dirty="0" smtClean="0">
                <a:latin typeface="Arial" charset="0"/>
              </a:rPr>
              <a:t>ccuracy and resolution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sources of gravity error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b="1" dirty="0" smtClean="0">
                <a:latin typeface="Arial" charset="0"/>
              </a:rPr>
              <a:t>progress on tide models</a:t>
            </a:r>
          </a:p>
          <a:p>
            <a:pPr>
              <a:defRPr/>
            </a:pP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24594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15" y="285757"/>
            <a:ext cx="5270489" cy="154516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/>
              <a:t>C</a:t>
            </a:r>
            <a:r>
              <a:rPr lang="fr-FR" sz="3100" b="1" dirty="0" err="1" smtClean="0"/>
              <a:t>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53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satgmdr_trk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423333"/>
            <a:ext cx="11252970" cy="728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7579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G</a:t>
            </a:r>
            <a:r>
              <a:rPr lang="en-US" sz="3200" dirty="0" err="1" smtClean="0"/>
              <a:t>eosat</a:t>
            </a:r>
            <a:r>
              <a:rPr lang="en-US" sz="3200" dirty="0" smtClean="0"/>
              <a:t> – descending (18 mo. old)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9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60593"/>
            <a:ext cx="6729891" cy="559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563" y="6081483"/>
            <a:ext cx="5496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5776" y="348071"/>
            <a:ext cx="3725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errors in tide models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09925" y="1252678"/>
            <a:ext cx="250237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Ed Zaron</a:t>
            </a:r>
            <a:r>
              <a:rPr lang="en-US" dirty="0" smtClean="0"/>
              <a:t> performed a</a:t>
            </a:r>
          </a:p>
          <a:p>
            <a:r>
              <a:rPr lang="en-US" dirty="0" smtClean="0"/>
              <a:t>quantitative comparison</a:t>
            </a:r>
          </a:p>
          <a:p>
            <a:r>
              <a:rPr lang="en-US" dirty="0" smtClean="0"/>
              <a:t>of 6 tide models.</a:t>
            </a:r>
          </a:p>
          <a:p>
            <a:endParaRPr lang="en-US" dirty="0"/>
          </a:p>
          <a:p>
            <a:r>
              <a:rPr lang="en-US" dirty="0" smtClean="0"/>
              <a:t>The CSR4 tide model was used in the V18 global marine gravity model but has the worst performance, especially in shallow coastal areas.</a:t>
            </a:r>
          </a:p>
          <a:p>
            <a:endParaRPr lang="en-US" dirty="0"/>
          </a:p>
          <a:p>
            <a:r>
              <a:rPr lang="en-US" dirty="0" smtClean="0"/>
              <a:t>The best global model GOT4.7 was not used because it did not extend to the coastline.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4348" y="3272373"/>
            <a:ext cx="717840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future</a:t>
            </a:r>
          </a:p>
          <a:p>
            <a:r>
              <a:rPr lang="en-US" sz="1400" dirty="0" smtClean="0"/>
              <a:t>gravity </a:t>
            </a:r>
          </a:p>
          <a:p>
            <a:r>
              <a:rPr lang="en-US" sz="1400" dirty="0" smtClean="0"/>
              <a:t>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4921" y="3641705"/>
            <a:ext cx="54962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V22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4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_got_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92544"/>
            <a:ext cx="7112000" cy="6465455"/>
          </a:xfrm>
          <a:prstGeom prst="rect">
            <a:avLst/>
          </a:prstGeom>
        </p:spPr>
      </p:pic>
      <p:pic>
        <p:nvPicPr>
          <p:cNvPr id="3" name="Picture 2" descr="china_got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21486" y="411358"/>
            <a:ext cx="7130814" cy="6482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5910" y="206965"/>
            <a:ext cx="6952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 </a:t>
            </a:r>
            <a:r>
              <a:rPr lang="en-US" dirty="0" err="1" smtClean="0"/>
              <a:t>Zaron</a:t>
            </a:r>
            <a:r>
              <a:rPr lang="en-US" dirty="0" smtClean="0"/>
              <a:t> extended the GOT model across all coastlines and this was used in the V22 gravity model resulting in a substantial improvement in coastal gravity accuracy.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0227" y="1405190"/>
            <a:ext cx="1529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extended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268354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176" y="946601"/>
            <a:ext cx="22884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CSR 4 – </a:t>
            </a:r>
            <a:r>
              <a:rPr lang="en-US" dirty="0" err="1" smtClean="0"/>
              <a:t>rms</a:t>
            </a:r>
            <a:r>
              <a:rPr lang="en-US" dirty="0" smtClean="0"/>
              <a:t> 3.14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1344" y="34432"/>
            <a:ext cx="6370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Jason-1 GM - along-track slope error</a:t>
            </a:r>
          </a:p>
          <a:p>
            <a:pPr algn="ctr"/>
            <a:r>
              <a:rPr lang="en-US" sz="3200" b="1" dirty="0" smtClean="0"/>
              <a:t>Yellow Sea</a:t>
            </a:r>
            <a:endParaRPr lang="en-US" sz="3200" b="1" dirty="0"/>
          </a:p>
        </p:txBody>
      </p:sp>
      <p:pic>
        <p:nvPicPr>
          <p:cNvPr id="9" name="Picture 8" descr="CSR_yell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6" y="1250293"/>
            <a:ext cx="4399279" cy="5693185"/>
          </a:xfrm>
          <a:prstGeom prst="rect">
            <a:avLst/>
          </a:prstGeom>
        </p:spPr>
      </p:pic>
      <p:pic>
        <p:nvPicPr>
          <p:cNvPr id="10" name="Picture 9" descr="GOT_yell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85" y="1250293"/>
            <a:ext cx="4409891" cy="57069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498" y="1032057"/>
            <a:ext cx="25139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GOT 4.7 – </a:t>
            </a:r>
            <a:r>
              <a:rPr lang="en-US" dirty="0" err="1" smtClean="0"/>
              <a:t>rms</a:t>
            </a:r>
            <a:r>
              <a:rPr lang="en-US" dirty="0" smtClean="0"/>
              <a:t> 2.80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4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_amaz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831" y="0"/>
            <a:ext cx="4359169" cy="5641277"/>
          </a:xfrm>
          <a:prstGeom prst="rect">
            <a:avLst/>
          </a:prstGeom>
        </p:spPr>
      </p:pic>
      <p:pic>
        <p:nvPicPr>
          <p:cNvPr id="7" name="Picture 6" descr="CSR_amaz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9169" cy="5641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9794" y="1448489"/>
            <a:ext cx="22370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CSR 4 – </a:t>
            </a:r>
            <a:r>
              <a:rPr lang="en-US" dirty="0" err="1" smtClean="0"/>
              <a:t>rms</a:t>
            </a:r>
            <a:r>
              <a:rPr lang="en-US" dirty="0" smtClean="0"/>
              <a:t> 3.35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0564" y="163405"/>
            <a:ext cx="6357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Jason-1 GM - along-track slope error</a:t>
            </a:r>
          </a:p>
          <a:p>
            <a:pPr algn="ctr"/>
            <a:r>
              <a:rPr lang="en-US" sz="3200" b="1" dirty="0" smtClean="0"/>
              <a:t>Amazon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96735" y="1543866"/>
            <a:ext cx="24625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GOT 4.7 – </a:t>
            </a:r>
            <a:r>
              <a:rPr lang="en-US" dirty="0" err="1" smtClean="0"/>
              <a:t>rms</a:t>
            </a:r>
            <a:r>
              <a:rPr lang="en-US" dirty="0" smtClean="0"/>
              <a:t> 2.32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4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Conclusions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361100" y="1933125"/>
            <a:ext cx="8312532" cy="45550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“Newer” altimeters have 1.4 times better range precision and 2 times better coverage.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2-pass waveform </a:t>
            </a:r>
            <a:r>
              <a:rPr lang="en-US" sz="2000" dirty="0" err="1" smtClean="0">
                <a:latin typeface="Arial" charset="0"/>
              </a:rPr>
              <a:t>retracking</a:t>
            </a:r>
            <a:r>
              <a:rPr lang="en-US" sz="2000" dirty="0" smtClean="0">
                <a:latin typeface="Arial" charset="0"/>
              </a:rPr>
              <a:t> provides 1.5 times range precision for all altimeters.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Marine gravity accuracy is currently 1.6 – 3.5 </a:t>
            </a:r>
            <a:r>
              <a:rPr lang="en-US" sz="2000" dirty="0" err="1" smtClean="0">
                <a:latin typeface="Arial" charset="0"/>
              </a:rPr>
              <a:t>mGal</a:t>
            </a:r>
            <a:r>
              <a:rPr lang="en-US" sz="2000" dirty="0" smtClean="0">
                <a:latin typeface="Arial" charset="0"/>
              </a:rPr>
              <a:t> with most improvement in the 13 – 40 km wavelength band.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Gravity accuracy is now limited by sea ice, ocean variability, and coastal tides.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Replacing the CSR4 tide model with the extended GOT4.7 model made a major improvement in coastal areas.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Future research will be to assess the TPX08 1/30 </a:t>
            </a:r>
            <a:r>
              <a:rPr lang="en-US" sz="2000" dirty="0" err="1" smtClean="0">
                <a:latin typeface="Arial" charset="0"/>
              </a:rPr>
              <a:t>detree</a:t>
            </a:r>
            <a:r>
              <a:rPr lang="en-US" sz="2000" dirty="0" smtClean="0">
                <a:latin typeface="Arial" charset="0"/>
              </a:rPr>
              <a:t> model as well as </a:t>
            </a:r>
            <a:r>
              <a:rPr lang="en-US" sz="2000" smtClean="0">
                <a:latin typeface="Arial" charset="0"/>
              </a:rPr>
              <a:t>custom tide models</a:t>
            </a:r>
            <a:r>
              <a:rPr lang="en-US" sz="2000" dirty="0" smtClean="0">
                <a:latin typeface="Arial" charset="0"/>
              </a:rPr>
              <a:t>.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" name="Picture 7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92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0742" y="2340928"/>
            <a:ext cx="20655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extra slides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76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05_pro8_ssh_swh_slp_zoom.jpg                                   00E3709D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87350"/>
            <a:ext cx="4935538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34950" y="485775"/>
            <a:ext cx="4146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-pass </a:t>
            </a:r>
            <a:r>
              <a:rPr lang="en-US" sz="2000" b="1" dirty="0" err="1">
                <a:solidFill>
                  <a:srgbClr val="000000"/>
                </a:solidFill>
                <a:latin typeface="Helvetica" charset="0"/>
              </a:rPr>
              <a:t>retracking</a:t>
            </a:r>
            <a:r>
              <a:rPr lang="en-US" sz="2000" b="1" dirty="0">
                <a:solidFill>
                  <a:srgbClr val="000000"/>
                </a:solidFill>
                <a:latin typeface="Helvetica" charset="0"/>
              </a:rPr>
              <a:t> to improve range precision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07975" y="1841500"/>
            <a:ext cx="38258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retrack waveforms with standard 3-parameter model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smooth wave height and amplitude over 40-km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Times" charset="0"/>
              <a:buAutoNum type="arabicParenR"/>
            </a:pPr>
            <a:r>
              <a:rPr lang="en-US">
                <a:latin typeface="Helvetica" charset="0"/>
              </a:rPr>
              <a:t>retrack waveforms with 2-parameter model </a:t>
            </a: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>
              <a:latin typeface="Helvetica" charset="0"/>
            </a:endParaRPr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b="1"/>
              <a:t>Note: this assumes wave height varies smoothly along track. </a:t>
            </a:r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974725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000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§"/>
            </a:pPr>
            <a:endParaRPr lang="en-US" sz="1200" b="1"/>
          </a:p>
          <a:p>
            <a:pPr marL="419100" indent="-419100">
              <a:lnSpc>
                <a:spcPct val="90000"/>
              </a:lnSpc>
              <a:buClr>
                <a:schemeClr val="tx1"/>
              </a:buClr>
              <a:buSzPct val="80000"/>
              <a:buFont typeface="Symbol" charset="0"/>
              <a:buNone/>
            </a:pPr>
            <a:endParaRPr lang="en-US" sz="1200" b="1"/>
          </a:p>
          <a:p>
            <a:pPr marL="419100" indent="-4191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Symbol" charset="0"/>
              <a:buChar char="·"/>
            </a:pPr>
            <a:endParaRPr lang="en-US" sz="1200" b="1"/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6511925" y="6457950"/>
            <a:ext cx="249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[Sandwell and Smith, GJI, 2005</a:t>
            </a:r>
            <a:r>
              <a:rPr lang="en-US" sz="1800"/>
              <a:t>]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2410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22_V18_mad_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5244" y="1872733"/>
            <a:ext cx="7963273" cy="3467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64" y="832843"/>
            <a:ext cx="6186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V22 – CryoSat-2, Jason-1, </a:t>
            </a:r>
            <a:r>
              <a:rPr lang="en-US" sz="2400" dirty="0" err="1" smtClean="0"/>
              <a:t>Envisat</a:t>
            </a:r>
            <a:r>
              <a:rPr lang="en-US" sz="2400" dirty="0"/>
              <a:t>,</a:t>
            </a:r>
            <a:r>
              <a:rPr lang="en-US" sz="2400" dirty="0" smtClean="0"/>
              <a:t> ERS-1, </a:t>
            </a:r>
            <a:r>
              <a:rPr lang="en-US" sz="2400" dirty="0" err="1" smtClean="0"/>
              <a:t>Geosat</a:t>
            </a:r>
            <a:endParaRPr lang="en-US" sz="2400" dirty="0" smtClean="0"/>
          </a:p>
          <a:p>
            <a:r>
              <a:rPr lang="en-US" sz="2400" dirty="0" smtClean="0"/>
              <a:t>V18 – ERS-1, </a:t>
            </a:r>
            <a:r>
              <a:rPr lang="en-US" sz="2400" dirty="0" err="1" smtClean="0"/>
              <a:t>Geosat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6708" y="5388426"/>
            <a:ext cx="7868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What is the contribution from each altimeter?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Do we still need ERS-1 and </a:t>
            </a:r>
            <a:r>
              <a:rPr lang="en-US" sz="3200" dirty="0" err="1" smtClean="0">
                <a:solidFill>
                  <a:srgbClr val="FF0000"/>
                </a:solidFill>
              </a:rPr>
              <a:t>Geosat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55718" y="172510"/>
            <a:ext cx="511089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Helvetica"/>
                <a:cs typeface="Helvetica"/>
              </a:rPr>
              <a:t>actual</a:t>
            </a:r>
            <a:r>
              <a:rPr lang="en-US" sz="3200" baseline="0" dirty="0" smtClean="0">
                <a:latin typeface="Helvetica"/>
                <a:cs typeface="Helvetica"/>
              </a:rPr>
              <a:t> </a:t>
            </a:r>
            <a:r>
              <a:rPr lang="en-US" sz="3200" baseline="0" dirty="0">
                <a:latin typeface="Helvetica"/>
                <a:cs typeface="Helvetica"/>
              </a:rPr>
              <a:t>gravity improvement</a:t>
            </a:r>
            <a:endParaRPr lang="en-US" baseline="0" dirty="0"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84889" y="3330222"/>
            <a:ext cx="9407" cy="1505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18475" y="3781778"/>
            <a:ext cx="0" cy="10649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67111" y="4279824"/>
            <a:ext cx="1320494" cy="5847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total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improvement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01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V22_no__cryo_jas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110" y="28223"/>
            <a:ext cx="7289397" cy="9567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0333" y="889000"/>
            <a:ext cx="2116667" cy="120032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CryoSat-2 provides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significant noise reduction over all latitude bands.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0333" y="4047067"/>
            <a:ext cx="2116667" cy="120032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Jason-1 mainly improves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ast component between +/- 66.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03037" y="2210741"/>
            <a:ext cx="9407" cy="583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36623" y="2351852"/>
            <a:ext cx="9407" cy="4534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85259" y="2464184"/>
            <a:ext cx="1320494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improvement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736623" y="5406054"/>
            <a:ext cx="0" cy="257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5259" y="5351649"/>
            <a:ext cx="1320494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improvement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03037" y="5107069"/>
            <a:ext cx="0" cy="556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2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V22_no_envi_ers_geo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08304" cy="9592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0333" y="889000"/>
            <a:ext cx="2116667" cy="120032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Envisat</a:t>
            </a:r>
            <a:r>
              <a:rPr lang="en-US" dirty="0" smtClean="0">
                <a:solidFill>
                  <a:srgbClr val="FF0000"/>
                </a:solidFill>
              </a:rPr>
              <a:t> provides greatest noise reduction in Arctic and Antarctic.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1066" y="3666067"/>
            <a:ext cx="2116667" cy="147732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Geosat</a:t>
            </a:r>
            <a:r>
              <a:rPr lang="en-US" dirty="0" smtClean="0">
                <a:solidFill>
                  <a:srgbClr val="FF0000"/>
                </a:solidFill>
              </a:rPr>
              <a:t> improves east component at low latitudes and east component in 66-72 latitude band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03037" y="2464184"/>
            <a:ext cx="0" cy="329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736623" y="2662296"/>
            <a:ext cx="9407" cy="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5259" y="2464184"/>
            <a:ext cx="1320494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improvement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03037" y="5042370"/>
            <a:ext cx="0" cy="6133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36623" y="5325917"/>
            <a:ext cx="9407" cy="341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85259" y="5325917"/>
            <a:ext cx="1320494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improvement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427141" y="1326444"/>
            <a:ext cx="0" cy="14550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182548" y="4637852"/>
            <a:ext cx="0" cy="1017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057393" y="1326444"/>
            <a:ext cx="0" cy="1455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2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436139"/>
            <a:ext cx="11272762" cy="7294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5529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ERS-1 – descending (12 mo. old)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05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certainty_glo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uncertainty_l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32293" y="4810854"/>
            <a:ext cx="5111707" cy="204714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satl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850" y="58738"/>
            <a:ext cx="103155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6"/>
          <p:cNvSpPr txBox="1">
            <a:spLocks noChangeArrowheads="1"/>
          </p:cNvSpPr>
          <p:nvPr/>
        </p:nvSpPr>
        <p:spPr bwMode="auto">
          <a:xfrm>
            <a:off x="8007350" y="555625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old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V18</a:t>
            </a:r>
          </a:p>
        </p:txBody>
      </p:sp>
      <p:sp>
        <p:nvSpPr>
          <p:cNvPr id="81923" name="TextBox 7"/>
          <p:cNvSpPr txBox="1">
            <a:spLocks noChangeArrowheads="1"/>
          </p:cNvSpPr>
          <p:nvPr/>
        </p:nvSpPr>
        <p:spPr bwMode="auto">
          <a:xfrm>
            <a:off x="3581400" y="-150813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abyssal hills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730500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satl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850" y="58738"/>
            <a:ext cx="103155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Box 6"/>
          <p:cNvSpPr txBox="1">
            <a:spLocks noChangeArrowheads="1"/>
          </p:cNvSpPr>
          <p:nvPr/>
        </p:nvSpPr>
        <p:spPr bwMode="auto">
          <a:xfrm>
            <a:off x="8007350" y="555625"/>
            <a:ext cx="985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new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Calibri" charset="0"/>
              </a:rPr>
              <a:t>V22</a:t>
            </a:r>
          </a:p>
        </p:txBody>
      </p:sp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3581400" y="-150813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" charset="0"/>
              </a:rPr>
              <a:t>abyssal hills</a:t>
            </a:r>
          </a:p>
        </p:txBody>
      </p:sp>
      <p:sp>
        <p:nvSpPr>
          <p:cNvPr id="9" name="Rounded Rectangle 8"/>
          <p:cNvSpPr/>
          <p:nvPr/>
        </p:nvSpPr>
        <p:spPr>
          <a:xfrm rot="21060000">
            <a:off x="2478088" y="4965700"/>
            <a:ext cx="1511300" cy="59690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 rot="20940000">
            <a:off x="4095750" y="4667250"/>
            <a:ext cx="1511300" cy="595313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803496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411238"/>
            <a:ext cx="11247486" cy="7277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4711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dirty="0" err="1" smtClean="0"/>
              <a:t>nvisat</a:t>
            </a:r>
            <a:r>
              <a:rPr lang="en-US" sz="3200" dirty="0" smtClean="0"/>
              <a:t> – descending (new)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5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92733" y="-508000"/>
            <a:ext cx="11383818" cy="736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7225" y="631641"/>
            <a:ext cx="6391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CryoSat-2 – descending (45 mo. new)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61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-411238"/>
            <a:ext cx="11256207" cy="728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557" y="631641"/>
            <a:ext cx="5801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Jason-1 – ascending (14 mo. new)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047724" y="2261138"/>
            <a:ext cx="7164940" cy="3939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>
                <a:latin typeface="Arial" charset="0"/>
              </a:rPr>
              <a:t>n</a:t>
            </a:r>
            <a:r>
              <a:rPr lang="en-US" sz="2800" dirty="0" smtClean="0">
                <a:latin typeface="Arial" charset="0"/>
              </a:rPr>
              <a:t>ew non-repeat satellite altimetry data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b="1" dirty="0" smtClean="0">
                <a:latin typeface="Arial" charset="0"/>
              </a:rPr>
              <a:t>waveform </a:t>
            </a:r>
            <a:r>
              <a:rPr lang="en-US" sz="2800" b="1" dirty="0" err="1" smtClean="0">
                <a:latin typeface="Arial" charset="0"/>
              </a:rPr>
              <a:t>retracking</a:t>
            </a:r>
            <a:endParaRPr lang="en-US" sz="2800" b="1" dirty="0" smtClean="0">
              <a:latin typeface="Arial" charset="0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current gravity </a:t>
            </a:r>
            <a:r>
              <a:rPr lang="en-US" sz="2800" dirty="0">
                <a:latin typeface="Arial" charset="0"/>
              </a:rPr>
              <a:t>a</a:t>
            </a:r>
            <a:r>
              <a:rPr lang="en-US" sz="2800" dirty="0" smtClean="0">
                <a:latin typeface="Arial" charset="0"/>
              </a:rPr>
              <a:t>ccuracy and resolution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sources of gravity error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sz="2800" dirty="0" smtClean="0">
                <a:latin typeface="Arial" charset="0"/>
              </a:rPr>
              <a:t>progress on tide models</a:t>
            </a:r>
          </a:p>
          <a:p>
            <a:pPr>
              <a:defRPr/>
            </a:pPr>
            <a:endParaRPr lang="en-US" sz="12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2245947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atV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51340" y="6048"/>
            <a:ext cx="2098707" cy="176688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515" y="285757"/>
            <a:ext cx="5270489" cy="154516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fr-FR" sz="3100" b="1" dirty="0" err="1" smtClean="0"/>
              <a:t>Improving</a:t>
            </a:r>
            <a:r>
              <a:rPr lang="fr-FR" sz="3100" b="1" dirty="0" smtClean="0"/>
              <a:t> </a:t>
            </a:r>
            <a:r>
              <a:rPr lang="fr-FR" sz="3100" b="1" dirty="0" err="1"/>
              <a:t>C</a:t>
            </a:r>
            <a:r>
              <a:rPr lang="fr-FR" sz="3100" b="1" dirty="0" err="1" smtClean="0"/>
              <a:t>oastal</a:t>
            </a:r>
            <a:r>
              <a:rPr lang="fr-FR" sz="3100" b="1" dirty="0" smtClean="0"/>
              <a:t> Marine </a:t>
            </a:r>
            <a:r>
              <a:rPr lang="fr-FR" sz="3100" b="1" dirty="0" err="1" smtClean="0"/>
              <a:t>Gravity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Scripps Inst. of Oceanography 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Edward  </a:t>
            </a:r>
            <a:r>
              <a:rPr lang="en-US" sz="2000" b="0" dirty="0" err="1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Zaron</a:t>
            </a:r>
            <a:r>
              <a:rPr lang="en-US" sz="20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– Portland State University</a:t>
            </a:r>
            <a:endParaRPr lang="en-US" sz="1800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6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7668929"/>
              </p:ext>
            </p:extLst>
          </p:nvPr>
        </p:nvGraphicFramePr>
        <p:xfrm>
          <a:off x="3911600" y="5248275"/>
          <a:ext cx="5626100" cy="1638300"/>
        </p:xfrm>
        <a:graphic>
          <a:graphicData uri="http://schemas.openxmlformats.org/presentationml/2006/ole">
            <p:oleObj spid="_x0000_s1116" name="Document" r:id="rId3" imgW="5625893" imgH="1638240" progId="Word.Document.12">
              <p:embed/>
            </p:oleObj>
          </a:graphicData>
        </a:graphic>
      </p:graphicFrame>
      <p:pic>
        <p:nvPicPr>
          <p:cNvPr id="14338" name="Picture 2" descr="cryo_noi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004888"/>
            <a:ext cx="4446587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 charset="0"/>
              </a:rPr>
              <a:t>20 Hz range precision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14340" name="Oval 6"/>
          <p:cNvSpPr>
            <a:spLocks noChangeArrowheads="1"/>
          </p:cNvSpPr>
          <p:nvPr/>
        </p:nvSpPr>
        <p:spPr bwMode="auto">
          <a:xfrm>
            <a:off x="5930900" y="1768475"/>
            <a:ext cx="146050" cy="1476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 rot="-645150">
            <a:off x="7416800" y="1014413"/>
            <a:ext cx="1233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3-parameter</a:t>
            </a: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/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 rot="-357142">
            <a:off x="7481888" y="1350963"/>
            <a:ext cx="1235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2-parameter</a:t>
            </a:r>
          </a:p>
        </p:txBody>
      </p:sp>
      <p:pic>
        <p:nvPicPr>
          <p:cNvPr id="14344" name="Picture 1" descr="other_no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456406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32638" y="6065838"/>
            <a:ext cx="935037" cy="95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38125" y="4994275"/>
            <a:ext cx="3973513" cy="1422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4754444" y="893203"/>
            <a:ext cx="3973513" cy="1422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134526" y="6255866"/>
            <a:ext cx="935037" cy="95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9051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1000</Words>
  <Application>Microsoft Macintosh PowerPoint</Application>
  <PresentationFormat>On-screen Show (4:3)</PresentationFormat>
  <Paragraphs>177</Paragraphs>
  <Slides>42</Slides>
  <Notes>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Document</vt:lpstr>
      <vt:lpstr>Slide 1</vt:lpstr>
      <vt:lpstr>Improving Coastal Marine Gravity  David Sandwell – Scripps Inst. of Oceanography  Edward  Zaron – Portland State University</vt:lpstr>
      <vt:lpstr>Slide 3</vt:lpstr>
      <vt:lpstr>Slide 4</vt:lpstr>
      <vt:lpstr>Slide 5</vt:lpstr>
      <vt:lpstr>Slide 6</vt:lpstr>
      <vt:lpstr>Slide 7</vt:lpstr>
      <vt:lpstr>Improving Coastal Marine Gravity  David Sandwell – Scripps Inst. of Oceanography  Edward  Zaron – Portland State University</vt:lpstr>
      <vt:lpstr>Slide 9</vt:lpstr>
      <vt:lpstr>Improving Coastal Marine Gravity  David Sandwell – Scripps Inst. of Oceanography  Edward  Zaron – Portland State University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Improving Coastal Marine Gravity  David Sandwell – Scripps Inst. of Oceanography  Edward  Zaron – Portland State University</vt:lpstr>
      <vt:lpstr>Slide 23</vt:lpstr>
      <vt:lpstr>Slide 24</vt:lpstr>
      <vt:lpstr>Slide 25</vt:lpstr>
      <vt:lpstr>Slide 26</vt:lpstr>
      <vt:lpstr>Slide 27</vt:lpstr>
      <vt:lpstr>Slide 28</vt:lpstr>
      <vt:lpstr>Improving Coastal Marine Gravity  David Sandwell – Scripps Inst. of Oceanography  Edward  Zaron – Portland State University</vt:lpstr>
      <vt:lpstr>Slide 30</vt:lpstr>
      <vt:lpstr>Slide 31</vt:lpstr>
      <vt:lpstr>Slide 32</vt:lpstr>
      <vt:lpstr>Slide 33</vt:lpstr>
      <vt:lpstr>Conclusions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SIO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174</cp:revision>
  <cp:lastPrinted>2013-03-19T05:24:53Z</cp:lastPrinted>
  <dcterms:created xsi:type="dcterms:W3CDTF">2014-09-03T14:22:05Z</dcterms:created>
  <dcterms:modified xsi:type="dcterms:W3CDTF">2014-09-03T14:34:20Z</dcterms:modified>
</cp:coreProperties>
</file>