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305" r:id="rId4"/>
    <p:sldId id="302" r:id="rId5"/>
    <p:sldId id="308" r:id="rId6"/>
    <p:sldId id="309" r:id="rId7"/>
    <p:sldId id="304" r:id="rId8"/>
    <p:sldId id="307" r:id="rId9"/>
    <p:sldId id="303" r:id="rId10"/>
    <p:sldId id="306" r:id="rId11"/>
    <p:sldId id="314" r:id="rId12"/>
    <p:sldId id="310" r:id="rId13"/>
    <p:sldId id="315" r:id="rId14"/>
    <p:sldId id="311" r:id="rId15"/>
    <p:sldId id="312" r:id="rId16"/>
    <p:sldId id="313" r:id="rId1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9462" autoAdjust="0"/>
  </p:normalViewPr>
  <p:slideViewPr>
    <p:cSldViewPr snapToGrid="0" snapToObjects="1">
      <p:cViewPr varScale="1">
        <p:scale>
          <a:sx n="81" d="100"/>
          <a:sy n="81" d="100"/>
        </p:scale>
        <p:origin x="-926" y="-82"/>
      </p:cViewPr>
      <p:guideLst>
        <p:guide orient="horz" pos="214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E4F05-6CCE-4011-AF93-1A0B7EDFEA6C}" type="datetimeFigureOut">
              <a:rPr lang="fr-FR" smtClean="0"/>
              <a:pPr/>
              <a:t>13/07/2017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7F572-0AB7-4135-B1A4-D7EE621D1C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11413-2A10-40B6-8BF7-5CFDF22DB3DA}" type="datetimeFigureOut">
              <a:rPr lang="en-US" smtClean="0"/>
              <a:pPr/>
              <a:t>7/13/2017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A6233-7AB0-4A72-93F5-4A682501D2A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13/07/2017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13/07/2017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smo-A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4531" y="0"/>
            <a:ext cx="93785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-252536" y="0"/>
            <a:ext cx="9396536" cy="68580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/>
          <p:cNvSpPr txBox="1"/>
          <p:nvPr/>
        </p:nvSpPr>
        <p:spPr>
          <a:xfrm>
            <a:off x="1422182" y="1940767"/>
            <a:ext cx="633155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erlin Sans FB Demi" pitchFamily="34" charset="0"/>
                <a:cs typeface="David" pitchFamily="34" charset="-79"/>
              </a:rPr>
              <a:t>Mean Sea Surfaces errors characterization</a:t>
            </a:r>
          </a:p>
          <a:p>
            <a:pPr algn="ctr"/>
            <a:endParaRPr lang="en-US" sz="4000" b="1" dirty="0" smtClean="0">
              <a:latin typeface="Berlin Sans FB Demi" pitchFamily="34" charset="0"/>
              <a:cs typeface="David" pitchFamily="34" charset="-79"/>
            </a:endParaRPr>
          </a:p>
          <a:p>
            <a:pPr algn="ctr"/>
            <a:r>
              <a:rPr lang="fr-FR" sz="2800" dirty="0" smtClean="0">
                <a:latin typeface="Berlin Sans FB Demi" pitchFamily="34" charset="0"/>
                <a:cs typeface="David" pitchFamily="34" charset="-79"/>
              </a:rPr>
              <a:t>MSS SCRIPPS2017 </a:t>
            </a:r>
            <a:r>
              <a:rPr lang="en-US" sz="2800" dirty="0" smtClean="0">
                <a:latin typeface="Berlin Sans FB Demi" pitchFamily="34" charset="0"/>
                <a:cs typeface="David" pitchFamily="34" charset="-79"/>
              </a:rPr>
              <a:t>assessment</a:t>
            </a:r>
            <a:endParaRPr lang="en-US" sz="2800" dirty="0">
              <a:latin typeface="Berlin Sans FB Demi" pitchFamily="34" charset="0"/>
              <a:cs typeface="David" pitchFamily="34" charset="-79"/>
            </a:endParaRPr>
          </a:p>
        </p:txBody>
      </p:sp>
      <p:pic>
        <p:nvPicPr>
          <p:cNvPr id="7" name="Picture 4" descr="S:\logos\LogoCLS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5085184"/>
            <a:ext cx="1009071" cy="8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S:\logos\LogoCNES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3" y="5013176"/>
            <a:ext cx="900000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pujol\Desktop\TMP\MSS\DeltaErr_MSS_SCRIPPS2017_v4__CNES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322" y="613290"/>
            <a:ext cx="9252323" cy="5774992"/>
          </a:xfrm>
          <a:prstGeom prst="rect">
            <a:avLst/>
          </a:prstGeom>
          <a:noFill/>
        </p:spPr>
      </p:pic>
      <p:grpSp>
        <p:nvGrpSpPr>
          <p:cNvPr id="4" name="Groupe 3"/>
          <p:cNvGrpSpPr/>
          <p:nvPr/>
        </p:nvGrpSpPr>
        <p:grpSpPr>
          <a:xfrm>
            <a:off x="0" y="0"/>
            <a:ext cx="9144001" cy="576064"/>
            <a:chOff x="0" y="0"/>
            <a:chExt cx="9144001" cy="576064"/>
          </a:xfrm>
        </p:grpSpPr>
        <p:pic>
          <p:nvPicPr>
            <p:cNvPr id="2" name="Picture 7" descr="smo-A4"/>
            <p:cNvPicPr>
              <a:picLocks noChangeAspect="1" noChangeArrowheads="1"/>
            </p:cNvPicPr>
            <p:nvPr/>
          </p:nvPicPr>
          <p:blipFill>
            <a:blip r:embed="rId3" cstate="print"/>
            <a:srcRect t="32150" b="59450"/>
            <a:stretch>
              <a:fillRect/>
            </a:stretch>
          </p:blipFill>
          <p:spPr bwMode="auto">
            <a:xfrm>
              <a:off x="0" y="0"/>
              <a:ext cx="9144001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9144000" cy="5760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S:\logos\LogoCLS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37350" y="87041"/>
            <a:ext cx="527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827584" y="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results</a:t>
            </a:r>
            <a:endParaRPr lang="en-US" sz="3200" b="1" dirty="0"/>
          </a:p>
        </p:txBody>
      </p:sp>
      <p:pic>
        <p:nvPicPr>
          <p:cNvPr id="15" name="Picture 5" descr="S:\logos\LogoCNES.png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690314" y="27710"/>
            <a:ext cx="585216" cy="51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 rot="19364922">
            <a:off x="-298488" y="1830139"/>
            <a:ext cx="314803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36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7272" y="523982"/>
            <a:ext cx="80446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Next slides show differences </a:t>
            </a:r>
            <a:r>
              <a:rPr lang="en-US" dirty="0" err="1" smtClean="0"/>
              <a:t>beeteween</a:t>
            </a:r>
            <a:r>
              <a:rPr lang="en-US" dirty="0" smtClean="0"/>
              <a:t> CLS15, </a:t>
            </a:r>
            <a:r>
              <a:rPr lang="en-US" dirty="0" smtClean="0"/>
              <a:t>Scripps V3 </a:t>
            </a:r>
            <a:r>
              <a:rPr lang="en-US" dirty="0" smtClean="0"/>
              <a:t>and </a:t>
            </a:r>
            <a:r>
              <a:rPr lang="en-US" dirty="0" smtClean="0"/>
              <a:t>Scripps </a:t>
            </a:r>
            <a:r>
              <a:rPr lang="en-US" dirty="0" smtClean="0"/>
              <a:t>V4</a:t>
            </a:r>
            <a:endParaRPr lang="en-US" dirty="0" smtClean="0"/>
          </a:p>
          <a:p>
            <a:endParaRPr lang="fr-FR" dirty="0" smtClean="0"/>
          </a:p>
          <a:p>
            <a:r>
              <a:rPr lang="fr-FR" dirty="0" err="1" smtClean="0"/>
              <a:t>Shading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 (</a:t>
            </a:r>
            <a:r>
              <a:rPr lang="fr-FR" dirty="0" err="1" smtClean="0"/>
              <a:t>Az</a:t>
            </a:r>
            <a:r>
              <a:rPr lang="fr-FR" dirty="0" smtClean="0"/>
              <a:t>=45°) correspond to the short </a:t>
            </a:r>
            <a:r>
              <a:rPr lang="fr-FR" dirty="0" err="1" smtClean="0"/>
              <a:t>wavelengths</a:t>
            </a:r>
            <a:r>
              <a:rPr lang="fr-FR" dirty="0" smtClean="0"/>
              <a:t> of MSS CLS 15 (</a:t>
            </a:r>
            <a:r>
              <a:rPr lang="el-GR" dirty="0" smtClean="0">
                <a:latin typeface="Trebuchet MS"/>
              </a:rPr>
              <a:t>λ</a:t>
            </a:r>
            <a:r>
              <a:rPr lang="fr-FR" dirty="0" smtClean="0">
                <a:latin typeface="Trebuchet MS"/>
              </a:rPr>
              <a:t>&lt; 100 km)</a:t>
            </a:r>
          </a:p>
          <a:p>
            <a:endParaRPr lang="fr-FR" dirty="0" smtClean="0">
              <a:latin typeface="Trebuchet MS"/>
            </a:endParaRPr>
          </a:p>
          <a:p>
            <a:endParaRPr lang="fr-FR" dirty="0" smtClean="0">
              <a:latin typeface="Trebuchet MS"/>
            </a:endParaRPr>
          </a:p>
          <a:p>
            <a:pPr marL="342900" indent="-342900">
              <a:buFont typeface="+mj-lt"/>
              <a:buAutoNum type="arabicPeriod"/>
            </a:pP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1088" y="1791235"/>
            <a:ext cx="33718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935710" y="1479479"/>
            <a:ext cx="1937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Scripps </a:t>
            </a:r>
            <a:r>
              <a:rPr lang="fr-FR" dirty="0" smtClean="0"/>
              <a:t>V3 </a:t>
            </a:r>
            <a:r>
              <a:rPr lang="fr-FR" dirty="0" smtClean="0"/>
              <a:t>– CLS15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264317" y="1421903"/>
            <a:ext cx="1884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Scripps </a:t>
            </a:r>
            <a:r>
              <a:rPr lang="fr-FR" dirty="0" smtClean="0"/>
              <a:t>V4 </a:t>
            </a:r>
            <a:r>
              <a:rPr lang="fr-FR" dirty="0" smtClean="0"/>
              <a:t>–CLS15</a:t>
            </a:r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497" y="1791235"/>
            <a:ext cx="34194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304771" y="102747"/>
            <a:ext cx="8510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Apparently, SIO 4 has more residual effect of ocean variability ? </a:t>
            </a:r>
          </a:p>
          <a:p>
            <a:r>
              <a:rPr lang="en-US" dirty="0" smtClean="0"/>
              <a:t>Nevertheless: this concerns essentially the Gulf Stream (to be seen in 2 slides in </a:t>
            </a:r>
            <a:r>
              <a:rPr lang="en-US" dirty="0" err="1" smtClean="0"/>
              <a:t>Kuroshio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Rem</a:t>
            </a:r>
            <a:r>
              <a:rPr lang="en-US" dirty="0" smtClean="0"/>
              <a:t>: in comparison this same effect on DTU15 is greater than 7 cm (next slide)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0350" y="6238875"/>
            <a:ext cx="41814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19" y="1236431"/>
            <a:ext cx="33718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36848" y="867099"/>
            <a:ext cx="1937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Scripps </a:t>
            </a:r>
            <a:r>
              <a:rPr lang="fr-FR" dirty="0" smtClean="0"/>
              <a:t>V4 </a:t>
            </a:r>
            <a:r>
              <a:rPr lang="fr-FR" dirty="0" smtClean="0"/>
              <a:t>– CLS15</a:t>
            </a:r>
            <a:endParaRPr lang="fr-F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388" y="6094181"/>
            <a:ext cx="352585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1019" y="867099"/>
            <a:ext cx="5225854" cy="51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3241" y="6106224"/>
            <a:ext cx="3801973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4786585" y="497767"/>
            <a:ext cx="1600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DTU15 – CLS15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7006969" y="1236431"/>
            <a:ext cx="0" cy="474591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4099387" y="1226157"/>
            <a:ext cx="0" cy="474591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36848" y="1357956"/>
            <a:ext cx="3278621" cy="46141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077614" y="1357956"/>
            <a:ext cx="2929355" cy="46329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4077614" y="6077943"/>
            <a:ext cx="1022286" cy="780057"/>
          </a:xfrm>
          <a:prstGeom prst="ellipse">
            <a:avLst/>
          </a:prstGeom>
          <a:solidFill>
            <a:srgbClr val="FF00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-10388" y="5933249"/>
            <a:ext cx="1022286" cy="780057"/>
          </a:xfrm>
          <a:prstGeom prst="ellipse">
            <a:avLst/>
          </a:prstGeom>
          <a:solidFill>
            <a:srgbClr val="FF00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279" y="509983"/>
            <a:ext cx="32289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935710" y="113037"/>
            <a:ext cx="1154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Scripps </a:t>
            </a:r>
            <a:r>
              <a:rPr lang="fr-FR" dirty="0" smtClean="0"/>
              <a:t>V3</a:t>
            </a:r>
            <a:endParaRPr lang="fr-F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9878" y="500458"/>
            <a:ext cx="32385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706099" y="55461"/>
            <a:ext cx="3764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Scripps V4 </a:t>
            </a:r>
            <a:r>
              <a:rPr lang="en-US" dirty="0" smtClean="0"/>
              <a:t>(less affected by variability)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2239766" y="41365"/>
            <a:ext cx="2640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Zoom in Kuroshio </a:t>
            </a:r>
            <a:endParaRPr lang="fr-F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8437" y="3615133"/>
            <a:ext cx="32194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1387773" y="4674742"/>
            <a:ext cx="13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Scripps </a:t>
            </a:r>
            <a:r>
              <a:rPr lang="fr-FR" dirty="0" smtClean="0"/>
              <a:t>V4-V3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215865" y="4335694"/>
            <a:ext cx="2928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is not only variability ?</a:t>
            </a:r>
          </a:p>
          <a:p>
            <a:endParaRPr lang="en-US" dirty="0" smtClean="0"/>
          </a:p>
          <a:p>
            <a:r>
              <a:rPr lang="en-US" dirty="0" smtClean="0"/>
              <a:t>Apparently, this aliasing is more included in V3 ! </a:t>
            </a:r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9878" y="6148783"/>
            <a:ext cx="41814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917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Despite that validations with S3A shows strong improvements, I think that the min/max of the topographic structures are smoothed in new V4 ?</a:t>
            </a:r>
          </a:p>
          <a:p>
            <a:r>
              <a:rPr lang="en-US" dirty="0" smtClean="0"/>
              <a:t>Can this be consistent with  (or a consequence of) your modifications  (</a:t>
            </a:r>
            <a:r>
              <a:rPr lang="en-US" dirty="0" err="1" smtClean="0"/>
              <a:t>ie</a:t>
            </a:r>
            <a:r>
              <a:rPr lang="en-US" dirty="0" smtClean="0"/>
              <a:t>. the filtering at 5 km) ?</a:t>
            </a:r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2080" y="1200329"/>
            <a:ext cx="3931920" cy="494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952" y="6143625"/>
            <a:ext cx="63531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7942127" y="6513816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Dh</a:t>
            </a:r>
            <a:r>
              <a:rPr lang="fr-FR" dirty="0" smtClean="0"/>
              <a:t> (m)</a:t>
            </a:r>
            <a:endParaRPr lang="fr-FR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841" y="1145247"/>
            <a:ext cx="380238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722643" y="1962364"/>
            <a:ext cx="159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New-</a:t>
            </a:r>
            <a:r>
              <a:rPr lang="fr-FR" dirty="0" err="1" smtClean="0"/>
              <a:t>Zealand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017196" y="3154166"/>
            <a:ext cx="324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Scripps </a:t>
            </a:r>
            <a:r>
              <a:rPr lang="fr-FR" sz="2400" b="1" dirty="0" smtClean="0"/>
              <a:t>V4 </a:t>
            </a:r>
            <a:r>
              <a:rPr lang="fr-FR" sz="2400" b="1" dirty="0" smtClean="0"/>
              <a:t>– V3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1475" y="1047750"/>
            <a:ext cx="58610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8952" y="6143625"/>
            <a:ext cx="63531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3534310" y="586085"/>
            <a:ext cx="2734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Scripps </a:t>
            </a:r>
            <a:r>
              <a:rPr lang="fr-FR" sz="2400" b="1" dirty="0" smtClean="0"/>
              <a:t>V4 </a:t>
            </a:r>
            <a:r>
              <a:rPr lang="fr-FR" sz="2400" b="1" dirty="0" smtClean="0"/>
              <a:t>– V3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64387" y="226031"/>
            <a:ext cx="854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summits of seamounts are lower, and bottom of faults appears higher 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0"/>
            <a:ext cx="9144001" cy="576064"/>
            <a:chOff x="0" y="0"/>
            <a:chExt cx="9144001" cy="576064"/>
          </a:xfrm>
        </p:grpSpPr>
        <p:pic>
          <p:nvPicPr>
            <p:cNvPr id="2" name="Picture 7" descr="smo-A4"/>
            <p:cNvPicPr>
              <a:picLocks noChangeAspect="1" noChangeArrowheads="1"/>
            </p:cNvPicPr>
            <p:nvPr/>
          </p:nvPicPr>
          <p:blipFill>
            <a:blip r:embed="rId2" cstate="print"/>
            <a:srcRect t="32150" b="59450"/>
            <a:stretch>
              <a:fillRect/>
            </a:stretch>
          </p:blipFill>
          <p:spPr bwMode="auto">
            <a:xfrm>
              <a:off x="0" y="0"/>
              <a:ext cx="9144001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9144000" cy="5760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S:\logos\LogoCL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37350" y="87041"/>
            <a:ext cx="527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827584" y="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Overview</a:t>
            </a:r>
            <a:endParaRPr lang="en-US" sz="3200" b="1" dirty="0"/>
          </a:p>
        </p:txBody>
      </p:sp>
      <p:sp>
        <p:nvSpPr>
          <p:cNvPr id="11" name="ZoneTexte 7"/>
          <p:cNvSpPr txBox="1">
            <a:spLocks noChangeArrowheads="1"/>
          </p:cNvSpPr>
          <p:nvPr/>
        </p:nvSpPr>
        <p:spPr bwMode="auto">
          <a:xfrm>
            <a:off x="5331175" y="1522615"/>
            <a:ext cx="3168352" cy="1558158"/>
          </a:xfrm>
          <a:prstGeom prst="rect">
            <a:avLst/>
          </a:prstGeom>
          <a:noFill/>
          <a:ln w="44450" cap="rnd">
            <a:solidFill>
              <a:srgbClr val="FF0000"/>
            </a:solidFill>
            <a:miter lim="800000"/>
            <a:headEnd/>
            <a:tailEnd/>
          </a:ln>
        </p:spPr>
        <p:txBody>
          <a:bodyPr tIns="180000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MSS_CNES_CLS15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(Schaeffer et al, OSTST 2016)</a:t>
            </a:r>
            <a:endParaRPr lang="en-US" sz="1200" dirty="0">
              <a:solidFill>
                <a:srgbClr val="FF0000"/>
              </a:solidFill>
            </a:endParaRPr>
          </a:p>
          <a:p>
            <a:endParaRPr lang="en-US" sz="900" dirty="0"/>
          </a:p>
          <a:p>
            <a:pPr>
              <a:buFont typeface="Wingdings" pitchFamily="2" charset="2"/>
              <a:buChar char="§"/>
            </a:pPr>
            <a:r>
              <a:rPr lang="en-US" sz="1600" dirty="0">
                <a:solidFill>
                  <a:srgbClr val="FF0000"/>
                </a:solidFill>
              </a:rPr>
              <a:t> geodesic mission used </a:t>
            </a:r>
            <a:r>
              <a:rPr lang="en-US" sz="1600" dirty="0" smtClean="0">
                <a:solidFill>
                  <a:srgbClr val="FF0000"/>
                </a:solidFill>
              </a:rPr>
              <a:t>(1 Hz/ “classical” </a:t>
            </a:r>
            <a:r>
              <a:rPr lang="en-US" sz="1600" dirty="0" err="1" smtClean="0">
                <a:solidFill>
                  <a:srgbClr val="FF0000"/>
                </a:solidFill>
              </a:rPr>
              <a:t>retracking</a:t>
            </a:r>
            <a:r>
              <a:rPr lang="en-US" sz="1600" dirty="0" smtClean="0">
                <a:solidFill>
                  <a:srgbClr val="FF0000"/>
                </a:solidFill>
              </a:rPr>
              <a:t>)): </a:t>
            </a:r>
            <a:r>
              <a:rPr lang="en-US" sz="1600" dirty="0">
                <a:solidFill>
                  <a:srgbClr val="FF0000"/>
                </a:solidFill>
              </a:rPr>
              <a:t>ERS-1; J1G, C2[2011,2014</a:t>
            </a:r>
            <a:r>
              <a:rPr lang="en-US" sz="1600" dirty="0" smtClean="0">
                <a:solidFill>
                  <a:srgbClr val="FF0000"/>
                </a:solidFill>
              </a:rPr>
              <a:t>]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2" name="ZoneTexte 8"/>
          <p:cNvSpPr txBox="1">
            <a:spLocks noChangeArrowheads="1"/>
          </p:cNvSpPr>
          <p:nvPr/>
        </p:nvSpPr>
        <p:spPr bwMode="auto">
          <a:xfrm>
            <a:off x="344974" y="1522615"/>
            <a:ext cx="3169221" cy="1800200"/>
          </a:xfrm>
          <a:prstGeom prst="rect">
            <a:avLst/>
          </a:prstGeom>
          <a:noFill/>
          <a:ln w="44450" cap="rnd">
            <a:solidFill>
              <a:srgbClr val="00B0F0"/>
            </a:solidFill>
            <a:miter lim="800000"/>
            <a:headEnd/>
            <a:tailEnd/>
          </a:ln>
        </p:spPr>
        <p:txBody>
          <a:bodyPr tIns="180000"/>
          <a:lstStyle/>
          <a:p>
            <a:pPr algn="ctr"/>
            <a:r>
              <a:rPr lang="en-US" sz="1600" b="1" dirty="0" smtClean="0">
                <a:solidFill>
                  <a:srgbClr val="00B0F0"/>
                </a:solidFill>
              </a:rPr>
              <a:t>MSS_DTU15</a:t>
            </a:r>
            <a:endParaRPr lang="en-US" sz="1600" b="1" dirty="0">
              <a:solidFill>
                <a:srgbClr val="00B0F0"/>
              </a:solidFill>
            </a:endParaRPr>
          </a:p>
          <a:p>
            <a:endParaRPr lang="en-US" sz="1600" dirty="0"/>
          </a:p>
          <a:p>
            <a:pPr>
              <a:buFont typeface="Wingdings" pitchFamily="2" charset="2"/>
              <a:buChar char="§"/>
            </a:pPr>
            <a:r>
              <a:rPr lang="en-US" sz="1600" dirty="0">
                <a:solidFill>
                  <a:srgbClr val="00B0F0"/>
                </a:solidFill>
              </a:rPr>
              <a:t> Use geodetic mission for small scales (&lt; ~250km) information :</a:t>
            </a:r>
          </a:p>
          <a:p>
            <a:r>
              <a:rPr lang="en-US" sz="1600" dirty="0">
                <a:solidFill>
                  <a:srgbClr val="00B0F0"/>
                </a:solidFill>
              </a:rPr>
              <a:t>Geosat ; ERS-1; J1G ; C2[2011-2014</a:t>
            </a:r>
            <a:r>
              <a:rPr lang="en-US" sz="1600" dirty="0" smtClean="0">
                <a:solidFill>
                  <a:srgbClr val="00B0F0"/>
                </a:solidFill>
              </a:rPr>
              <a:t>]; ENN</a:t>
            </a:r>
            <a:endParaRPr lang="en-US" sz="1600" dirty="0">
              <a:solidFill>
                <a:srgbClr val="00B0F0"/>
              </a:solidFill>
            </a:endParaRPr>
          </a:p>
        </p:txBody>
      </p:sp>
      <p:pic>
        <p:nvPicPr>
          <p:cNvPr id="15" name="Picture 5" descr="S:\logos\LogoCNES.png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690314" y="27710"/>
            <a:ext cx="585216" cy="51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7"/>
          <p:cNvSpPr txBox="1">
            <a:spLocks noChangeArrowheads="1"/>
          </p:cNvSpPr>
          <p:nvPr/>
        </p:nvSpPr>
        <p:spPr bwMode="auto">
          <a:xfrm>
            <a:off x="5331175" y="4005072"/>
            <a:ext cx="3390105" cy="1862612"/>
          </a:xfrm>
          <a:prstGeom prst="rect">
            <a:avLst/>
          </a:prstGeom>
          <a:noFill/>
          <a:ln w="44450" cap="rnd">
            <a:solidFill>
              <a:srgbClr val="FF00FF"/>
            </a:solidFill>
            <a:miter lim="800000"/>
            <a:headEnd/>
            <a:tailEnd/>
          </a:ln>
        </p:spPr>
        <p:txBody>
          <a:bodyPr tIns="180000"/>
          <a:lstStyle/>
          <a:p>
            <a:pPr algn="ctr"/>
            <a:r>
              <a:rPr lang="en-US" sz="1600" b="1" dirty="0" smtClean="0">
                <a:solidFill>
                  <a:srgbClr val="FF00FF"/>
                </a:solidFill>
              </a:rPr>
              <a:t>MSS_SCRIPPS2017</a:t>
            </a:r>
          </a:p>
          <a:p>
            <a:pPr algn="ctr"/>
            <a:endParaRPr lang="en-US" sz="1600" b="1" dirty="0" smtClean="0">
              <a:solidFill>
                <a:srgbClr val="FF00FF"/>
              </a:solidFill>
            </a:endParaRPr>
          </a:p>
          <a:p>
            <a:pPr algn="ctr">
              <a:buFont typeface="Wingdings" pitchFamily="2" charset="2"/>
              <a:buChar char="§"/>
            </a:pPr>
            <a:r>
              <a:rPr lang="en-US" sz="1600" dirty="0" smtClean="0">
                <a:solidFill>
                  <a:srgbClr val="FF00FF"/>
                </a:solidFill>
              </a:rPr>
              <a:t>MSS CNES_CLS2015 (if error &lt;2 cm)</a:t>
            </a:r>
            <a:endParaRPr lang="en-US" sz="900" dirty="0">
              <a:solidFill>
                <a:srgbClr val="FF00FF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1600" dirty="0">
                <a:solidFill>
                  <a:srgbClr val="FF00FF"/>
                </a:solidFill>
              </a:rPr>
              <a:t> </a:t>
            </a:r>
            <a:r>
              <a:rPr lang="en-US" sz="1600" dirty="0" smtClean="0">
                <a:solidFill>
                  <a:srgbClr val="FF00FF"/>
                </a:solidFill>
              </a:rPr>
              <a:t>20Hz data used / gradients not SSH </a:t>
            </a:r>
            <a:r>
              <a:rPr lang="en-US" sz="1600" dirty="0">
                <a:solidFill>
                  <a:srgbClr val="FF00FF"/>
                </a:solidFill>
              </a:rPr>
              <a:t>: </a:t>
            </a:r>
            <a:r>
              <a:rPr lang="en-US" sz="1600" dirty="0" smtClean="0">
                <a:solidFill>
                  <a:srgbClr val="FF00FF"/>
                </a:solidFill>
              </a:rPr>
              <a:t>C2[2011 ?,2014 ?] +J1GM with double </a:t>
            </a:r>
            <a:r>
              <a:rPr lang="en-US" sz="1600" dirty="0" err="1" smtClean="0">
                <a:solidFill>
                  <a:srgbClr val="FF00FF"/>
                </a:solidFill>
              </a:rPr>
              <a:t>retracking</a:t>
            </a:r>
            <a:endParaRPr lang="en-US" sz="1600" dirty="0">
              <a:solidFill>
                <a:srgbClr val="FF00FF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44974" y="78638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MSSs considered: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0"/>
          <p:cNvSpPr txBox="1">
            <a:spLocks noChangeArrowheads="1"/>
          </p:cNvSpPr>
          <p:nvPr/>
        </p:nvSpPr>
        <p:spPr bwMode="auto">
          <a:xfrm>
            <a:off x="179710" y="2241114"/>
            <a:ext cx="4032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/>
              <a:t>3 main assumptions:</a:t>
            </a:r>
            <a:endParaRPr lang="en-US" b="1" dirty="0"/>
          </a:p>
        </p:txBody>
      </p:sp>
      <p:sp>
        <p:nvSpPr>
          <p:cNvPr id="3" name="ZoneTexte 16"/>
          <p:cNvSpPr txBox="1">
            <a:spLocks noChangeArrowheads="1"/>
          </p:cNvSpPr>
          <p:nvPr/>
        </p:nvSpPr>
        <p:spPr bwMode="auto">
          <a:xfrm>
            <a:off x="179710" y="2776062"/>
            <a:ext cx="3889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1</a:t>
            </a:r>
            <a:r>
              <a:rPr lang="en-US" sz="1600" dirty="0" smtClean="0"/>
              <a:t>) </a:t>
            </a:r>
            <a:r>
              <a:rPr lang="en-US" sz="1600" dirty="0"/>
              <a:t>There is no covariance between the SLA signal and the MSS errors</a:t>
            </a:r>
          </a:p>
        </p:txBody>
      </p:sp>
      <p:sp>
        <p:nvSpPr>
          <p:cNvPr id="4" name="ZoneTexte 17"/>
          <p:cNvSpPr txBox="1">
            <a:spLocks noChangeArrowheads="1"/>
          </p:cNvSpPr>
          <p:nvPr/>
        </p:nvSpPr>
        <p:spPr bwMode="auto">
          <a:xfrm>
            <a:off x="134120" y="4203868"/>
            <a:ext cx="3744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3) The MSS error is the same whatever the cycle considered</a:t>
            </a:r>
          </a:p>
        </p:txBody>
      </p:sp>
      <p:sp>
        <p:nvSpPr>
          <p:cNvPr id="5" name="ZoneTexte 21"/>
          <p:cNvSpPr txBox="1">
            <a:spLocks noChangeArrowheads="1"/>
          </p:cNvSpPr>
          <p:nvPr/>
        </p:nvSpPr>
        <p:spPr bwMode="auto">
          <a:xfrm>
            <a:off x="1691481" y="5271294"/>
            <a:ext cx="5761037" cy="4619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i="1" dirty="0" smtClean="0"/>
              <a:t>0.5 V(H</a:t>
            </a:r>
            <a:r>
              <a:rPr lang="fr-FR" sz="2400" i="1" baseline="-25000" dirty="0" smtClean="0"/>
              <a:t>A</a:t>
            </a:r>
            <a:r>
              <a:rPr lang="fr-FR" sz="2400" i="1" dirty="0" smtClean="0"/>
              <a:t> </a:t>
            </a:r>
            <a:r>
              <a:rPr lang="fr-FR" sz="2400" i="1" dirty="0"/>
              <a:t>- H</a:t>
            </a:r>
            <a:r>
              <a:rPr lang="fr-FR" sz="2400" i="1" baseline="-25000" dirty="0"/>
              <a:t>B</a:t>
            </a:r>
            <a:r>
              <a:rPr lang="fr-FR" sz="2400" i="1" dirty="0"/>
              <a:t>) – </a:t>
            </a:r>
            <a:r>
              <a:rPr lang="fr-FR" sz="2400" i="1" dirty="0" smtClean="0"/>
              <a:t>0.5 V(H</a:t>
            </a:r>
            <a:r>
              <a:rPr lang="fr-FR" sz="2400" i="1" baseline="-25000" dirty="0" smtClean="0"/>
              <a:t>A</a:t>
            </a:r>
            <a:r>
              <a:rPr lang="fr-FR" sz="2400" i="1" dirty="0" smtClean="0"/>
              <a:t> </a:t>
            </a:r>
            <a:r>
              <a:rPr lang="fr-FR" sz="2400" i="1" dirty="0"/>
              <a:t>+ H</a:t>
            </a:r>
            <a:r>
              <a:rPr lang="fr-FR" sz="2400" i="1" baseline="-25000" dirty="0"/>
              <a:t>B</a:t>
            </a:r>
            <a:r>
              <a:rPr lang="fr-FR" sz="2400" i="1" dirty="0"/>
              <a:t>) = 2 V(e)</a:t>
            </a:r>
          </a:p>
        </p:txBody>
      </p:sp>
      <p:sp>
        <p:nvSpPr>
          <p:cNvPr id="6" name="ZoneTexte 10"/>
          <p:cNvSpPr txBox="1">
            <a:spLocks noChangeArrowheads="1"/>
          </p:cNvSpPr>
          <p:nvPr/>
        </p:nvSpPr>
        <p:spPr bwMode="auto">
          <a:xfrm>
            <a:off x="4852203" y="3571593"/>
            <a:ext cx="4032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/>
              <a:t>2) We chose A and B far enough from each other</a:t>
            </a:r>
            <a:endParaRPr lang="en-US" sz="1600" dirty="0"/>
          </a:p>
        </p:txBody>
      </p:sp>
      <p:sp>
        <p:nvSpPr>
          <p:cNvPr id="7" name="ZoneTexte 10"/>
          <p:cNvSpPr txBox="1">
            <a:spLocks noChangeArrowheads="1"/>
          </p:cNvSpPr>
          <p:nvPr/>
        </p:nvSpPr>
        <p:spPr bwMode="auto">
          <a:xfrm>
            <a:off x="4852203" y="2578953"/>
            <a:ext cx="4032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/>
              <a:t>1) We use a mission/period independent from MSS computation: S3PP/CNES Sentinel-3A (20Hz); PEACHI SARAL/</a:t>
            </a:r>
            <a:r>
              <a:rPr lang="en-US" sz="1600" dirty="0" err="1" smtClean="0"/>
              <a:t>AltiKa</a:t>
            </a:r>
            <a:r>
              <a:rPr lang="en-US" sz="1600" dirty="0" smtClean="0"/>
              <a:t> (40Hz)</a:t>
            </a:r>
            <a:endParaRPr lang="en-US" sz="1600" dirty="0"/>
          </a:p>
        </p:txBody>
      </p:sp>
      <p:sp>
        <p:nvSpPr>
          <p:cNvPr id="8" name="ZoneTexte 10"/>
          <p:cNvSpPr txBox="1">
            <a:spLocks noChangeArrowheads="1"/>
          </p:cNvSpPr>
          <p:nvPr/>
        </p:nvSpPr>
        <p:spPr bwMode="auto">
          <a:xfrm>
            <a:off x="4860032" y="4269258"/>
            <a:ext cx="40322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/>
              <a:t>3) We use a repetitive mission</a:t>
            </a:r>
            <a:endParaRPr lang="en-US" sz="16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4572000" y="2241114"/>
            <a:ext cx="0" cy="25000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043608" y="609329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spectral content of the h signal 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5220072" y="602128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spectral content of the </a:t>
            </a:r>
            <a:r>
              <a:rPr lang="en-US" dirty="0" err="1" smtClean="0"/>
              <a:t>h+e</a:t>
            </a:r>
            <a:r>
              <a:rPr lang="en-US" dirty="0" smtClean="0"/>
              <a:t> signal </a:t>
            </a:r>
            <a:endParaRPr lang="en-US" dirty="0"/>
          </a:p>
        </p:txBody>
      </p:sp>
      <p:sp>
        <p:nvSpPr>
          <p:cNvPr id="12" name="Arc 11"/>
          <p:cNvSpPr/>
          <p:nvPr/>
        </p:nvSpPr>
        <p:spPr>
          <a:xfrm rot="6455792">
            <a:off x="2569615" y="5544618"/>
            <a:ext cx="820395" cy="629514"/>
          </a:xfrm>
          <a:prstGeom prst="arc">
            <a:avLst>
              <a:gd name="adj1" fmla="val 13906659"/>
              <a:gd name="adj2" fmla="val 18931407"/>
            </a:avLst>
          </a:prstGeom>
          <a:ln w="381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5144208" flipH="1">
            <a:off x="4945879" y="5544618"/>
            <a:ext cx="820395" cy="629514"/>
          </a:xfrm>
          <a:prstGeom prst="arc">
            <a:avLst>
              <a:gd name="adj1" fmla="val 13906659"/>
              <a:gd name="adj2" fmla="val 18931407"/>
            </a:avLst>
          </a:prstGeom>
          <a:ln w="38100">
            <a:solidFill>
              <a:schemeClr val="tx1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232453" y="1066800"/>
            <a:ext cx="8665161" cy="954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dirty="0" err="1" smtClean="0"/>
              <a:t>We</a:t>
            </a:r>
            <a:r>
              <a:rPr lang="fr-FR" sz="1400" dirty="0" smtClean="0"/>
              <a:t> </a:t>
            </a:r>
            <a:r>
              <a:rPr lang="fr-FR" sz="1400" dirty="0" err="1" smtClean="0"/>
              <a:t>consider</a:t>
            </a:r>
            <a:r>
              <a:rPr lang="fr-FR" sz="1400" dirty="0" smtClean="0"/>
              <a:t> :</a:t>
            </a:r>
          </a:p>
          <a:p>
            <a:pPr lvl="1">
              <a:defRPr/>
            </a:pPr>
            <a:r>
              <a:rPr lang="fr-FR" sz="1400" dirty="0" smtClean="0"/>
              <a:t>H </a:t>
            </a:r>
            <a:r>
              <a:rPr lang="fr-FR" sz="1400" dirty="0"/>
              <a:t>= SLA </a:t>
            </a:r>
            <a:r>
              <a:rPr lang="fr-FR" sz="1400" dirty="0" smtClean="0"/>
              <a:t>signal </a:t>
            </a:r>
            <a:r>
              <a:rPr lang="fr-FR" sz="1400" dirty="0" err="1" smtClean="0"/>
              <a:t>including</a:t>
            </a:r>
            <a:r>
              <a:rPr lang="fr-FR" sz="1400" dirty="0" smtClean="0"/>
              <a:t> the MSS </a:t>
            </a:r>
            <a:r>
              <a:rPr lang="fr-FR" sz="1400" dirty="0" err="1" smtClean="0"/>
              <a:t>errors</a:t>
            </a:r>
            <a:r>
              <a:rPr lang="fr-FR" sz="1400" dirty="0" smtClean="0"/>
              <a:t> (e) and the SLA signal free </a:t>
            </a:r>
            <a:r>
              <a:rPr lang="fr-FR" sz="1400" dirty="0" err="1" smtClean="0"/>
              <a:t>from</a:t>
            </a:r>
            <a:r>
              <a:rPr lang="fr-FR" sz="1400" dirty="0" smtClean="0"/>
              <a:t> MSS </a:t>
            </a:r>
            <a:r>
              <a:rPr lang="fr-FR" sz="1400" dirty="0" err="1" smtClean="0"/>
              <a:t>errors</a:t>
            </a:r>
            <a:r>
              <a:rPr lang="fr-FR" sz="1400" dirty="0" smtClean="0"/>
              <a:t> (h)</a:t>
            </a:r>
          </a:p>
          <a:p>
            <a:pPr lvl="1">
              <a:defRPr/>
            </a:pPr>
            <a:r>
              <a:rPr lang="fr-FR" sz="1400" dirty="0" smtClean="0"/>
              <a:t>A and B = </a:t>
            </a:r>
            <a:r>
              <a:rPr lang="fr-FR" sz="1400" dirty="0" err="1" smtClean="0"/>
              <a:t>two</a:t>
            </a:r>
            <a:r>
              <a:rPr lang="fr-FR" sz="1400" dirty="0" smtClean="0"/>
              <a:t> </a:t>
            </a:r>
            <a:r>
              <a:rPr lang="fr-FR" sz="1400" dirty="0" err="1" smtClean="0"/>
              <a:t>different</a:t>
            </a:r>
            <a:r>
              <a:rPr lang="fr-FR" sz="1400" dirty="0" smtClean="0"/>
              <a:t> cycles</a:t>
            </a:r>
          </a:p>
          <a:p>
            <a:pPr>
              <a:defRPr/>
            </a:pPr>
            <a:endParaRPr lang="fr-FR" sz="1400" dirty="0"/>
          </a:p>
        </p:txBody>
      </p:sp>
      <p:sp>
        <p:nvSpPr>
          <p:cNvPr id="15" name="Rectangle 14"/>
          <p:cNvSpPr/>
          <p:nvPr/>
        </p:nvSpPr>
        <p:spPr>
          <a:xfrm>
            <a:off x="172818" y="3481200"/>
            <a:ext cx="42838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2) The SLA signal is completely </a:t>
            </a:r>
            <a:r>
              <a:rPr lang="en-US" sz="1600" dirty="0" err="1" smtClean="0"/>
              <a:t>decorrelated</a:t>
            </a:r>
            <a:r>
              <a:rPr lang="en-US" sz="1600" dirty="0" smtClean="0"/>
              <a:t> between the two cycles considered</a:t>
            </a:r>
            <a:endParaRPr lang="en-US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720363" y="584775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MSS errors signature on SLA PSD</a:t>
            </a:r>
            <a:endParaRPr lang="en-US" dirty="0"/>
          </a:p>
        </p:txBody>
      </p:sp>
      <p:grpSp>
        <p:nvGrpSpPr>
          <p:cNvPr id="17" name="Groupe 16"/>
          <p:cNvGrpSpPr/>
          <p:nvPr/>
        </p:nvGrpSpPr>
        <p:grpSpPr>
          <a:xfrm>
            <a:off x="0" y="0"/>
            <a:ext cx="9144001" cy="576064"/>
            <a:chOff x="0" y="0"/>
            <a:chExt cx="9144001" cy="576064"/>
          </a:xfrm>
        </p:grpSpPr>
        <p:pic>
          <p:nvPicPr>
            <p:cNvPr id="18" name="Picture 7" descr="smo-A4"/>
            <p:cNvPicPr>
              <a:picLocks noChangeAspect="1" noChangeArrowheads="1"/>
            </p:cNvPicPr>
            <p:nvPr/>
          </p:nvPicPr>
          <p:blipFill>
            <a:blip r:embed="rId2" cstate="print"/>
            <a:srcRect t="32150" b="59450"/>
            <a:stretch>
              <a:fillRect/>
            </a:stretch>
          </p:blipFill>
          <p:spPr bwMode="auto">
            <a:xfrm>
              <a:off x="0" y="0"/>
              <a:ext cx="9144001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9144000" cy="5760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4" descr="S:\logos\LogoCL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37350" y="87041"/>
            <a:ext cx="527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oneTexte 20"/>
          <p:cNvSpPr txBox="1"/>
          <p:nvPr/>
        </p:nvSpPr>
        <p:spPr>
          <a:xfrm>
            <a:off x="827584" y="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Methodology</a:t>
            </a:r>
            <a:endParaRPr lang="en-US" sz="3200" b="1" dirty="0"/>
          </a:p>
        </p:txBody>
      </p:sp>
      <p:pic>
        <p:nvPicPr>
          <p:cNvPr id="22" name="Picture 5" descr="S:\logos\LogoCNES.png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690314" y="27710"/>
            <a:ext cx="585216" cy="51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0"/>
            <a:ext cx="9144001" cy="576064"/>
            <a:chOff x="0" y="0"/>
            <a:chExt cx="9144001" cy="576064"/>
          </a:xfrm>
        </p:grpSpPr>
        <p:pic>
          <p:nvPicPr>
            <p:cNvPr id="2" name="Picture 7" descr="smo-A4"/>
            <p:cNvPicPr>
              <a:picLocks noChangeAspect="1" noChangeArrowheads="1"/>
            </p:cNvPicPr>
            <p:nvPr/>
          </p:nvPicPr>
          <p:blipFill>
            <a:blip r:embed="rId2" cstate="print"/>
            <a:srcRect t="32150" b="59450"/>
            <a:stretch>
              <a:fillRect/>
            </a:stretch>
          </p:blipFill>
          <p:spPr bwMode="auto">
            <a:xfrm>
              <a:off x="0" y="0"/>
              <a:ext cx="9144001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9144000" cy="5760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S:\logos\LogoCL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37350" y="87041"/>
            <a:ext cx="527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827584" y="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results</a:t>
            </a:r>
            <a:endParaRPr lang="en-US" sz="3200" b="1" dirty="0"/>
          </a:p>
        </p:txBody>
      </p:sp>
      <p:pic>
        <p:nvPicPr>
          <p:cNvPr id="15" name="Picture 5" descr="S:\logos\LogoCNES.png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690314" y="27710"/>
            <a:ext cx="585216" cy="51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mpujol\Desktop\TMP\MSS\Spectres_AL_c4_11_sandwell_v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1216" y="703647"/>
            <a:ext cx="7315200" cy="548640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 rot="19364922">
            <a:off x="-298488" y="1405930"/>
            <a:ext cx="314803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Old version discussed during  SWOT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811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pujol\Desktop\TMP\MSS\Spectres_AL_c4_11_sandwell_v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5530" y="1072599"/>
            <a:ext cx="7315200" cy="5486400"/>
          </a:xfrm>
          <a:prstGeom prst="rect">
            <a:avLst/>
          </a:prstGeom>
          <a:noFill/>
        </p:spPr>
      </p:pic>
      <p:grpSp>
        <p:nvGrpSpPr>
          <p:cNvPr id="4" name="Groupe 3"/>
          <p:cNvGrpSpPr/>
          <p:nvPr/>
        </p:nvGrpSpPr>
        <p:grpSpPr>
          <a:xfrm>
            <a:off x="0" y="0"/>
            <a:ext cx="9144001" cy="576064"/>
            <a:chOff x="0" y="0"/>
            <a:chExt cx="9144001" cy="576064"/>
          </a:xfrm>
        </p:grpSpPr>
        <p:pic>
          <p:nvPicPr>
            <p:cNvPr id="2" name="Picture 7" descr="smo-A4"/>
            <p:cNvPicPr>
              <a:picLocks noChangeAspect="1" noChangeArrowheads="1"/>
            </p:cNvPicPr>
            <p:nvPr/>
          </p:nvPicPr>
          <p:blipFill>
            <a:blip r:embed="rId3" cstate="print"/>
            <a:srcRect t="32150" b="59450"/>
            <a:stretch>
              <a:fillRect/>
            </a:stretch>
          </p:blipFill>
          <p:spPr bwMode="auto">
            <a:xfrm>
              <a:off x="0" y="0"/>
              <a:ext cx="9144001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9144000" cy="5760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S:\logos\LogoCLS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37350" y="87041"/>
            <a:ext cx="527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827584" y="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results</a:t>
            </a:r>
            <a:endParaRPr lang="en-US" sz="3200" b="1" dirty="0"/>
          </a:p>
        </p:txBody>
      </p:sp>
      <p:pic>
        <p:nvPicPr>
          <p:cNvPr id="15" name="Picture 5" descr="S:\logos\LogoCNES.png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690314" y="27710"/>
            <a:ext cx="585216" cy="51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 rot="19364922">
            <a:off x="-508800" y="1190059"/>
            <a:ext cx="314803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811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0"/>
            <a:ext cx="9144001" cy="576064"/>
            <a:chOff x="0" y="0"/>
            <a:chExt cx="9144001" cy="576064"/>
          </a:xfrm>
        </p:grpSpPr>
        <p:pic>
          <p:nvPicPr>
            <p:cNvPr id="2" name="Picture 7" descr="smo-A4"/>
            <p:cNvPicPr>
              <a:picLocks noChangeAspect="1" noChangeArrowheads="1"/>
            </p:cNvPicPr>
            <p:nvPr/>
          </p:nvPicPr>
          <p:blipFill>
            <a:blip r:embed="rId2" cstate="print"/>
            <a:srcRect t="32150" b="59450"/>
            <a:stretch>
              <a:fillRect/>
            </a:stretch>
          </p:blipFill>
          <p:spPr bwMode="auto">
            <a:xfrm>
              <a:off x="0" y="0"/>
              <a:ext cx="9144001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9144000" cy="5760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S:\logos\LogoCL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37350" y="87041"/>
            <a:ext cx="527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827584" y="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results</a:t>
            </a:r>
            <a:endParaRPr lang="en-US" sz="3200" b="1" dirty="0"/>
          </a:p>
        </p:txBody>
      </p:sp>
      <p:pic>
        <p:nvPicPr>
          <p:cNvPr id="15" name="Picture 5" descr="S:\logos\LogoCNES.png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690314" y="27710"/>
            <a:ext cx="585216" cy="51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1524000" y="27432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MSS error (cm)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MSS error (%)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CNES_CLS15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DTU15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30.3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SCRIPPS17</a:t>
                      </a:r>
                      <a:r>
                        <a:rPr lang="en-US" baseline="0" dirty="0" smtClean="0"/>
                        <a:t> (v4)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275530" y="1088136"/>
            <a:ext cx="7319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Global MSSs errors estimation along Sentinel-3A tracks for wavelengths ranging [100, 30 km], expressed in cm and percent of the SLA signal variance.</a:t>
            </a:r>
            <a:endParaRPr lang="fr-F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811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0"/>
            <a:ext cx="9144001" cy="576064"/>
            <a:chOff x="0" y="0"/>
            <a:chExt cx="9144001" cy="576064"/>
          </a:xfrm>
        </p:grpSpPr>
        <p:pic>
          <p:nvPicPr>
            <p:cNvPr id="2" name="Picture 7" descr="smo-A4"/>
            <p:cNvPicPr>
              <a:picLocks noChangeAspect="1" noChangeArrowheads="1"/>
            </p:cNvPicPr>
            <p:nvPr/>
          </p:nvPicPr>
          <p:blipFill>
            <a:blip r:embed="rId2" cstate="print"/>
            <a:srcRect t="32150" b="59450"/>
            <a:stretch>
              <a:fillRect/>
            </a:stretch>
          </p:blipFill>
          <p:spPr bwMode="auto">
            <a:xfrm>
              <a:off x="0" y="0"/>
              <a:ext cx="9144001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9144000" cy="5760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S:\logos\LogoCL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37350" y="87041"/>
            <a:ext cx="527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827584" y="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results</a:t>
            </a:r>
            <a:endParaRPr lang="en-US" sz="3200" b="1" dirty="0"/>
          </a:p>
        </p:txBody>
      </p:sp>
      <p:pic>
        <p:nvPicPr>
          <p:cNvPr id="15" name="Picture 5" descr="S:\logos\LogoCNES.png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690314" y="27710"/>
            <a:ext cx="585216" cy="51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mpujol\Desktop\TMP\MSS\Diff_StatsESP_DV_S3A_SommeSLA__DiffSLA_Cyc_004_InterpSur_011_Tra_0001_a_0770_MSS_SCRIPPS2017_v2_DistMaxTrack_1000m__LO_10_100_km__Zone_Global__24420_2444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50" y="584775"/>
            <a:ext cx="9052560" cy="608876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 rot="19364922">
            <a:off x="-298488" y="1965960"/>
            <a:ext cx="314803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Old version discussed during  SWOT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36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pujol\Desktop\TMP\MSS\Diff_StatsESP_DV_S3A_SommeSLA__DiffSLA_Cyc_004_InterpSur_011_Tra_0001_a_0770_MSS_SCRIPPS2017_v4_DistMaxTrack_1000m__LO_10_100_km__Zone_Global__24420_244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12" y="740664"/>
            <a:ext cx="8976588" cy="5876977"/>
          </a:xfrm>
          <a:prstGeom prst="rect">
            <a:avLst/>
          </a:prstGeom>
          <a:noFill/>
        </p:spPr>
      </p:pic>
      <p:grpSp>
        <p:nvGrpSpPr>
          <p:cNvPr id="4" name="Groupe 3"/>
          <p:cNvGrpSpPr/>
          <p:nvPr/>
        </p:nvGrpSpPr>
        <p:grpSpPr>
          <a:xfrm>
            <a:off x="0" y="0"/>
            <a:ext cx="9144001" cy="576064"/>
            <a:chOff x="0" y="0"/>
            <a:chExt cx="9144001" cy="576064"/>
          </a:xfrm>
        </p:grpSpPr>
        <p:pic>
          <p:nvPicPr>
            <p:cNvPr id="2" name="Picture 7" descr="smo-A4"/>
            <p:cNvPicPr>
              <a:picLocks noChangeAspect="1" noChangeArrowheads="1"/>
            </p:cNvPicPr>
            <p:nvPr/>
          </p:nvPicPr>
          <p:blipFill>
            <a:blip r:embed="rId3" cstate="print"/>
            <a:srcRect t="32150" b="59450"/>
            <a:stretch>
              <a:fillRect/>
            </a:stretch>
          </p:blipFill>
          <p:spPr bwMode="auto">
            <a:xfrm>
              <a:off x="0" y="0"/>
              <a:ext cx="9144001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9144000" cy="5760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S:\logos\LogoCLS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37350" y="87041"/>
            <a:ext cx="527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827584" y="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results</a:t>
            </a:r>
            <a:endParaRPr lang="en-US" sz="3200" b="1" dirty="0"/>
          </a:p>
        </p:txBody>
      </p:sp>
      <p:pic>
        <p:nvPicPr>
          <p:cNvPr id="15" name="Picture 5" descr="S:\logos\LogoCNES.png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690314" y="27710"/>
            <a:ext cx="585216" cy="51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 rot="19364922">
            <a:off x="-298488" y="2104459"/>
            <a:ext cx="314803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36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0" y="0"/>
            <a:ext cx="9144001" cy="576064"/>
            <a:chOff x="0" y="0"/>
            <a:chExt cx="9144001" cy="576064"/>
          </a:xfrm>
        </p:grpSpPr>
        <p:pic>
          <p:nvPicPr>
            <p:cNvPr id="2" name="Picture 7" descr="smo-A4"/>
            <p:cNvPicPr>
              <a:picLocks noChangeAspect="1" noChangeArrowheads="1"/>
            </p:cNvPicPr>
            <p:nvPr/>
          </p:nvPicPr>
          <p:blipFill>
            <a:blip r:embed="rId2" cstate="print"/>
            <a:srcRect t="32150" b="59450"/>
            <a:stretch>
              <a:fillRect/>
            </a:stretch>
          </p:blipFill>
          <p:spPr bwMode="auto">
            <a:xfrm>
              <a:off x="0" y="0"/>
              <a:ext cx="9144001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9144000" cy="57600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S:\logos\LogoCL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37350" y="87041"/>
            <a:ext cx="527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827584" y="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results</a:t>
            </a:r>
            <a:endParaRPr lang="en-US" sz="3200" b="1" dirty="0"/>
          </a:p>
        </p:txBody>
      </p:sp>
      <p:pic>
        <p:nvPicPr>
          <p:cNvPr id="15" name="Picture 5" descr="S:\logos\LogoCNES.png"/>
          <p:cNvPicPr>
            <a:picLocks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690314" y="27710"/>
            <a:ext cx="585216" cy="51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mpujol\Desktop\TMP\MSS\DeltaErr_MSS_SCRIPPS2017_v2__CNES1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51828"/>
            <a:ext cx="9144000" cy="5707380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 rot="19364922">
            <a:off x="-298488" y="1965960"/>
            <a:ext cx="3148034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Old version discussed during  SWOT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36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522</Words>
  <Application>Microsoft Office PowerPoint</Application>
  <PresentationFormat>Affichage à l'écran (4:3)</PresentationFormat>
  <Paragraphs>83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Pujol Marie-isabelle</dc:creator>
  <cp:lastModifiedBy>pschaeffer</cp:lastModifiedBy>
  <cp:revision>176</cp:revision>
  <dcterms:created xsi:type="dcterms:W3CDTF">2016-10-24T07:09:07Z</dcterms:created>
  <dcterms:modified xsi:type="dcterms:W3CDTF">2017-07-13T15:16:08Z</dcterms:modified>
</cp:coreProperties>
</file>