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33" r:id="rId2"/>
    <p:sldId id="365" r:id="rId3"/>
    <p:sldId id="366" r:id="rId4"/>
    <p:sldId id="367" r:id="rId5"/>
    <p:sldId id="370" r:id="rId6"/>
    <p:sldId id="371" r:id="rId7"/>
    <p:sldId id="368" r:id="rId8"/>
    <p:sldId id="369" r:id="rId9"/>
    <p:sldId id="397" r:id="rId10"/>
    <p:sldId id="400" r:id="rId11"/>
    <p:sldId id="40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72" autoAdjust="0"/>
    <p:restoredTop sz="99752" autoAdjust="0"/>
  </p:normalViewPr>
  <p:slideViewPr>
    <p:cSldViewPr snapToGrid="0" snapToObjects="1">
      <p:cViewPr>
        <p:scale>
          <a:sx n="80" d="100"/>
          <a:sy n="80" d="100"/>
        </p:scale>
        <p:origin x="-1632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9B6F-7C23-494D-9095-F936774EE1D9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758C-3559-A041-9199-0D72CD05F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6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155" indent="-283521" defTabSz="91356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4085" indent="-226817" defTabSz="91356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7718" indent="-226817" defTabSz="91356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1352" indent="-226817" defTabSz="91356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4986" indent="-226817" algn="ctr" defTabSz="91356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8620" indent="-226817" algn="ctr" defTabSz="91356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2254" indent="-226817" algn="ctr" defTabSz="91356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5888" indent="-226817" algn="ctr" defTabSz="91356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097773-228C-D544-AFC8-EB1E75220B0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2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2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7B078-06FD-064F-B674-512D4A620275}" type="datetimeFigureOut">
              <a:rPr lang="en-US" smtClean="0"/>
              <a:pPr/>
              <a:t>10/12/14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B289-6756-EE41-BC6A-F58391328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1047724" y="2261138"/>
            <a:ext cx="7164940" cy="297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8788" indent="-1588" algn="l"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>
                <a:latin typeface="Arial" charset="0"/>
              </a:rPr>
              <a:t>n</a:t>
            </a:r>
            <a:r>
              <a:rPr lang="en-US" sz="2800" dirty="0" smtClean="0">
                <a:latin typeface="Arial" charset="0"/>
              </a:rPr>
              <a:t>ew non-repeat satellite altimetry data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waveform </a:t>
            </a:r>
            <a:r>
              <a:rPr lang="en-US" sz="2800" dirty="0" err="1" smtClean="0">
                <a:latin typeface="Arial" charset="0"/>
              </a:rPr>
              <a:t>retracking</a:t>
            </a:r>
            <a:endParaRPr lang="en-US" sz="28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</a:rPr>
              <a:t>current gravity </a:t>
            </a:r>
            <a:r>
              <a:rPr lang="en-US" sz="2800" dirty="0">
                <a:latin typeface="Arial" charset="0"/>
              </a:rPr>
              <a:t>a</a:t>
            </a:r>
            <a:r>
              <a:rPr lang="en-US" sz="2800" dirty="0" smtClean="0">
                <a:latin typeface="Arial" charset="0"/>
              </a:rPr>
              <a:t>ccuracy and resolution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b="1" dirty="0" smtClean="0">
                <a:latin typeface="Arial" charset="0"/>
              </a:rPr>
              <a:t>discoveries</a:t>
            </a:r>
            <a:endParaRPr lang="en-US" b="1" dirty="0">
              <a:latin typeface="Arial" charset="0"/>
            </a:endParaRPr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700"/>
            <a:ext cx="15001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30" name="Line 18"/>
          <p:cNvSpPr>
            <a:spLocks noChangeShapeType="1"/>
          </p:cNvSpPr>
          <p:nvPr/>
        </p:nvSpPr>
        <p:spPr bwMode="auto">
          <a:xfrm flipV="1">
            <a:off x="0" y="2245947"/>
            <a:ext cx="9144000" cy="17463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 descr="satV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0" y="6048"/>
            <a:ext cx="2098707" cy="176688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515" y="285757"/>
            <a:ext cx="5270489" cy="1545166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fr-FR" sz="3100" b="1" dirty="0" err="1" smtClean="0"/>
              <a:t>Improving</a:t>
            </a:r>
            <a:r>
              <a:rPr lang="fr-FR" sz="3100" b="1" dirty="0" smtClean="0"/>
              <a:t> Global Marine </a:t>
            </a:r>
            <a:r>
              <a:rPr lang="fr-FR" sz="3100" b="1" dirty="0" err="1" smtClean="0"/>
              <a:t>Gravity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Times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Times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Times" charset="0"/>
              </a:rPr>
              <a:t>David Sandwell </a:t>
            </a:r>
            <a:r>
              <a:rPr lang="en-US" sz="1800" b="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Times" charset="0"/>
              </a:rPr>
              <a:t>– Scripps Inst. of Oceanography </a:t>
            </a:r>
            <a:endParaRPr lang="en-US" sz="1800" b="0" dirty="0">
              <a:solidFill>
                <a:schemeClr val="tx1"/>
              </a:solidFill>
              <a:latin typeface="Helvetica" charset="0"/>
              <a:ea typeface="ＭＳ Ｐゴシック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1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VGG_GOM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166243"/>
            <a:ext cx="8426196" cy="135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2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VGG_GOM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6421882"/>
            <a:ext cx="8426196" cy="135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indian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1032033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Box 2"/>
          <p:cNvSpPr txBox="1">
            <a:spLocks noChangeArrowheads="1"/>
          </p:cNvSpPr>
          <p:nvPr/>
        </p:nvSpPr>
        <p:spPr bwMode="auto">
          <a:xfrm>
            <a:off x="3906838" y="1000125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old</a:t>
            </a:r>
          </a:p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V18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112000" y="893763"/>
            <a:ext cx="331788" cy="5143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1806575" y="-6350"/>
            <a:ext cx="6018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tectonics buried by sediments</a:t>
            </a:r>
          </a:p>
        </p:txBody>
      </p:sp>
    </p:spTree>
    <p:extLst>
      <p:ext uri="{BB962C8B-B14F-4D97-AF65-F5344CB8AC3E}">
        <p14:creationId xmlns:p14="http://schemas.microsoft.com/office/powerpoint/2010/main" val="19190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indian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103187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3906838" y="1000125"/>
            <a:ext cx="98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new</a:t>
            </a:r>
          </a:p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V22</a:t>
            </a:r>
          </a:p>
        </p:txBody>
      </p:sp>
      <p:sp>
        <p:nvSpPr>
          <p:cNvPr id="79875" name="TextBox 6"/>
          <p:cNvSpPr txBox="1">
            <a:spLocks noChangeArrowheads="1"/>
          </p:cNvSpPr>
          <p:nvPr/>
        </p:nvSpPr>
        <p:spPr bwMode="auto">
          <a:xfrm>
            <a:off x="1806575" y="-6350"/>
            <a:ext cx="6018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tectonics buried by sediments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112000" y="893763"/>
            <a:ext cx="331788" cy="5143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indian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103187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1681163" y="2670175"/>
            <a:ext cx="790575" cy="698500"/>
          </a:xfrm>
          <a:custGeom>
            <a:avLst/>
            <a:gdLst>
              <a:gd name="connsiteX0" fmla="*/ 0 w 790222"/>
              <a:gd name="connsiteY0" fmla="*/ 0 h 698500"/>
              <a:gd name="connsiteX1" fmla="*/ 261055 w 790222"/>
              <a:gd name="connsiteY1" fmla="*/ 169334 h 698500"/>
              <a:gd name="connsiteX2" fmla="*/ 564444 w 790222"/>
              <a:gd name="connsiteY2" fmla="*/ 444500 h 698500"/>
              <a:gd name="connsiteX3" fmla="*/ 790222 w 790222"/>
              <a:gd name="connsiteY3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222" h="698500">
                <a:moveTo>
                  <a:pt x="0" y="0"/>
                </a:moveTo>
                <a:cubicBezTo>
                  <a:pt x="83490" y="47625"/>
                  <a:pt x="166981" y="95251"/>
                  <a:pt x="261055" y="169334"/>
                </a:cubicBezTo>
                <a:cubicBezTo>
                  <a:pt x="355129" y="243417"/>
                  <a:pt x="476250" y="356306"/>
                  <a:pt x="564444" y="444500"/>
                </a:cubicBezTo>
                <a:cubicBezTo>
                  <a:pt x="652639" y="532694"/>
                  <a:pt x="790222" y="698500"/>
                  <a:pt x="790222" y="698500"/>
                </a:cubicBezTo>
              </a:path>
            </a:pathLst>
          </a:custGeom>
          <a:ln>
            <a:solidFill>
              <a:srgbClr val="FFFF00">
                <a:alpha val="7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868488" y="2565400"/>
            <a:ext cx="690562" cy="727075"/>
          </a:xfrm>
          <a:custGeom>
            <a:avLst/>
            <a:gdLst>
              <a:gd name="connsiteX0" fmla="*/ 0 w 690112"/>
              <a:gd name="connsiteY0" fmla="*/ 0 h 726199"/>
              <a:gd name="connsiteX1" fmla="*/ 268111 w 690112"/>
              <a:gd name="connsiteY1" fmla="*/ 324555 h 726199"/>
              <a:gd name="connsiteX2" fmla="*/ 656166 w 690112"/>
              <a:gd name="connsiteY2" fmla="*/ 698500 h 726199"/>
              <a:gd name="connsiteX3" fmla="*/ 670278 w 690112"/>
              <a:gd name="connsiteY3" fmla="*/ 698500 h 72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112" h="726199">
                <a:moveTo>
                  <a:pt x="0" y="0"/>
                </a:moveTo>
                <a:cubicBezTo>
                  <a:pt x="79375" y="104069"/>
                  <a:pt x="158750" y="208138"/>
                  <a:pt x="268111" y="324555"/>
                </a:cubicBezTo>
                <a:cubicBezTo>
                  <a:pt x="377472" y="440972"/>
                  <a:pt x="589138" y="636176"/>
                  <a:pt x="656166" y="698500"/>
                </a:cubicBezTo>
                <a:cubicBezTo>
                  <a:pt x="723194" y="760824"/>
                  <a:pt x="670278" y="698500"/>
                  <a:pt x="670278" y="698500"/>
                </a:cubicBezTo>
              </a:path>
            </a:pathLst>
          </a:custGeom>
          <a:ln>
            <a:solidFill>
              <a:srgbClr val="FFFF00">
                <a:alpha val="7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313363" y="4038600"/>
            <a:ext cx="661987" cy="803275"/>
          </a:xfrm>
          <a:custGeom>
            <a:avLst/>
            <a:gdLst>
              <a:gd name="connsiteX0" fmla="*/ 0 w 663223"/>
              <a:gd name="connsiteY0" fmla="*/ 0 h 804334"/>
              <a:gd name="connsiteX1" fmla="*/ 232834 w 663223"/>
              <a:gd name="connsiteY1" fmla="*/ 190500 h 804334"/>
              <a:gd name="connsiteX2" fmla="*/ 409223 w 663223"/>
              <a:gd name="connsiteY2" fmla="*/ 430389 h 804334"/>
              <a:gd name="connsiteX3" fmla="*/ 663223 w 663223"/>
              <a:gd name="connsiteY3" fmla="*/ 804334 h 80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223" h="804334">
                <a:moveTo>
                  <a:pt x="0" y="0"/>
                </a:moveTo>
                <a:cubicBezTo>
                  <a:pt x="82315" y="59384"/>
                  <a:pt x="164630" y="118769"/>
                  <a:pt x="232834" y="190500"/>
                </a:cubicBezTo>
                <a:cubicBezTo>
                  <a:pt x="301038" y="262231"/>
                  <a:pt x="337492" y="328083"/>
                  <a:pt x="409223" y="430389"/>
                </a:cubicBezTo>
                <a:cubicBezTo>
                  <a:pt x="480954" y="532695"/>
                  <a:pt x="663223" y="804334"/>
                  <a:pt x="663223" y="804334"/>
                </a:cubicBezTo>
              </a:path>
            </a:pathLst>
          </a:custGeom>
          <a:ln>
            <a:solidFill>
              <a:srgbClr val="FFFF00">
                <a:alpha val="7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313363" y="4633913"/>
            <a:ext cx="536575" cy="762000"/>
          </a:xfrm>
          <a:custGeom>
            <a:avLst/>
            <a:gdLst>
              <a:gd name="connsiteX0" fmla="*/ 0 w 536222"/>
              <a:gd name="connsiteY0" fmla="*/ 0 h 762000"/>
              <a:gd name="connsiteX1" fmla="*/ 261055 w 536222"/>
              <a:gd name="connsiteY1" fmla="*/ 352778 h 762000"/>
              <a:gd name="connsiteX2" fmla="*/ 536222 w 536222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222" h="762000">
                <a:moveTo>
                  <a:pt x="0" y="0"/>
                </a:moveTo>
                <a:cubicBezTo>
                  <a:pt x="85842" y="112889"/>
                  <a:pt x="171685" y="225778"/>
                  <a:pt x="261055" y="352778"/>
                </a:cubicBezTo>
                <a:cubicBezTo>
                  <a:pt x="350425" y="479778"/>
                  <a:pt x="489185" y="693796"/>
                  <a:pt x="536222" y="762000"/>
                </a:cubicBezTo>
              </a:path>
            </a:pathLst>
          </a:custGeom>
          <a:ln>
            <a:solidFill>
              <a:srgbClr val="FFFF00">
                <a:alpha val="7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249363" y="3716338"/>
            <a:ext cx="1036637" cy="273050"/>
          </a:xfrm>
          <a:custGeom>
            <a:avLst/>
            <a:gdLst>
              <a:gd name="connsiteX0" fmla="*/ 0 w 1037167"/>
              <a:gd name="connsiteY0" fmla="*/ 272467 h 272467"/>
              <a:gd name="connsiteX1" fmla="*/ 366889 w 1037167"/>
              <a:gd name="connsiteY1" fmla="*/ 131356 h 272467"/>
              <a:gd name="connsiteX2" fmla="*/ 649111 w 1037167"/>
              <a:gd name="connsiteY2" fmla="*/ 89023 h 272467"/>
              <a:gd name="connsiteX3" fmla="*/ 846667 w 1037167"/>
              <a:gd name="connsiteY3" fmla="*/ 4356 h 272467"/>
              <a:gd name="connsiteX4" fmla="*/ 1037167 w 1037167"/>
              <a:gd name="connsiteY4" fmla="*/ 11412 h 27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167" h="272467">
                <a:moveTo>
                  <a:pt x="0" y="272467"/>
                </a:moveTo>
                <a:cubicBezTo>
                  <a:pt x="129352" y="217198"/>
                  <a:pt x="258704" y="161930"/>
                  <a:pt x="366889" y="131356"/>
                </a:cubicBezTo>
                <a:cubicBezTo>
                  <a:pt x="475074" y="100782"/>
                  <a:pt x="569148" y="110190"/>
                  <a:pt x="649111" y="89023"/>
                </a:cubicBezTo>
                <a:cubicBezTo>
                  <a:pt x="729074" y="67856"/>
                  <a:pt x="781991" y="17291"/>
                  <a:pt x="846667" y="4356"/>
                </a:cubicBezTo>
                <a:cubicBezTo>
                  <a:pt x="911343" y="-8579"/>
                  <a:pt x="1037167" y="11412"/>
                  <a:pt x="1037167" y="11412"/>
                </a:cubicBezTo>
              </a:path>
            </a:pathLst>
          </a:custGeom>
          <a:ln>
            <a:solidFill>
              <a:srgbClr val="FFFF00">
                <a:alpha val="7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0903" name="TextBox 2"/>
          <p:cNvSpPr txBox="1">
            <a:spLocks noChangeArrowheads="1"/>
          </p:cNvSpPr>
          <p:nvPr/>
        </p:nvSpPr>
        <p:spPr bwMode="auto">
          <a:xfrm>
            <a:off x="3906838" y="1000125"/>
            <a:ext cx="98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new</a:t>
            </a:r>
          </a:p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V22</a:t>
            </a:r>
          </a:p>
        </p:txBody>
      </p:sp>
      <p:sp>
        <p:nvSpPr>
          <p:cNvPr id="80904" name="TextBox 6"/>
          <p:cNvSpPr txBox="1">
            <a:spLocks noChangeArrowheads="1"/>
          </p:cNvSpPr>
          <p:nvPr/>
        </p:nvSpPr>
        <p:spPr bwMode="auto">
          <a:xfrm>
            <a:off x="1806575" y="-6350"/>
            <a:ext cx="6018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tectonics buried by sediments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12000" y="893763"/>
            <a:ext cx="331788" cy="5143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gal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0"/>
            <a:ext cx="102949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extBox 5"/>
          <p:cNvSpPr txBox="1">
            <a:spLocks noChangeArrowheads="1"/>
          </p:cNvSpPr>
          <p:nvPr/>
        </p:nvSpPr>
        <p:spPr bwMode="auto">
          <a:xfrm>
            <a:off x="682625" y="931863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old</a:t>
            </a:r>
          </a:p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V18</a:t>
            </a:r>
          </a:p>
        </p:txBody>
      </p:sp>
      <p:sp>
        <p:nvSpPr>
          <p:cNvPr id="83971" name="TextBox 6"/>
          <p:cNvSpPr txBox="1">
            <a:spLocks noChangeArrowheads="1"/>
          </p:cNvSpPr>
          <p:nvPr/>
        </p:nvSpPr>
        <p:spPr bwMode="auto">
          <a:xfrm>
            <a:off x="3117850" y="204788"/>
            <a:ext cx="3335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small seamounts</a:t>
            </a:r>
          </a:p>
        </p:txBody>
      </p:sp>
    </p:spTree>
    <p:extLst>
      <p:ext uri="{BB962C8B-B14F-4D97-AF65-F5344CB8AC3E}">
        <p14:creationId xmlns:p14="http://schemas.microsoft.com/office/powerpoint/2010/main" val="40551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gal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0"/>
            <a:ext cx="10291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extBox 5"/>
          <p:cNvSpPr txBox="1">
            <a:spLocks noChangeArrowheads="1"/>
          </p:cNvSpPr>
          <p:nvPr/>
        </p:nvSpPr>
        <p:spPr bwMode="auto">
          <a:xfrm>
            <a:off x="682625" y="931863"/>
            <a:ext cx="985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new</a:t>
            </a:r>
          </a:p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V22</a:t>
            </a:r>
          </a:p>
        </p:txBody>
      </p:sp>
      <p:sp>
        <p:nvSpPr>
          <p:cNvPr id="84995" name="TextBox 6"/>
          <p:cNvSpPr txBox="1">
            <a:spLocks noChangeArrowheads="1"/>
          </p:cNvSpPr>
          <p:nvPr/>
        </p:nvSpPr>
        <p:spPr bwMode="auto">
          <a:xfrm>
            <a:off x="3117850" y="204788"/>
            <a:ext cx="3335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small seamounts</a:t>
            </a:r>
          </a:p>
        </p:txBody>
      </p:sp>
      <p:sp>
        <p:nvSpPr>
          <p:cNvPr id="2" name="Oval 1"/>
          <p:cNvSpPr/>
          <p:nvPr/>
        </p:nvSpPr>
        <p:spPr>
          <a:xfrm>
            <a:off x="4586288" y="2309813"/>
            <a:ext cx="1614487" cy="82867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053013" y="4211638"/>
            <a:ext cx="1546225" cy="107315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satl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58738"/>
            <a:ext cx="103155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Box 6"/>
          <p:cNvSpPr txBox="1">
            <a:spLocks noChangeArrowheads="1"/>
          </p:cNvSpPr>
          <p:nvPr/>
        </p:nvSpPr>
        <p:spPr bwMode="auto">
          <a:xfrm>
            <a:off x="8007350" y="555625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old</a:t>
            </a:r>
          </a:p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V18</a:t>
            </a:r>
          </a:p>
        </p:txBody>
      </p:sp>
      <p:sp>
        <p:nvSpPr>
          <p:cNvPr id="81923" name="TextBox 7"/>
          <p:cNvSpPr txBox="1">
            <a:spLocks noChangeArrowheads="1"/>
          </p:cNvSpPr>
          <p:nvPr/>
        </p:nvSpPr>
        <p:spPr bwMode="auto">
          <a:xfrm>
            <a:off x="3581400" y="-150813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abyssal hills</a:t>
            </a:r>
          </a:p>
        </p:txBody>
      </p:sp>
    </p:spTree>
    <p:extLst>
      <p:ext uri="{BB962C8B-B14F-4D97-AF65-F5344CB8AC3E}">
        <p14:creationId xmlns:p14="http://schemas.microsoft.com/office/powerpoint/2010/main" val="24873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satl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58738"/>
            <a:ext cx="103155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Box 6"/>
          <p:cNvSpPr txBox="1">
            <a:spLocks noChangeArrowheads="1"/>
          </p:cNvSpPr>
          <p:nvPr/>
        </p:nvSpPr>
        <p:spPr bwMode="auto">
          <a:xfrm>
            <a:off x="8007350" y="555625"/>
            <a:ext cx="985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new</a:t>
            </a:r>
          </a:p>
          <a:p>
            <a:pPr eaLnBrk="1" hangingPunct="1"/>
            <a:r>
              <a:rPr lang="en-US" sz="3600">
                <a:solidFill>
                  <a:srgbClr val="FFFF00"/>
                </a:solidFill>
                <a:latin typeface="Calibri" charset="0"/>
              </a:rPr>
              <a:t>V22</a:t>
            </a:r>
          </a:p>
        </p:txBody>
      </p:sp>
      <p:sp>
        <p:nvSpPr>
          <p:cNvPr id="82947" name="TextBox 7"/>
          <p:cNvSpPr txBox="1">
            <a:spLocks noChangeArrowheads="1"/>
          </p:cNvSpPr>
          <p:nvPr/>
        </p:nvSpPr>
        <p:spPr bwMode="auto">
          <a:xfrm>
            <a:off x="3581400" y="-150813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abyssal hills</a:t>
            </a:r>
          </a:p>
        </p:txBody>
      </p:sp>
      <p:sp>
        <p:nvSpPr>
          <p:cNvPr id="9" name="Rounded Rectangle 8"/>
          <p:cNvSpPr/>
          <p:nvPr/>
        </p:nvSpPr>
        <p:spPr>
          <a:xfrm rot="21060000">
            <a:off x="2478088" y="4965700"/>
            <a:ext cx="1511300" cy="596900"/>
          </a:xfrm>
          <a:prstGeom prst="round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 rot="20940000">
            <a:off x="4095750" y="4667250"/>
            <a:ext cx="1511300" cy="595313"/>
          </a:xfrm>
          <a:prstGeom prst="round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942766"/>
              </p:ext>
            </p:extLst>
          </p:nvPr>
        </p:nvGraphicFramePr>
        <p:xfrm>
          <a:off x="1828800" y="266700"/>
          <a:ext cx="5486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4" imgW="5486400" imgH="6324600" progId="Word.Document.12">
                  <p:embed/>
                </p:oleObj>
              </mc:Choice>
              <mc:Fallback>
                <p:oleObj name="Document" r:id="rId4" imgW="5486400" imgH="632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66700"/>
                        <a:ext cx="5486400" cy="632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71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54</Words>
  <Application>Microsoft Macintosh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Improving Global Marine Gravity  David Sandwell – Scripps Inst. of Oceanography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Sandwell</dc:creator>
  <cp:lastModifiedBy>Microsoft Office User</cp:lastModifiedBy>
  <cp:revision>188</cp:revision>
  <cp:lastPrinted>2013-03-19T05:24:53Z</cp:lastPrinted>
  <dcterms:created xsi:type="dcterms:W3CDTF">2014-09-03T14:22:05Z</dcterms:created>
  <dcterms:modified xsi:type="dcterms:W3CDTF">2014-10-12T22:33:43Z</dcterms:modified>
</cp:coreProperties>
</file>