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5" r:id="rId2"/>
    <p:sldId id="261" r:id="rId3"/>
    <p:sldId id="266" r:id="rId4"/>
    <p:sldId id="276" r:id="rId5"/>
    <p:sldId id="262" r:id="rId6"/>
    <p:sldId id="263" r:id="rId7"/>
    <p:sldId id="264" r:id="rId8"/>
    <p:sldId id="265" r:id="rId9"/>
    <p:sldId id="277" r:id="rId10"/>
    <p:sldId id="278" r:id="rId11"/>
    <p:sldId id="279" r:id="rId12"/>
    <p:sldId id="271" r:id="rId13"/>
    <p:sldId id="280" r:id="rId14"/>
    <p:sldId id="272" r:id="rId15"/>
    <p:sldId id="281" r:id="rId16"/>
    <p:sldId id="283" r:id="rId17"/>
    <p:sldId id="273" r:id="rId18"/>
    <p:sldId id="274" r:id="rId19"/>
    <p:sldId id="286" r:id="rId20"/>
    <p:sldId id="285" r:id="rId21"/>
    <p:sldId id="287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99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20BE-3EC2-3F4B-B2F1-9411C2467679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8310A-A08D-C34F-9E18-048A16714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1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C020A5-8758-E843-A0D7-3951039784F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E130B-980B-C144-87AF-66CA4A295AF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7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6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2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5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8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6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3EE58-D045-914F-9789-05129B2A1EE0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9261-8DCC-D142-BA7E-5759346A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3.png"/><Relationship Id="rId6" Type="http://schemas.openxmlformats.org/officeDocument/2006/relationships/image" Target="../media/image20.jpg"/><Relationship Id="rId7" Type="http://schemas.openxmlformats.org/officeDocument/2006/relationships/image" Target="../media/image24.jp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9.jp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6" Type="http://schemas.openxmlformats.org/officeDocument/2006/relationships/image" Target="../media/image11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CryoSat-2 SAR Waveform </a:t>
            </a:r>
            <a:r>
              <a:rPr lang="en-US" sz="2400" b="1" dirty="0" err="1" smtClean="0">
                <a:latin typeface="Helvetica"/>
                <a:cs typeface="Helvetica"/>
              </a:rPr>
              <a:t>Retracking</a:t>
            </a:r>
            <a:r>
              <a:rPr lang="en-US" sz="2400" b="1" dirty="0" smtClean="0">
                <a:latin typeface="Helvetica"/>
                <a:cs typeface="Helvetica"/>
              </a:rPr>
              <a:t> Over the Ocean: Does </a:t>
            </a:r>
            <a:r>
              <a:rPr lang="en-US" sz="2400" b="1" dirty="0" err="1" smtClean="0">
                <a:latin typeface="Helvetica"/>
                <a:cs typeface="Helvetica"/>
              </a:rPr>
              <a:t>Multilooking</a:t>
            </a:r>
            <a:r>
              <a:rPr lang="en-US" sz="2400" b="1" dirty="0" smtClean="0">
                <a:latin typeface="Helvetica"/>
                <a:cs typeface="Helvetica"/>
              </a:rPr>
              <a:t> Distort the Leading Edge?  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133" y="890641"/>
            <a:ext cx="7785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Emmanuel </a:t>
            </a:r>
            <a:r>
              <a:rPr lang="en-GB" dirty="0" smtClean="0"/>
              <a:t>Garcia, </a:t>
            </a:r>
            <a:r>
              <a:rPr lang="en-GB" dirty="0"/>
              <a:t>David </a:t>
            </a:r>
            <a:r>
              <a:rPr lang="en-GB" dirty="0" smtClean="0"/>
              <a:t>Sandwell, </a:t>
            </a:r>
            <a:r>
              <a:rPr lang="en-GB" dirty="0"/>
              <a:t>Salvatore </a:t>
            </a:r>
            <a:r>
              <a:rPr lang="en-GB" dirty="0" err="1" smtClean="0"/>
              <a:t>Dinardo</a:t>
            </a:r>
            <a:r>
              <a:rPr lang="en-GB" dirty="0" smtClean="0"/>
              <a:t>, </a:t>
            </a:r>
            <a:r>
              <a:rPr lang="en-GB" dirty="0"/>
              <a:t>Christine </a:t>
            </a:r>
            <a:r>
              <a:rPr lang="en-GB" dirty="0" err="1" smtClean="0"/>
              <a:t>Gommenginger</a:t>
            </a:r>
            <a:r>
              <a:rPr lang="en-GB" dirty="0" smtClean="0"/>
              <a:t>, </a:t>
            </a:r>
            <a:endParaRPr lang="en-US" dirty="0"/>
          </a:p>
          <a:p>
            <a:r>
              <a:rPr lang="en-US" dirty="0"/>
              <a:t>Cristina Martin-</a:t>
            </a:r>
            <a:r>
              <a:rPr lang="en-US" dirty="0" err="1" smtClean="0"/>
              <a:t>Puig</a:t>
            </a:r>
            <a:r>
              <a:rPr lang="en-US" dirty="0" smtClean="0"/>
              <a:t>, </a:t>
            </a:r>
            <a:r>
              <a:rPr lang="en-US" dirty="0"/>
              <a:t>David </a:t>
            </a:r>
            <a:r>
              <a:rPr lang="en-US" dirty="0" smtClean="0"/>
              <a:t>Cotton, </a:t>
            </a:r>
            <a:r>
              <a:rPr lang="en-US" dirty="0" err="1"/>
              <a:t>Jérôme</a:t>
            </a:r>
            <a:r>
              <a:rPr lang="en-US" dirty="0"/>
              <a:t> </a:t>
            </a:r>
            <a:r>
              <a:rPr lang="en-US" dirty="0" err="1" smtClean="0"/>
              <a:t>Benveniste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4318" y="1594188"/>
            <a:ext cx="522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Coastal Altimetry Workshop, Friday September 21, 2012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59128" y="2612876"/>
            <a:ext cx="572464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arine gravity requires high range precision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nalytic expression for SAR waveform (single-look)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SAMOSA simulations, single- and multi-looked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its of analytical model to SAMOSA waveforms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20Hz noise – LRM, SAR, SARIN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ecommendations for ocean processing</a:t>
            </a:r>
            <a:endParaRPr lang="en-US" sz="2000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217150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ol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15" y="2171503"/>
            <a:ext cx="2211185" cy="2597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230" y="4940478"/>
            <a:ext cx="116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4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ts_samo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4" y="320237"/>
            <a:ext cx="8221362" cy="568283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>
            <a:outerShdw blurRad="38100" dist="12700" dir="7500000" algn="br">
              <a:schemeClr val="bg2">
                <a:lumMod val="2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Fits to SAMOSA Waveforms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8340" y="1022199"/>
            <a:ext cx="290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erfect fit to single-look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3168" y="6071226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isfit at “toe” for </a:t>
            </a:r>
            <a:r>
              <a:rPr lang="en-US" dirty="0" err="1" smtClean="0"/>
              <a:t>multilooked</a:t>
            </a:r>
            <a:r>
              <a:rPr lang="en-US" dirty="0"/>
              <a:t> </a:t>
            </a:r>
            <a:r>
              <a:rPr lang="en-US" dirty="0" smtClean="0"/>
              <a:t>waveforms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6293" y="1022199"/>
            <a:ext cx="8505902" cy="263911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ts_samo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4" y="320237"/>
            <a:ext cx="8221362" cy="568283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>
            <a:outerShdw blurRad="38100" dist="12700" dir="7500000" algn="br">
              <a:schemeClr val="bg2">
                <a:lumMod val="2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Fits to SAMOSA Waveforms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8340" y="1022199"/>
            <a:ext cx="290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erfect fit to single-look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3168" y="6071226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isfit at “toe” for </a:t>
            </a:r>
            <a:r>
              <a:rPr lang="en-US" dirty="0" err="1" smtClean="0"/>
              <a:t>multilooked</a:t>
            </a:r>
            <a:r>
              <a:rPr lang="en-US" dirty="0"/>
              <a:t> </a:t>
            </a:r>
            <a:r>
              <a:rPr lang="en-US" dirty="0" smtClean="0"/>
              <a:t>waveforms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4877" y="3630341"/>
            <a:ext cx="8505902" cy="300463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4242" y="5092389"/>
            <a:ext cx="315951" cy="4770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88057" y="5092389"/>
            <a:ext cx="315951" cy="4770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t_samosa_SW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87" y="584730"/>
            <a:ext cx="10360585" cy="575107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>
            <a:outerShdw blurRad="38100" dist="12700" dir="7500000" algn="br">
              <a:schemeClr val="bg2">
                <a:lumMod val="2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Fits to SAMOSA Waveforms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985922"/>
            <a:ext cx="3329645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nalytic model provides correct</a:t>
            </a:r>
          </a:p>
          <a:p>
            <a:r>
              <a:rPr lang="en-US" dirty="0" smtClean="0"/>
              <a:t>estimate of SWH from single look </a:t>
            </a:r>
          </a:p>
          <a:p>
            <a:r>
              <a:rPr lang="en-US" dirty="0" smtClean="0"/>
              <a:t>SAMOSA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842532"/>
            <a:ext cx="2942820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nalytic model overestimates </a:t>
            </a:r>
          </a:p>
          <a:p>
            <a:r>
              <a:rPr lang="en-US" dirty="0" smtClean="0"/>
              <a:t>SWH from </a:t>
            </a:r>
            <a:r>
              <a:rPr lang="en-US" dirty="0" err="1" smtClean="0"/>
              <a:t>multilook</a:t>
            </a:r>
            <a:r>
              <a:rPr lang="en-US" dirty="0" smtClean="0"/>
              <a:t> </a:t>
            </a:r>
          </a:p>
          <a:p>
            <a:r>
              <a:rPr lang="en-US" dirty="0" smtClean="0"/>
              <a:t>SAMOSA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00020" y="4303486"/>
            <a:ext cx="1654918" cy="46237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86845" y="4985922"/>
            <a:ext cx="1456710" cy="4149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ar_looks_2_00m_sw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" y="928155"/>
            <a:ext cx="3553696" cy="26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2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>
            <a:outerShdw blurRad="38100" dist="12700" dir="7500000" algn="br">
              <a:schemeClr val="bg2">
                <a:lumMod val="2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B</a:t>
            </a:r>
            <a:r>
              <a:rPr lang="en-US" sz="3200" dirty="0" smtClean="0">
                <a:latin typeface="Helvetica"/>
                <a:cs typeface="Helvetica"/>
              </a:rPr>
              <a:t>ias due off-nadir pointing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" name="Picture 3" descr="05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" y="1075827"/>
            <a:ext cx="9144000" cy="4563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8776" y="4931322"/>
            <a:ext cx="2168293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ypical off-nadir </a:t>
            </a:r>
          </a:p>
          <a:p>
            <a:r>
              <a:rPr lang="en-US" dirty="0" smtClean="0"/>
              <a:t>roll angle &lt; 0.12˚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H="1" flipV="1">
            <a:off x="7620000" y="2465660"/>
            <a:ext cx="92923" cy="2465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08927" y="5457902"/>
            <a:ext cx="5348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 due to off-nadir pointing will cause insignificant </a:t>
            </a:r>
          </a:p>
          <a:p>
            <a:r>
              <a:rPr lang="en-US" dirty="0"/>
              <a:t>e</a:t>
            </a:r>
            <a:r>
              <a:rPr lang="en-US" dirty="0" smtClean="0"/>
              <a:t>rrors in slope but </a:t>
            </a:r>
            <a:r>
              <a:rPr lang="en-US" b="1" dirty="0" smtClean="0"/>
              <a:t>perhaps significant errors in height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1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Example Model Fits to </a:t>
            </a:r>
            <a:r>
              <a:rPr lang="en-US" sz="3200" dirty="0" err="1" smtClean="0">
                <a:latin typeface="Helvetica"/>
                <a:cs typeface="Helvetica"/>
              </a:rPr>
              <a:t>CryoSat</a:t>
            </a:r>
            <a:r>
              <a:rPr lang="en-US" sz="3200" dirty="0" smtClean="0">
                <a:latin typeface="Helvetica"/>
                <a:cs typeface="Helvetica"/>
              </a:rPr>
              <a:t> Data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7" name="Picture 6" descr="06_model_fits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0" y="1338460"/>
            <a:ext cx="6877800" cy="5158350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4976" y="3147122"/>
            <a:ext cx="229219" cy="42746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17425" y="3129155"/>
            <a:ext cx="229219" cy="42746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1332077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24195" y="134973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8686" y="1338460"/>
            <a:ext cx="75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2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05_pro8_ssh_swh_slp_zoom.jpg                                   00E3709D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87350"/>
            <a:ext cx="4935538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234293" y="486550"/>
            <a:ext cx="4146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Double </a:t>
            </a:r>
            <a:r>
              <a:rPr lang="en-US" sz="2000" b="1" dirty="0" err="1" smtClean="0">
                <a:solidFill>
                  <a:srgbClr val="000000"/>
                </a:solidFill>
                <a:latin typeface="Helvetica" charset="0"/>
              </a:rPr>
              <a:t>retracking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 to improve range </a:t>
            </a:r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precision - LRM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392113" y="1841500"/>
            <a:ext cx="38258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sz="1800">
                <a:latin typeface="Helvetica" charset="0"/>
              </a:rPr>
              <a:t>retrack waveforms with standard 3-parameter model</a:t>
            </a: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 sz="1800">
              <a:latin typeface="Helvetica" charset="0"/>
            </a:endParaRP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sz="1800">
                <a:latin typeface="Helvetica" charset="0"/>
              </a:rPr>
              <a:t>smooth wave height and amplitude over 40-km</a:t>
            </a: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 sz="1800">
              <a:latin typeface="Helvetica" charset="0"/>
            </a:endParaRP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sz="1800">
                <a:latin typeface="Helvetica" charset="0"/>
              </a:rPr>
              <a:t>retrack waveforms with 2-parameter model </a:t>
            </a: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800">
              <a:latin typeface="Helvetica" charset="0"/>
            </a:endParaRPr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800" b="1"/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800" b="1"/>
              <a:t>Note: this assumes wave height varies smoothly along track. </a:t>
            </a:r>
          </a:p>
          <a:p>
            <a:pPr marL="974725" lvl="2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974725" lvl="2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200" b="1"/>
          </a:p>
          <a:p>
            <a:pPr marL="419100" indent="-419100" algn="l" eaLnBrk="1" hangingPunct="1">
              <a:lnSpc>
                <a:spcPct val="90000"/>
              </a:lnSpc>
              <a:buClr>
                <a:schemeClr val="tx1"/>
              </a:buClr>
              <a:buSzPct val="80000"/>
              <a:buFont typeface="Symbol" charset="0"/>
              <a:buNone/>
            </a:pPr>
            <a:endParaRPr lang="en-US" sz="1200" b="1"/>
          </a:p>
          <a:p>
            <a:pPr marL="419100" indent="-4191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charset="0"/>
              <a:buChar char="·"/>
            </a:pP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0046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global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5836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itle 3"/>
          <p:cNvSpPr>
            <a:spLocks noGrp="1"/>
          </p:cNvSpPr>
          <p:nvPr>
            <p:ph type="title" idx="4294967295"/>
          </p:nvPr>
        </p:nvSpPr>
        <p:spPr>
          <a:xfrm>
            <a:off x="431800" y="-50800"/>
            <a:ext cx="8229600" cy="614363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Terminal Dosis Book" charset="0"/>
              </a:rPr>
              <a:t>Atlantic Region for Noise Analysis</a:t>
            </a:r>
            <a:endParaRPr lang="en-US" sz="170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44035" name="Text Box 11"/>
          <p:cNvSpPr txBox="1">
            <a:spLocks noChangeArrowheads="1"/>
          </p:cNvSpPr>
          <p:nvPr/>
        </p:nvSpPr>
        <p:spPr bwMode="auto">
          <a:xfrm>
            <a:off x="8001000" y="6067425"/>
            <a:ext cx="1206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/>
              <a:t>[CryoSat L1b data</a:t>
            </a:r>
          </a:p>
          <a:p>
            <a:pPr algn="l"/>
            <a:r>
              <a:rPr lang="en-US" sz="1000"/>
              <a:t>provided by ESA </a:t>
            </a:r>
          </a:p>
          <a:p>
            <a:pPr algn="l"/>
            <a:r>
              <a:rPr lang="en-US" sz="1000"/>
              <a:t>ESRIN]</a:t>
            </a:r>
            <a:endParaRPr lang="en-US" sz="1800"/>
          </a:p>
        </p:txBody>
      </p:sp>
      <p:grpSp>
        <p:nvGrpSpPr>
          <p:cNvPr id="44036" name="Group 14"/>
          <p:cNvGrpSpPr>
            <a:grpSpLocks/>
          </p:cNvGrpSpPr>
          <p:nvPr/>
        </p:nvGrpSpPr>
        <p:grpSpPr bwMode="auto">
          <a:xfrm>
            <a:off x="8070850" y="584200"/>
            <a:ext cx="1047750" cy="2679700"/>
            <a:chOff x="5084" y="368"/>
            <a:chExt cx="660" cy="1688"/>
          </a:xfrm>
        </p:grpSpPr>
        <p:sp>
          <p:nvSpPr>
            <p:cNvPr id="44038" name="Rectangle 8"/>
            <p:cNvSpPr>
              <a:spLocks noChangeArrowheads="1"/>
            </p:cNvSpPr>
            <p:nvPr/>
          </p:nvSpPr>
          <p:spPr bwMode="auto">
            <a:xfrm>
              <a:off x="5150" y="656"/>
              <a:ext cx="168" cy="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44039" name="Rectangle 10"/>
            <p:cNvSpPr>
              <a:spLocks noChangeArrowheads="1"/>
            </p:cNvSpPr>
            <p:nvPr/>
          </p:nvSpPr>
          <p:spPr bwMode="auto">
            <a:xfrm>
              <a:off x="5166" y="1264"/>
              <a:ext cx="168" cy="16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44040" name="Rectangle 11"/>
            <p:cNvSpPr>
              <a:spLocks noChangeArrowheads="1"/>
            </p:cNvSpPr>
            <p:nvPr/>
          </p:nvSpPr>
          <p:spPr bwMode="auto">
            <a:xfrm>
              <a:off x="5166" y="1808"/>
              <a:ext cx="168" cy="1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44041" name="TextBox 12"/>
            <p:cNvSpPr txBox="1">
              <a:spLocks noChangeArrowheads="1"/>
            </p:cNvSpPr>
            <p:nvPr/>
          </p:nvSpPr>
          <p:spPr bwMode="auto">
            <a:xfrm>
              <a:off x="5093" y="42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LRM</a:t>
              </a:r>
            </a:p>
          </p:txBody>
        </p:sp>
        <p:sp>
          <p:nvSpPr>
            <p:cNvPr id="44042" name="TextBox 13"/>
            <p:cNvSpPr txBox="1">
              <a:spLocks noChangeArrowheads="1"/>
            </p:cNvSpPr>
            <p:nvPr/>
          </p:nvSpPr>
          <p:spPr bwMode="auto">
            <a:xfrm>
              <a:off x="5084" y="1020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</a:t>
              </a:r>
            </a:p>
          </p:txBody>
        </p:sp>
        <p:sp>
          <p:nvSpPr>
            <p:cNvPr id="44043" name="TextBox 14"/>
            <p:cNvSpPr txBox="1">
              <a:spLocks noChangeArrowheads="1"/>
            </p:cNvSpPr>
            <p:nvPr/>
          </p:nvSpPr>
          <p:spPr bwMode="auto">
            <a:xfrm>
              <a:off x="5090" y="1571"/>
              <a:ext cx="6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SARIN</a:t>
              </a:r>
            </a:p>
          </p:txBody>
        </p:sp>
        <p:sp>
          <p:nvSpPr>
            <p:cNvPr id="881677" name="Rectangle 13"/>
            <p:cNvSpPr>
              <a:spLocks noChangeArrowheads="1"/>
            </p:cNvSpPr>
            <p:nvPr/>
          </p:nvSpPr>
          <p:spPr bwMode="auto">
            <a:xfrm>
              <a:off x="5088" y="368"/>
              <a:ext cx="656" cy="1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6362700" y="2232025"/>
            <a:ext cx="1069975" cy="788988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Noise </a:t>
            </a:r>
            <a:r>
              <a:rPr lang="en-US" sz="3200" dirty="0" err="1" smtClean="0">
                <a:latin typeface="Helvetica"/>
                <a:cs typeface="Helvetica"/>
              </a:rPr>
              <a:t>vs</a:t>
            </a:r>
            <a:r>
              <a:rPr lang="en-US" sz="3200" dirty="0" smtClean="0">
                <a:latin typeface="Helvetica"/>
                <a:cs typeface="Helvetica"/>
              </a:rPr>
              <a:t> SWH for LRM, SAR, SARIN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2" name="Picture 1" descr="cryo_no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74992"/>
            <a:ext cx="4884786" cy="46609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04228"/>
              </p:ext>
            </p:extLst>
          </p:nvPr>
        </p:nvGraphicFramePr>
        <p:xfrm>
          <a:off x="457200" y="5645150"/>
          <a:ext cx="56261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Document" r:id="rId5" imgW="5626100" imgH="1092200" progId="Word.Document.12">
                  <p:embed/>
                </p:oleObj>
              </mc:Choice>
              <mc:Fallback>
                <p:oleObj name="Document" r:id="rId5" imgW="5626100" imgH="109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5645150"/>
                        <a:ext cx="56261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670050" y="1601450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20954850">
            <a:off x="3279775" y="801350"/>
            <a:ext cx="12334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/>
              <a:t>3-parameter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 rot="21242858">
            <a:off x="3378200" y="1180762"/>
            <a:ext cx="123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/>
              <a:t>2-parameter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0024" y="1389098"/>
            <a:ext cx="3603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SAR noise level is 1.3 times lower than </a:t>
            </a:r>
          </a:p>
          <a:p>
            <a:r>
              <a:rPr lang="en-US" sz="1600" dirty="0" smtClean="0"/>
              <a:t>LRM noise level when both are </a:t>
            </a:r>
            <a:r>
              <a:rPr lang="en-US" sz="1600" dirty="0" err="1" smtClean="0"/>
              <a:t>retracked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using 3 parameters.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30024" y="2805111"/>
            <a:ext cx="3245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LRM noise level is slightly lower than</a:t>
            </a:r>
          </a:p>
          <a:p>
            <a:r>
              <a:rPr lang="en-US" sz="1600" dirty="0" smtClean="0"/>
              <a:t>SAR noise level when LRM is double</a:t>
            </a:r>
          </a:p>
          <a:p>
            <a:r>
              <a:rPr lang="en-US" sz="1600" dirty="0" err="1"/>
              <a:t>r</a:t>
            </a:r>
            <a:r>
              <a:rPr lang="en-US" sz="1600" dirty="0" err="1" smtClean="0"/>
              <a:t>etracked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130024" y="4240464"/>
            <a:ext cx="3617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SARIN noise level is 3.3 times higher than</a:t>
            </a:r>
          </a:p>
          <a:p>
            <a:r>
              <a:rPr lang="en-US" sz="1600" dirty="0" smtClean="0"/>
              <a:t>LRM or SAR (preliminary result).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262022" y="6016171"/>
            <a:ext cx="482664" cy="355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2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>
            <a:outerShdw blurRad="38100" dist="12700" dir="7500000" algn="br">
              <a:schemeClr val="bg2">
                <a:lumMod val="2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Coherence Analysis: LRM / SAR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8088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coher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02" y="1233867"/>
            <a:ext cx="7321296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_noise_24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599148"/>
            <a:ext cx="8896350" cy="62842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-2987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CryoSat</a:t>
            </a:r>
            <a:r>
              <a:rPr lang="en-US" sz="3200" dirty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vs.</a:t>
            </a:r>
            <a:r>
              <a:rPr lang="en-US" sz="3200" dirty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EGM2008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58656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7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 idx="4294967295"/>
          </p:nvPr>
        </p:nvSpPr>
        <p:spPr>
          <a:xfrm>
            <a:off x="650567" y="185738"/>
            <a:ext cx="8229600" cy="614362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Achieving 1 </a:t>
            </a:r>
            <a:r>
              <a:rPr lang="en-US" sz="3200" b="1" dirty="0" err="1">
                <a:latin typeface="Arial" charset="0"/>
                <a:ea typeface="ＭＳ Ｐゴシック" charset="0"/>
                <a:cs typeface="Terminal Dosis Book" charset="0"/>
              </a:rPr>
              <a:t>mGal</a:t>
            </a:r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 Gravity Accuracy</a:t>
            </a:r>
            <a:endParaRPr lang="en-US" sz="1700" b="1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30722" name="Content Placeholder 4"/>
          <p:cNvSpPr>
            <a:spLocks noGrp="1"/>
          </p:cNvSpPr>
          <p:nvPr>
            <p:ph idx="4294967295"/>
          </p:nvPr>
        </p:nvSpPr>
        <p:spPr>
          <a:xfrm>
            <a:off x="457200" y="1485900"/>
            <a:ext cx="8229600" cy="4876800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Terminal Dosis Medium" charset="0"/>
              </a:rPr>
              <a:t>Improved range precision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Medium" charset="0"/>
              </a:rPr>
              <a:t>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A factor of 2 or more improvement in altimeter </a:t>
            </a:r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range precision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, with respect to </a:t>
            </a:r>
            <a:r>
              <a:rPr lang="en-US" sz="2000" b="0" dirty="0" err="1">
                <a:latin typeface="Arial" charset="0"/>
                <a:ea typeface="ＭＳ Ｐゴシック" charset="0"/>
                <a:cs typeface="Terminal Dosis Book" charset="0"/>
              </a:rPr>
              <a:t>Geosat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and ERS-1, is needed to reduce the noise due to ocean waves.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Fine cross-track spacing and long mission duration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-- A ground track spacing of 6 km or less is required.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Moderate inclination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-- Current non-repeat-orbit altimeter data have high inclination and thus poor accuracy of the E-W slope at the equator.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Near-shore tracking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-- For applications near coastlines, the ability to track the ocean surface close to shore is desirable.</a:t>
            </a: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899078" name="Line 6"/>
          <p:cNvSpPr>
            <a:spLocks noChangeShapeType="1"/>
          </p:cNvSpPr>
          <p:nvPr/>
        </p:nvSpPr>
        <p:spPr bwMode="auto">
          <a:xfrm>
            <a:off x="0" y="1106488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426538"/>
              </p:ext>
            </p:extLst>
          </p:nvPr>
        </p:nvGraphicFramePr>
        <p:xfrm>
          <a:off x="3912187" y="5247861"/>
          <a:ext cx="5626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Document" r:id="rId4" imgW="5626100" imgH="1638300" progId="Word.Document.12">
                  <p:embed/>
                </p:oleObj>
              </mc:Choice>
              <mc:Fallback>
                <p:oleObj name="Document" r:id="rId4" imgW="56261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2187" y="5247861"/>
                        <a:ext cx="5626100" cy="1638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ryo_no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6" y="1004149"/>
            <a:ext cx="4447559" cy="4243712"/>
          </a:xfrm>
          <a:prstGeom prst="rect">
            <a:avLst/>
          </a:prstGeom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00"/>
                </a:solidFill>
                <a:latin typeface="Helvetica" charset="0"/>
              </a:rPr>
              <a:t>20 Hz noise of all altimeters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5930415" y="1767955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 rot="-645150">
            <a:off x="7417065" y="1015172"/>
            <a:ext cx="123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3-parameter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 rot="-357142">
            <a:off x="7482576" y="1350540"/>
            <a:ext cx="123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2-parameter</a:t>
            </a:r>
          </a:p>
        </p:txBody>
      </p:sp>
      <p:pic>
        <p:nvPicPr>
          <p:cNvPr id="2" name="Picture 1" descr="other_noi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163"/>
            <a:ext cx="4563558" cy="5732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4027" y="5815196"/>
            <a:ext cx="489958" cy="722065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SAMOSA Simulated SAR Waveforms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sar_looks_2_00m_swh_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66" y="1204248"/>
            <a:ext cx="5244084" cy="393137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8347" y="1254800"/>
            <a:ext cx="4287025" cy="3489336"/>
            <a:chOff x="130097" y="1877100"/>
            <a:chExt cx="4287025" cy="3489336"/>
          </a:xfrm>
        </p:grpSpPr>
        <p:pic>
          <p:nvPicPr>
            <p:cNvPr id="2" name="Picture 1" descr="sar_stack_2_00m_sw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97" y="1877100"/>
              <a:ext cx="4287025" cy="348933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150" y="3251200"/>
              <a:ext cx="3741166" cy="825500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673350" y="3282950"/>
              <a:ext cx="0" cy="78105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800350" y="347293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63 looks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54150" y="5156200"/>
            <a:ext cx="61221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leading edge of the SAR waveform may become sharper by</a:t>
            </a:r>
          </a:p>
          <a:p>
            <a:r>
              <a:rPr lang="en-US" dirty="0"/>
              <a:t>r</a:t>
            </a:r>
            <a:r>
              <a:rPr lang="en-US" dirty="0" smtClean="0"/>
              <a:t>educing the number of looks.  </a:t>
            </a:r>
          </a:p>
          <a:p>
            <a:endParaRPr lang="en-US" dirty="0"/>
          </a:p>
          <a:p>
            <a:r>
              <a:rPr lang="en-US" dirty="0" smtClean="0"/>
              <a:t>Generate waveforms at 87.5 Hz rather than 22 Hz to retain full </a:t>
            </a:r>
          </a:p>
          <a:p>
            <a:r>
              <a:rPr lang="en-US" dirty="0"/>
              <a:t>e</a:t>
            </a:r>
            <a:r>
              <a:rPr lang="en-US" dirty="0" smtClean="0"/>
              <a:t>cho return power.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7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Conclusions for Ocean Waveforms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928" y="1241276"/>
            <a:ext cx="7682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We have developed an analytic expression for a single-looked SAR waveform assuming nadir pointing.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Off-nadir pointing will affect height accuracy but not slope precision.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analytic formulation overestimates SWH for </a:t>
            </a:r>
            <a:r>
              <a:rPr lang="en-US" sz="2000" dirty="0" err="1" smtClean="0"/>
              <a:t>multilooked</a:t>
            </a:r>
            <a:r>
              <a:rPr lang="en-US" sz="2000" dirty="0" smtClean="0"/>
              <a:t> waveforms.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CryoSat</a:t>
            </a:r>
            <a:r>
              <a:rPr lang="en-US" sz="2000" dirty="0" smtClean="0"/>
              <a:t> Range Precision for SAR and LRM is significantly better than the older altimeters (</a:t>
            </a:r>
            <a:r>
              <a:rPr lang="en-US" sz="2000" dirty="0" err="1" smtClean="0"/>
              <a:t>Geosat</a:t>
            </a:r>
            <a:r>
              <a:rPr lang="en-US" sz="2000" dirty="0" smtClean="0"/>
              <a:t> and ERS) and comparable to </a:t>
            </a:r>
            <a:r>
              <a:rPr lang="en-US" sz="2000" dirty="0" err="1" smtClean="0"/>
              <a:t>Envisat</a:t>
            </a:r>
            <a:r>
              <a:rPr lang="en-US" sz="2000" dirty="0" smtClean="0"/>
              <a:t> and Jason-1.  SARIN data have low range precision over the ocean.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CryoSat</a:t>
            </a:r>
            <a:r>
              <a:rPr lang="en-US" sz="2000" dirty="0" smtClean="0"/>
              <a:t> SAR ocean waveforms may be assembled from a fewer number of looks to sharpen the leading edge.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88245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global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5836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le 3"/>
          <p:cNvSpPr>
            <a:spLocks noGrp="1"/>
          </p:cNvSpPr>
          <p:nvPr>
            <p:ph type="title" idx="4294967295"/>
          </p:nvPr>
        </p:nvSpPr>
        <p:spPr>
          <a:xfrm>
            <a:off x="431800" y="-50800"/>
            <a:ext cx="8229600" cy="614363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400" b="1" dirty="0" err="1">
                <a:latin typeface="Arial" charset="0"/>
                <a:ea typeface="ＭＳ Ｐゴシック" charset="0"/>
                <a:cs typeface="Terminal Dosis Book" charset="0"/>
              </a:rPr>
              <a:t>CryoSat</a:t>
            </a:r>
            <a:r>
              <a:rPr lang="en-US" sz="2400" b="1" dirty="0">
                <a:latin typeface="Arial" charset="0"/>
                <a:ea typeface="ＭＳ Ｐゴシック" charset="0"/>
                <a:cs typeface="Terminal Dosis Book" charset="0"/>
              </a:rPr>
              <a:t> Data Acquisition over 13 Months</a:t>
            </a:r>
            <a:endParaRPr lang="en-US" sz="1700" b="1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8001000" y="6067425"/>
            <a:ext cx="1206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/>
              <a:t>[CryoSat L1b data</a:t>
            </a:r>
          </a:p>
          <a:p>
            <a:pPr algn="l"/>
            <a:r>
              <a:rPr lang="en-US" sz="1000"/>
              <a:t>provided by ESA </a:t>
            </a:r>
          </a:p>
          <a:p>
            <a:pPr algn="l"/>
            <a:r>
              <a:rPr lang="en-US" sz="1000"/>
              <a:t>ESRIN]</a:t>
            </a:r>
            <a:endParaRPr lang="en-US" sz="1800"/>
          </a:p>
        </p:txBody>
      </p:sp>
      <p:grpSp>
        <p:nvGrpSpPr>
          <p:cNvPr id="34820" name="Group 14"/>
          <p:cNvGrpSpPr>
            <a:grpSpLocks/>
          </p:cNvGrpSpPr>
          <p:nvPr/>
        </p:nvGrpSpPr>
        <p:grpSpPr bwMode="auto">
          <a:xfrm>
            <a:off x="8070850" y="584200"/>
            <a:ext cx="1047750" cy="2679700"/>
            <a:chOff x="5084" y="368"/>
            <a:chExt cx="660" cy="1688"/>
          </a:xfrm>
        </p:grpSpPr>
        <p:sp>
          <p:nvSpPr>
            <p:cNvPr id="34821" name="Rectangle 8"/>
            <p:cNvSpPr>
              <a:spLocks noChangeArrowheads="1"/>
            </p:cNvSpPr>
            <p:nvPr/>
          </p:nvSpPr>
          <p:spPr bwMode="auto">
            <a:xfrm>
              <a:off x="5150" y="656"/>
              <a:ext cx="168" cy="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2" name="Rectangle 10"/>
            <p:cNvSpPr>
              <a:spLocks noChangeArrowheads="1"/>
            </p:cNvSpPr>
            <p:nvPr/>
          </p:nvSpPr>
          <p:spPr bwMode="auto">
            <a:xfrm>
              <a:off x="5166" y="1264"/>
              <a:ext cx="168" cy="16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3" name="Rectangle 11"/>
            <p:cNvSpPr>
              <a:spLocks noChangeArrowheads="1"/>
            </p:cNvSpPr>
            <p:nvPr/>
          </p:nvSpPr>
          <p:spPr bwMode="auto">
            <a:xfrm>
              <a:off x="5166" y="1808"/>
              <a:ext cx="168" cy="1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4" name="TextBox 12"/>
            <p:cNvSpPr txBox="1">
              <a:spLocks noChangeArrowheads="1"/>
            </p:cNvSpPr>
            <p:nvPr/>
          </p:nvSpPr>
          <p:spPr bwMode="auto">
            <a:xfrm>
              <a:off x="5093" y="42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LRM</a:t>
              </a:r>
            </a:p>
          </p:txBody>
        </p:sp>
        <p:sp>
          <p:nvSpPr>
            <p:cNvPr id="34825" name="TextBox 13"/>
            <p:cNvSpPr txBox="1">
              <a:spLocks noChangeArrowheads="1"/>
            </p:cNvSpPr>
            <p:nvPr/>
          </p:nvSpPr>
          <p:spPr bwMode="auto">
            <a:xfrm>
              <a:off x="5084" y="1020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</a:t>
              </a:r>
            </a:p>
          </p:txBody>
        </p:sp>
        <p:sp>
          <p:nvSpPr>
            <p:cNvPr id="34826" name="TextBox 14"/>
            <p:cNvSpPr txBox="1">
              <a:spLocks noChangeArrowheads="1"/>
            </p:cNvSpPr>
            <p:nvPr/>
          </p:nvSpPr>
          <p:spPr bwMode="auto">
            <a:xfrm>
              <a:off x="5090" y="1571"/>
              <a:ext cx="6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SARIN</a:t>
              </a:r>
            </a:p>
          </p:txBody>
        </p:sp>
        <p:sp>
          <p:nvSpPr>
            <p:cNvPr id="881677" name="Rectangle 13"/>
            <p:cNvSpPr>
              <a:spLocks noChangeArrowheads="1"/>
            </p:cNvSpPr>
            <p:nvPr/>
          </p:nvSpPr>
          <p:spPr bwMode="auto">
            <a:xfrm>
              <a:off x="5088" y="368"/>
              <a:ext cx="656" cy="1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02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64" y="6195"/>
            <a:ext cx="9762519" cy="6896100"/>
          </a:xfrm>
          <a:prstGeom prst="rect">
            <a:avLst/>
          </a:prstGeom>
        </p:spPr>
      </p:pic>
      <p:sp>
        <p:nvSpPr>
          <p:cNvPr id="34818" name="Title 3"/>
          <p:cNvSpPr>
            <a:spLocks noGrp="1"/>
          </p:cNvSpPr>
          <p:nvPr>
            <p:ph type="title" idx="4294967295"/>
          </p:nvPr>
        </p:nvSpPr>
        <p:spPr>
          <a:xfrm>
            <a:off x="431800" y="-50800"/>
            <a:ext cx="8229600" cy="614363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400" b="1" dirty="0" err="1">
                <a:latin typeface="Arial" charset="0"/>
                <a:ea typeface="ＭＳ Ｐゴシック" charset="0"/>
                <a:cs typeface="Terminal Dosis Book" charset="0"/>
              </a:rPr>
              <a:t>CryoSat</a:t>
            </a:r>
            <a:r>
              <a:rPr lang="en-US" sz="2400" b="1" dirty="0">
                <a:latin typeface="Arial" charset="0"/>
                <a:ea typeface="ＭＳ Ｐゴシック" charset="0"/>
                <a:cs typeface="Terminal Dosis Book" charset="0"/>
              </a:rPr>
              <a:t> Data Acquisition over </a:t>
            </a:r>
            <a:r>
              <a:rPr lang="en-US" sz="2400" b="1" dirty="0" smtClean="0">
                <a:latin typeface="Arial" charset="0"/>
                <a:ea typeface="ＭＳ Ｐゴシック" charset="0"/>
                <a:cs typeface="Terminal Dosis Book" charset="0"/>
              </a:rPr>
              <a:t>24 </a:t>
            </a:r>
            <a:r>
              <a:rPr lang="en-US" sz="2400" b="1" dirty="0">
                <a:latin typeface="Arial" charset="0"/>
                <a:ea typeface="ＭＳ Ｐゴシック" charset="0"/>
                <a:cs typeface="Terminal Dosis Book" charset="0"/>
              </a:rPr>
              <a:t>Months</a:t>
            </a:r>
            <a:endParaRPr lang="en-US" sz="1700" b="1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8001000" y="6067425"/>
            <a:ext cx="1206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/>
              <a:t>[CryoSat L1b data</a:t>
            </a:r>
          </a:p>
          <a:p>
            <a:pPr algn="l"/>
            <a:r>
              <a:rPr lang="en-US" sz="1000"/>
              <a:t>provided by ESA </a:t>
            </a:r>
          </a:p>
          <a:p>
            <a:pPr algn="l"/>
            <a:r>
              <a:rPr lang="en-US" sz="1000"/>
              <a:t>ESRIN]</a:t>
            </a:r>
            <a:endParaRPr lang="en-US" sz="1800"/>
          </a:p>
        </p:txBody>
      </p:sp>
      <p:grpSp>
        <p:nvGrpSpPr>
          <p:cNvPr id="34820" name="Group 14"/>
          <p:cNvGrpSpPr>
            <a:grpSpLocks/>
          </p:cNvGrpSpPr>
          <p:nvPr/>
        </p:nvGrpSpPr>
        <p:grpSpPr bwMode="auto">
          <a:xfrm>
            <a:off x="8070850" y="584200"/>
            <a:ext cx="1047750" cy="2679700"/>
            <a:chOff x="5084" y="368"/>
            <a:chExt cx="660" cy="1688"/>
          </a:xfrm>
        </p:grpSpPr>
        <p:sp>
          <p:nvSpPr>
            <p:cNvPr id="34821" name="Rectangle 8"/>
            <p:cNvSpPr>
              <a:spLocks noChangeArrowheads="1"/>
            </p:cNvSpPr>
            <p:nvPr/>
          </p:nvSpPr>
          <p:spPr bwMode="auto">
            <a:xfrm>
              <a:off x="5150" y="656"/>
              <a:ext cx="168" cy="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2" name="Rectangle 10"/>
            <p:cNvSpPr>
              <a:spLocks noChangeArrowheads="1"/>
            </p:cNvSpPr>
            <p:nvPr/>
          </p:nvSpPr>
          <p:spPr bwMode="auto">
            <a:xfrm>
              <a:off x="5166" y="1264"/>
              <a:ext cx="168" cy="16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3" name="Rectangle 11"/>
            <p:cNvSpPr>
              <a:spLocks noChangeArrowheads="1"/>
            </p:cNvSpPr>
            <p:nvPr/>
          </p:nvSpPr>
          <p:spPr bwMode="auto">
            <a:xfrm>
              <a:off x="5166" y="1808"/>
              <a:ext cx="168" cy="1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US" sz="400">
                <a:solidFill>
                  <a:srgbClr val="000000"/>
                </a:solidFill>
                <a:latin typeface="Terminal Dosis Book" charset="0"/>
                <a:cs typeface="Terminal Dosis Book" charset="0"/>
              </a:endParaRPr>
            </a:p>
          </p:txBody>
        </p:sp>
        <p:sp>
          <p:nvSpPr>
            <p:cNvPr id="34824" name="TextBox 12"/>
            <p:cNvSpPr txBox="1">
              <a:spLocks noChangeArrowheads="1"/>
            </p:cNvSpPr>
            <p:nvPr/>
          </p:nvSpPr>
          <p:spPr bwMode="auto">
            <a:xfrm>
              <a:off x="5093" y="42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LRM</a:t>
              </a:r>
            </a:p>
          </p:txBody>
        </p:sp>
        <p:sp>
          <p:nvSpPr>
            <p:cNvPr id="34825" name="TextBox 13"/>
            <p:cNvSpPr txBox="1">
              <a:spLocks noChangeArrowheads="1"/>
            </p:cNvSpPr>
            <p:nvPr/>
          </p:nvSpPr>
          <p:spPr bwMode="auto">
            <a:xfrm>
              <a:off x="5084" y="1020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</a:t>
              </a:r>
            </a:p>
          </p:txBody>
        </p:sp>
        <p:sp>
          <p:nvSpPr>
            <p:cNvPr id="34826" name="TextBox 14"/>
            <p:cNvSpPr txBox="1">
              <a:spLocks noChangeArrowheads="1"/>
            </p:cNvSpPr>
            <p:nvPr/>
          </p:nvSpPr>
          <p:spPr bwMode="auto">
            <a:xfrm>
              <a:off x="5090" y="1571"/>
              <a:ext cx="6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Terminal Dosis Book" charset="0"/>
                  <a:cs typeface="Terminal Dosis Book" charset="0"/>
                </a:rPr>
                <a:t>SARIN</a:t>
              </a:r>
            </a:p>
          </p:txBody>
        </p:sp>
        <p:sp>
          <p:nvSpPr>
            <p:cNvPr id="881677" name="Rectangle 13"/>
            <p:cNvSpPr>
              <a:spLocks noChangeArrowheads="1"/>
            </p:cNvSpPr>
            <p:nvPr/>
          </p:nvSpPr>
          <p:spPr bwMode="auto">
            <a:xfrm>
              <a:off x="5088" y="368"/>
              <a:ext cx="656" cy="1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88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 txBox="1">
            <a:spLocks noChangeArrowheads="1"/>
          </p:cNvSpPr>
          <p:nvPr/>
        </p:nvSpPr>
        <p:spPr bwMode="auto">
          <a:xfrm>
            <a:off x="658813" y="-1428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Helvetica" charset="0"/>
              </a:rPr>
              <a:t>W</a:t>
            </a:r>
            <a:r>
              <a:rPr lang="en-US" sz="3200" b="1" dirty="0" smtClean="0">
                <a:latin typeface="Helvetica" charset="0"/>
              </a:rPr>
              <a:t>aveform Model</a:t>
            </a:r>
            <a:endParaRPr lang="en-US" sz="2600" b="1" dirty="0"/>
          </a:p>
        </p:txBody>
      </p:sp>
      <p:pic>
        <p:nvPicPr>
          <p:cNvPr id="36866" name="Picture 4" descr="gaussian_wa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79" y="3459483"/>
            <a:ext cx="4655769" cy="27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365597"/>
              </p:ext>
            </p:extLst>
          </p:nvPr>
        </p:nvGraphicFramePr>
        <p:xfrm>
          <a:off x="455900" y="921681"/>
          <a:ext cx="455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4" imgW="1714500" imgH="241300" progId="Equation.3">
                  <p:embed/>
                </p:oleObj>
              </mc:Choice>
              <mc:Fallback>
                <p:oleObj name="Equation" r:id="rId4" imgW="171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00" y="921681"/>
                        <a:ext cx="4556125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1275956" y="1733136"/>
            <a:ext cx="1168759" cy="1323439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o</a:t>
            </a:r>
            <a:r>
              <a:rPr lang="en-US" dirty="0" smtClean="0"/>
              <a:t>utgoing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ulse</a:t>
            </a:r>
          </a:p>
          <a:p>
            <a:r>
              <a:rPr lang="en-US" dirty="0" smtClean="0"/>
              <a:t>(</a:t>
            </a:r>
            <a:r>
              <a:rPr lang="en-US" sz="1600" dirty="0" smtClean="0"/>
              <a:t>assume </a:t>
            </a:r>
          </a:p>
          <a:p>
            <a:r>
              <a:rPr lang="en-US" sz="1600" dirty="0" smtClean="0"/>
              <a:t>Gaussian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5906353" y="2847159"/>
            <a:ext cx="1281020" cy="707886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Gaussian</a:t>
            </a:r>
          </a:p>
          <a:p>
            <a:r>
              <a:rPr lang="en-US" dirty="0" smtClean="0"/>
              <a:t>waves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36868" idx="0"/>
          </p:cNvCxnSpPr>
          <p:nvPr/>
        </p:nvCxnSpPr>
        <p:spPr bwMode="auto">
          <a:xfrm flipV="1">
            <a:off x="1860336" y="1412462"/>
            <a:ext cx="88721" cy="3206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>
            <a:stCxn id="36869" idx="0"/>
          </p:cNvCxnSpPr>
          <p:nvPr/>
        </p:nvCxnSpPr>
        <p:spPr bwMode="auto">
          <a:xfrm flipH="1" flipV="1">
            <a:off x="3214394" y="1452809"/>
            <a:ext cx="135431" cy="7347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769201" y="1563031"/>
            <a:ext cx="1184032" cy="12841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1" descr="02_fig_footprint_LRM_S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08" y="3188010"/>
            <a:ext cx="2848247" cy="35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729941" y="2187604"/>
            <a:ext cx="1239767" cy="1015663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f</a:t>
            </a:r>
            <a:r>
              <a:rPr lang="en-US" dirty="0" smtClean="0"/>
              <a:t>lat </a:t>
            </a:r>
          </a:p>
          <a:p>
            <a:r>
              <a:rPr lang="en-US" dirty="0"/>
              <a:t>s</a:t>
            </a:r>
            <a:r>
              <a:rPr lang="en-US" dirty="0" smtClean="0"/>
              <a:t>urface</a:t>
            </a:r>
          </a:p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0" y="8088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02_fig_footprint_LRM_S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4564063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FS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898650"/>
            <a:ext cx="45339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658813" y="-1428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00"/>
                </a:solidFill>
                <a:latin typeface="Helvetica" charset="0"/>
              </a:rPr>
              <a:t>flat surface response – LRM vs. SAR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0" y="82204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57"/>
            <a:ext cx="9144000" cy="3732666"/>
          </a:xfrm>
          <a:prstGeom prst="rect">
            <a:avLst/>
          </a:prstGeom>
        </p:spPr>
      </p:pic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457200" y="4495800"/>
            <a:ext cx="8686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82575" indent="-1635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6000"/>
              </a:lnSpc>
            </a:pPr>
            <a:endParaRPr lang="en-US" sz="1800" dirty="0"/>
          </a:p>
          <a:p>
            <a:pPr lvl="1" algn="just">
              <a:lnSpc>
                <a:spcPct val="96000"/>
              </a:lnSpc>
            </a:pPr>
            <a:r>
              <a:rPr lang="en-US" dirty="0"/>
              <a:t>Estimate 3 parameters: arrival time </a:t>
            </a:r>
            <a:r>
              <a:rPr lang="en-US" dirty="0" smtClean="0"/>
              <a:t>(</a:t>
            </a:r>
            <a:r>
              <a:rPr lang="en-US" i="1" dirty="0" smtClean="0">
                <a:latin typeface="Symbol" charset="0"/>
              </a:rPr>
              <a:t>t</a:t>
            </a:r>
            <a:r>
              <a:rPr lang="en-US" dirty="0" smtClean="0"/>
              <a:t>)</a:t>
            </a:r>
            <a:r>
              <a:rPr lang="en-US" dirty="0"/>
              <a:t>, rise time (</a:t>
            </a:r>
            <a:r>
              <a:rPr lang="en-US" i="1" dirty="0">
                <a:latin typeface="Symbol" charset="0"/>
              </a:rPr>
              <a:t>s</a:t>
            </a:r>
            <a:r>
              <a:rPr lang="en-US" dirty="0"/>
              <a:t>), and power (</a:t>
            </a:r>
            <a:r>
              <a:rPr lang="en-US" i="1" dirty="0"/>
              <a:t>A</a:t>
            </a:r>
            <a:r>
              <a:rPr lang="en-US" dirty="0"/>
              <a:t>).</a:t>
            </a:r>
            <a:endParaRPr lang="en-US" sz="2400" dirty="0">
              <a:latin typeface="Times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Helvetica" charset="0"/>
                <a:ea typeface="ＭＳ Ｐゴシック" charset="0"/>
              </a:rPr>
              <a:t>LRM waveform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789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151603"/>
              </p:ext>
            </p:extLst>
          </p:nvPr>
        </p:nvGraphicFramePr>
        <p:xfrm>
          <a:off x="1143000" y="5370513"/>
          <a:ext cx="61722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5" imgW="2882900" imgH="419100" progId="Equation.3">
                  <p:embed/>
                </p:oleObj>
              </mc:Choice>
              <mc:Fallback>
                <p:oleObj name="Equation" r:id="rId5" imgW="288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370513"/>
                        <a:ext cx="61722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014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457200" y="4359275"/>
            <a:ext cx="8686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82575" indent="-1635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6000"/>
              </a:lnSpc>
            </a:pPr>
            <a:endParaRPr lang="en-US" sz="1800" dirty="0"/>
          </a:p>
          <a:p>
            <a:pPr lvl="1" algn="just">
              <a:lnSpc>
                <a:spcPct val="96000"/>
              </a:lnSpc>
            </a:pPr>
            <a:r>
              <a:rPr lang="en-US" dirty="0"/>
              <a:t>Estimate 3 parameters: arrival time </a:t>
            </a:r>
            <a:r>
              <a:rPr lang="en-US" dirty="0" smtClean="0"/>
              <a:t>(</a:t>
            </a:r>
            <a:r>
              <a:rPr lang="en-US" i="1" dirty="0" smtClean="0">
                <a:latin typeface="Symbol" charset="0"/>
              </a:rPr>
              <a:t>t</a:t>
            </a:r>
            <a:r>
              <a:rPr lang="en-US" dirty="0" smtClean="0"/>
              <a:t>)</a:t>
            </a:r>
            <a:r>
              <a:rPr lang="en-US" dirty="0"/>
              <a:t>, rise time (</a:t>
            </a:r>
            <a:r>
              <a:rPr lang="en-US" i="1" dirty="0">
                <a:latin typeface="Symbol" charset="0"/>
              </a:rPr>
              <a:t>s</a:t>
            </a:r>
            <a:r>
              <a:rPr lang="en-US" dirty="0"/>
              <a:t>), and power (</a:t>
            </a:r>
            <a:r>
              <a:rPr lang="en-US" i="1" dirty="0"/>
              <a:t>A</a:t>
            </a:r>
            <a:r>
              <a:rPr lang="en-US" dirty="0"/>
              <a:t>).</a:t>
            </a:r>
            <a:endParaRPr lang="en-US" sz="2400" dirty="0">
              <a:latin typeface="Times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3200">
                <a:latin typeface="Helvetica" charset="0"/>
                <a:ea typeface="ＭＳ Ｐゴシック" charset="0"/>
              </a:rPr>
              <a:t>SAR waveform</a:t>
            </a:r>
            <a:endParaRPr lang="en-US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99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411067"/>
              </p:ext>
            </p:extLst>
          </p:nvPr>
        </p:nvGraphicFramePr>
        <p:xfrm>
          <a:off x="1274763" y="5238750"/>
          <a:ext cx="641667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4" imgW="2997200" imgH="431800" progId="Equation.DSMT4">
                  <p:embed/>
                </p:oleObj>
              </mc:Choice>
              <mc:Fallback>
                <p:oleObj name="Equation" r:id="rId4" imgW="2997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763" y="5238750"/>
                        <a:ext cx="6416675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2654300" y="6332538"/>
            <a:ext cx="342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latin typeface="Times" charset="0"/>
                <a:cs typeface="Times" charset="0"/>
              </a:rPr>
              <a:t>D</a:t>
            </a:r>
            <a:r>
              <a:rPr lang="en-US">
                <a:latin typeface="Times" charset="0"/>
                <a:cs typeface="Times" charset="0"/>
              </a:rPr>
              <a:t> – parabolic cylinder function</a:t>
            </a:r>
          </a:p>
        </p:txBody>
      </p:sp>
      <p:pic>
        <p:nvPicPr>
          <p:cNvPr id="2" name="Picture 1" descr="s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87"/>
            <a:ext cx="9144000" cy="35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_looks_2_00m_sw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85" y="1900785"/>
            <a:ext cx="4908715" cy="367995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0632"/>
            <a:ext cx="4038600" cy="625617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/>
                </a:solidFill>
                <a:latin typeface="Terminal Dosis Book"/>
                <a:cs typeface="Terminal Dosis Book"/>
              </a:rPr>
              <a:t>	</a:t>
            </a:r>
          </a:p>
          <a:p>
            <a:pPr algn="r">
              <a:buNone/>
            </a:pPr>
            <a:endParaRPr lang="en-US" dirty="0">
              <a:solidFill>
                <a:schemeClr val="accent3"/>
              </a:solidFill>
              <a:latin typeface="Terminal Dosis Book"/>
              <a:cs typeface="Terminal Dosis Book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62800" y="160630"/>
            <a:ext cx="8229600" cy="614362"/>
          </a:xfrm>
          <a:effectLst/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SAMOSA Simulated SAR Waveforms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859213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r_stack_2_00m_sw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7" y="1877100"/>
            <a:ext cx="4287025" cy="34893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15951" y="3686097"/>
            <a:ext cx="3646879" cy="18586"/>
          </a:xfrm>
          <a:prstGeom prst="line">
            <a:avLst/>
          </a:prstGeom>
          <a:ln>
            <a:solidFill>
              <a:srgbClr val="3366F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29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720</Words>
  <Application>Microsoft Macintosh PowerPoint</Application>
  <PresentationFormat>On-screen Show (4:3)</PresentationFormat>
  <Paragraphs>145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Equation</vt:lpstr>
      <vt:lpstr>Document</vt:lpstr>
      <vt:lpstr>CryoSat-2 SAR Waveform Retracking Over the Ocean: Does Multilooking Distort the Leading Edge?  </vt:lpstr>
      <vt:lpstr>Achieving 1 mGal Gravity Accuracy</vt:lpstr>
      <vt:lpstr>CryoSat Data Acquisition over 13 Months</vt:lpstr>
      <vt:lpstr>CryoSat Data Acquisition over 24 Months</vt:lpstr>
      <vt:lpstr>PowerPoint Presentation</vt:lpstr>
      <vt:lpstr>PowerPoint Presentation</vt:lpstr>
      <vt:lpstr>LRM waveform</vt:lpstr>
      <vt:lpstr>SAR waveform</vt:lpstr>
      <vt:lpstr>SAMOSA Simulated SAR Waveforms</vt:lpstr>
      <vt:lpstr>Fits to SAMOSA Waveforms</vt:lpstr>
      <vt:lpstr>Fits to SAMOSA Waveforms</vt:lpstr>
      <vt:lpstr>Fits to SAMOSA Waveforms</vt:lpstr>
      <vt:lpstr>Bias due off-nadir pointing</vt:lpstr>
      <vt:lpstr>Example Model Fits to CryoSat Data</vt:lpstr>
      <vt:lpstr>PowerPoint Presentation</vt:lpstr>
      <vt:lpstr>Atlantic Region for Noise Analysis</vt:lpstr>
      <vt:lpstr>Noise vs SWH for LRM, SAR, SARIN</vt:lpstr>
      <vt:lpstr>Coherence Analysis: LRM / SAR</vt:lpstr>
      <vt:lpstr>CryoSat vs. EGM2008</vt:lpstr>
      <vt:lpstr>PowerPoint Presentation</vt:lpstr>
      <vt:lpstr>SAMOSA Simulated SAR Waveforms</vt:lpstr>
      <vt:lpstr>Conclusions for Ocean Waveforms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35</cp:revision>
  <dcterms:created xsi:type="dcterms:W3CDTF">2012-09-15T23:44:50Z</dcterms:created>
  <dcterms:modified xsi:type="dcterms:W3CDTF">2012-10-16T16:03:37Z</dcterms:modified>
</cp:coreProperties>
</file>