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docx" ContentType="application/vnd.openxmlformats-officedocument.wordprocessingml.document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4"/>
  </p:notesMasterIdLst>
  <p:sldIdLst>
    <p:sldId id="298" r:id="rId2"/>
    <p:sldId id="337" r:id="rId3"/>
    <p:sldId id="343" r:id="rId4"/>
    <p:sldId id="352" r:id="rId5"/>
    <p:sldId id="377" r:id="rId6"/>
    <p:sldId id="350" r:id="rId7"/>
    <p:sldId id="364" r:id="rId8"/>
    <p:sldId id="363" r:id="rId9"/>
    <p:sldId id="379" r:id="rId10"/>
    <p:sldId id="370" r:id="rId11"/>
    <p:sldId id="373" r:id="rId12"/>
    <p:sldId id="371" r:id="rId13"/>
    <p:sldId id="372" r:id="rId14"/>
    <p:sldId id="374" r:id="rId15"/>
    <p:sldId id="376" r:id="rId16"/>
    <p:sldId id="340" r:id="rId17"/>
    <p:sldId id="380" r:id="rId18"/>
    <p:sldId id="381" r:id="rId19"/>
    <p:sldId id="279" r:id="rId20"/>
    <p:sldId id="280" r:id="rId21"/>
    <p:sldId id="355" r:id="rId22"/>
    <p:sldId id="369" r:id="rId23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ＭＳ Ｐゴシック" charset="-128"/>
        <a:cs typeface="ＭＳ Ｐゴシック" charset="-128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ＭＳ Ｐゴシック" charset="-128"/>
        <a:cs typeface="ＭＳ Ｐゴシック" charset="-128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ＭＳ Ｐゴシック" charset="-128"/>
        <a:cs typeface="ＭＳ Ｐゴシック" charset="-128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ＭＳ Ｐゴシック" charset="-128"/>
        <a:cs typeface="ＭＳ Ｐゴシック" charset="-128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ＭＳ Ｐゴシック" charset="-128"/>
        <a:cs typeface="ＭＳ Ｐゴシック" charset="-128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Calibri" charset="0"/>
        <a:ea typeface="ＭＳ Ｐゴシック" charset="-128"/>
        <a:cs typeface="ＭＳ Ｐゴシック" charset="-128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Calibri" charset="0"/>
        <a:ea typeface="ＭＳ Ｐゴシック" charset="-128"/>
        <a:cs typeface="ＭＳ Ｐゴシック" charset="-128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Calibri" charset="0"/>
        <a:ea typeface="ＭＳ Ｐゴシック" charset="-128"/>
        <a:cs typeface="ＭＳ Ｐゴシック" charset="-128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Calibri" charset="0"/>
        <a:ea typeface="ＭＳ Ｐゴシック" charset="-128"/>
        <a:cs typeface="ＭＳ Ｐゴシック" charset="-128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E89E0"/>
    <a:srgbClr val="5E75BB"/>
    <a:srgbClr val="ACACAC"/>
    <a:srgbClr val="C5C5C5"/>
    <a:srgbClr val="EDEDED"/>
    <a:srgbClr val="BC983A"/>
    <a:srgbClr val="394770"/>
    <a:srgbClr val="76B0D4"/>
    <a:srgbClr val="00FF1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26093" autoAdjust="0"/>
    <p:restoredTop sz="87624" autoAdjust="0"/>
  </p:normalViewPr>
  <p:slideViewPr>
    <p:cSldViewPr snapToGrid="0" snapToObjects="1" showGuides="1">
      <p:cViewPr>
        <p:scale>
          <a:sx n="174" d="100"/>
          <a:sy n="174" d="100"/>
        </p:scale>
        <p:origin x="-808" y="-1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notesMaster" Target="notesMasters/notesMaster1.xml"/><Relationship Id="rId25" Type="http://schemas.openxmlformats.org/officeDocument/2006/relationships/printerSettings" Target="printerSettings/printerSettings1.bin"/><Relationship Id="rId26" Type="http://schemas.openxmlformats.org/officeDocument/2006/relationships/presProps" Target="presProps.xml"/><Relationship Id="rId27" Type="http://schemas.openxmlformats.org/officeDocument/2006/relationships/viewProps" Target="viewProps.xml"/><Relationship Id="rId28" Type="http://schemas.openxmlformats.org/officeDocument/2006/relationships/theme" Target="theme/theme1.xml"/><Relationship Id="rId29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0AECF9CC-EF41-A04B-8685-C1849B242D0E}" type="datetimeFigureOut">
              <a:rPr lang="en-US"/>
              <a:pPr/>
              <a:t>12/11/15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2D62129C-BE50-914A-B66B-A07433CDB41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385416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 defTabSz="912813"/>
            <a:fld id="{7128186E-C8BA-144B-B5EC-4BF48607600E}" type="slidenum">
              <a:rPr lang="en-US">
                <a:latin typeface="Arial" charset="0"/>
              </a:rPr>
              <a:pPr defTabSz="912813"/>
              <a:t>1</a:t>
            </a:fld>
            <a:endParaRPr lang="en-US">
              <a:latin typeface="Arial" charset="0"/>
            </a:endParaRPr>
          </a:p>
        </p:txBody>
      </p:sp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dirty="0" smtClean="0">
                <a:ea typeface="ＭＳ Ｐゴシック" charset="-128"/>
                <a:cs typeface="ＭＳ Ｐゴシック" charset="-128"/>
              </a:rPr>
              <a:t>This work has contributions from many co-authors:</a:t>
            </a:r>
            <a:r>
              <a:rPr lang="en-US" baseline="0" dirty="0" smtClean="0">
                <a:ea typeface="ＭＳ Ｐゴシック" charset="-128"/>
                <a:cs typeface="ＭＳ Ｐゴシック" charset="-128"/>
              </a:rPr>
              <a:t>  </a:t>
            </a:r>
          </a:p>
          <a:p>
            <a:pPr eaLnBrk="1" hangingPunct="1">
              <a:spcBef>
                <a:spcPct val="0"/>
              </a:spcBef>
            </a:pPr>
            <a:r>
              <a:rPr lang="en-US" baseline="0" dirty="0" smtClean="0">
                <a:ea typeface="ＭＳ Ｐゴシック" charset="-128"/>
                <a:cs typeface="ＭＳ Ｐゴシック" charset="-128"/>
              </a:rPr>
              <a:t>Richard Francis and many engineers at ESA  led the development of </a:t>
            </a:r>
            <a:r>
              <a:rPr lang="en-US" baseline="0" dirty="0" err="1" smtClean="0">
                <a:ea typeface="ＭＳ Ｐゴシック" charset="-128"/>
                <a:cs typeface="ＭＳ Ｐゴシック" charset="-128"/>
              </a:rPr>
              <a:t>Envisat</a:t>
            </a:r>
            <a:r>
              <a:rPr lang="en-US" baseline="0" dirty="0" smtClean="0">
                <a:ea typeface="ＭＳ Ｐゴシック" charset="-128"/>
                <a:cs typeface="ＭＳ Ｐゴシック" charset="-128"/>
              </a:rPr>
              <a:t> and CryoSat-2, </a:t>
            </a:r>
          </a:p>
          <a:p>
            <a:pPr eaLnBrk="1" hangingPunct="1">
              <a:spcBef>
                <a:spcPct val="0"/>
              </a:spcBef>
            </a:pPr>
            <a:r>
              <a:rPr lang="en-US" baseline="0" dirty="0" err="1" smtClean="0">
                <a:ea typeface="ＭＳ Ｐゴシック" charset="-128"/>
                <a:cs typeface="ＭＳ Ｐゴシック" charset="-128"/>
              </a:rPr>
              <a:t>Dietmar</a:t>
            </a:r>
            <a:r>
              <a:rPr lang="en-US" baseline="0" dirty="0" smtClean="0">
                <a:ea typeface="ＭＳ Ｐゴシック" charset="-128"/>
                <a:cs typeface="ＭＳ Ｐゴシック" charset="-128"/>
              </a:rPr>
              <a:t> Mueller, Kara Matthews, and Dan Basset provided much of the tectonic interpretation,</a:t>
            </a:r>
          </a:p>
          <a:p>
            <a:pPr eaLnBrk="1" hangingPunct="1">
              <a:spcBef>
                <a:spcPct val="0"/>
              </a:spcBef>
            </a:pPr>
            <a:r>
              <a:rPr lang="en-US" baseline="0" dirty="0" smtClean="0">
                <a:ea typeface="ＭＳ Ｐゴシック" charset="-128"/>
                <a:cs typeface="ＭＳ Ｐゴシック" charset="-128"/>
              </a:rPr>
              <a:t>David Sandwell, me Walter Smith, and </a:t>
            </a:r>
            <a:r>
              <a:rPr lang="en-US" baseline="0" dirty="0" err="1" smtClean="0">
                <a:ea typeface="ＭＳ Ｐゴシック" charset="-128"/>
                <a:cs typeface="ＭＳ Ｐゴシック" charset="-128"/>
              </a:rPr>
              <a:t>Shengjun</a:t>
            </a:r>
            <a:r>
              <a:rPr lang="en-US" baseline="0" dirty="0" smtClean="0">
                <a:ea typeface="ＭＳ Ｐゴシック" charset="-128"/>
                <a:cs typeface="ＭＳ Ｐゴシック" charset="-128"/>
              </a:rPr>
              <a:t> Zhang are developing the radar processing and gravity field construction methods</a:t>
            </a:r>
          </a:p>
          <a:p>
            <a:pPr eaLnBrk="1" hangingPunct="1">
              <a:spcBef>
                <a:spcPct val="0"/>
              </a:spcBef>
            </a:pPr>
            <a:r>
              <a:rPr lang="en-US" baseline="0" dirty="0" smtClean="0">
                <a:ea typeface="ＭＳ Ｐゴシック" charset="-128"/>
                <a:cs typeface="ＭＳ Ｐゴシック" charset="-128"/>
              </a:rPr>
              <a:t>Go over outline of talk.</a:t>
            </a:r>
          </a:p>
          <a:p>
            <a:pPr eaLnBrk="1" hangingPunct="1">
              <a:spcBef>
                <a:spcPct val="0"/>
              </a:spcBef>
            </a:pPr>
            <a:endParaRPr lang="en-US" dirty="0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 defTabSz="912813"/>
            <a:fld id="{7128186E-C8BA-144B-B5EC-4BF48607600E}" type="slidenum">
              <a:rPr lang="en-US">
                <a:latin typeface="Arial" charset="0"/>
              </a:rPr>
              <a:pPr defTabSz="912813"/>
              <a:t>10</a:t>
            </a:fld>
            <a:endParaRPr lang="en-US">
              <a:latin typeface="Arial" charset="0"/>
            </a:endParaRPr>
          </a:p>
        </p:txBody>
      </p:sp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 defTabSz="912813"/>
            <a:fld id="{7128186E-C8BA-144B-B5EC-4BF48607600E}" type="slidenum">
              <a:rPr lang="en-US">
                <a:latin typeface="Arial" charset="0"/>
              </a:rPr>
              <a:pPr defTabSz="912813"/>
              <a:t>11</a:t>
            </a:fld>
            <a:endParaRPr lang="en-US">
              <a:latin typeface="Arial" charset="0"/>
            </a:endParaRPr>
          </a:p>
        </p:txBody>
      </p:sp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 defTabSz="912813"/>
            <a:fld id="{7128186E-C8BA-144B-B5EC-4BF48607600E}" type="slidenum">
              <a:rPr lang="en-US">
                <a:latin typeface="Arial" charset="0"/>
              </a:rPr>
              <a:pPr defTabSz="912813"/>
              <a:t>12</a:t>
            </a:fld>
            <a:endParaRPr lang="en-US">
              <a:latin typeface="Arial" charset="0"/>
            </a:endParaRPr>
          </a:p>
        </p:txBody>
      </p:sp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 defTabSz="912813"/>
            <a:fld id="{7128186E-C8BA-144B-B5EC-4BF48607600E}" type="slidenum">
              <a:rPr lang="en-US">
                <a:latin typeface="Arial" charset="0"/>
              </a:rPr>
              <a:pPr defTabSz="912813"/>
              <a:t>13</a:t>
            </a:fld>
            <a:endParaRPr lang="en-US">
              <a:latin typeface="Arial" charset="0"/>
            </a:endParaRPr>
          </a:p>
        </p:txBody>
      </p:sp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 defTabSz="912813"/>
            <a:fld id="{7128186E-C8BA-144B-B5EC-4BF48607600E}" type="slidenum">
              <a:rPr lang="en-US">
                <a:latin typeface="Arial" charset="0"/>
              </a:rPr>
              <a:pPr defTabSz="912813"/>
              <a:t>14</a:t>
            </a:fld>
            <a:endParaRPr lang="en-US">
              <a:latin typeface="Arial" charset="0"/>
            </a:endParaRPr>
          </a:p>
        </p:txBody>
      </p:sp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 defTabSz="912813"/>
            <a:fld id="{7128186E-C8BA-144B-B5EC-4BF48607600E}" type="slidenum">
              <a:rPr lang="en-US">
                <a:latin typeface="Arial" charset="0"/>
              </a:rPr>
              <a:pPr defTabSz="912813"/>
              <a:t>15</a:t>
            </a:fld>
            <a:endParaRPr lang="en-US">
              <a:latin typeface="Arial" charset="0"/>
            </a:endParaRPr>
          </a:p>
        </p:txBody>
      </p:sp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 defTabSz="912813"/>
            <a:fld id="{7128186E-C8BA-144B-B5EC-4BF48607600E}" type="slidenum">
              <a:rPr lang="en-US">
                <a:latin typeface="Arial" charset="0"/>
              </a:rPr>
              <a:pPr defTabSz="912813"/>
              <a:t>16</a:t>
            </a:fld>
            <a:endParaRPr lang="en-US">
              <a:latin typeface="Arial" charset="0"/>
            </a:endParaRPr>
          </a:p>
        </p:txBody>
      </p:sp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 defTabSz="912813"/>
            <a:fld id="{7128186E-C8BA-144B-B5EC-4BF48607600E}" type="slidenum">
              <a:rPr lang="en-US">
                <a:latin typeface="Arial" charset="0"/>
              </a:rPr>
              <a:pPr defTabSz="912813"/>
              <a:t>17</a:t>
            </a:fld>
            <a:endParaRPr lang="en-US">
              <a:latin typeface="Arial" charset="0"/>
            </a:endParaRPr>
          </a:p>
        </p:txBody>
      </p:sp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 defTabSz="912813"/>
            <a:fld id="{7128186E-C8BA-144B-B5EC-4BF48607600E}" type="slidenum">
              <a:rPr lang="en-US">
                <a:latin typeface="Arial" charset="0"/>
              </a:rPr>
              <a:pPr defTabSz="912813"/>
              <a:t>18</a:t>
            </a:fld>
            <a:endParaRPr lang="en-US">
              <a:latin typeface="Arial" charset="0"/>
            </a:endParaRPr>
          </a:p>
        </p:txBody>
      </p:sp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 defTabSz="912813"/>
            <a:fld id="{7128186E-C8BA-144B-B5EC-4BF48607600E}" type="slidenum">
              <a:rPr lang="en-US">
                <a:latin typeface="Arial" charset="0"/>
              </a:rPr>
              <a:pPr defTabSz="912813"/>
              <a:t>21</a:t>
            </a:fld>
            <a:endParaRPr lang="en-US">
              <a:latin typeface="Arial" charset="0"/>
            </a:endParaRPr>
          </a:p>
        </p:txBody>
      </p:sp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 defTabSz="912813"/>
            <a:fld id="{7128186E-C8BA-144B-B5EC-4BF48607600E}" type="slidenum">
              <a:rPr lang="en-US">
                <a:latin typeface="Arial" charset="0"/>
              </a:rPr>
              <a:pPr defTabSz="912813"/>
              <a:t>2</a:t>
            </a:fld>
            <a:endParaRPr lang="en-US">
              <a:latin typeface="Arial" charset="0"/>
            </a:endParaRPr>
          </a:p>
        </p:txBody>
      </p:sp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dirty="0" err="1" smtClean="0">
                <a:ea typeface="ＭＳ Ｐゴシック" charset="-128"/>
                <a:cs typeface="ＭＳ Ｐゴシック" charset="-128"/>
              </a:rPr>
              <a:t>Multibeam</a:t>
            </a:r>
            <a:r>
              <a:rPr lang="en-US" baseline="0" dirty="0" smtClean="0">
                <a:ea typeface="ＭＳ Ｐゴシック" charset="-128"/>
                <a:cs typeface="ＭＳ Ｐゴシック" charset="-128"/>
              </a:rPr>
              <a:t> echo sounders provide ~200 m spatial resolution but only 12% of the oceans have been mapped with this approach.  Satellite altimeters provide complete ocean coverage but at a much lower resolution ~6000 m.</a:t>
            </a:r>
            <a:endParaRPr lang="en-US" dirty="0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 defTabSz="912813"/>
            <a:fld id="{7128186E-C8BA-144B-B5EC-4BF48607600E}" type="slidenum">
              <a:rPr lang="en-US">
                <a:latin typeface="Arial" charset="0"/>
              </a:rPr>
              <a:pPr defTabSz="912813"/>
              <a:t>22</a:t>
            </a:fld>
            <a:endParaRPr lang="en-US">
              <a:latin typeface="Arial" charset="0"/>
            </a:endParaRPr>
          </a:p>
        </p:txBody>
      </p:sp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 defTabSz="912813"/>
            <a:fld id="{7128186E-C8BA-144B-B5EC-4BF48607600E}" type="slidenum">
              <a:rPr lang="en-US">
                <a:latin typeface="Arial" charset="0"/>
              </a:rPr>
              <a:pPr defTabSz="912813"/>
              <a:t>3</a:t>
            </a:fld>
            <a:endParaRPr lang="en-US">
              <a:latin typeface="Arial" charset="0"/>
            </a:endParaRPr>
          </a:p>
        </p:txBody>
      </p:sp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 defTabSz="912813"/>
            <a:fld id="{7128186E-C8BA-144B-B5EC-4BF48607600E}" type="slidenum">
              <a:rPr lang="en-US">
                <a:latin typeface="Arial" charset="0"/>
              </a:rPr>
              <a:pPr defTabSz="912813"/>
              <a:t>4</a:t>
            </a:fld>
            <a:endParaRPr lang="en-US">
              <a:latin typeface="Arial" charset="0"/>
            </a:endParaRPr>
          </a:p>
        </p:txBody>
      </p:sp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dirty="0" smtClean="0">
                <a:ea typeface="ＭＳ Ｐゴシック" charset="-128"/>
                <a:cs typeface="ＭＳ Ｐゴシック" charset="-128"/>
              </a:rPr>
              <a:t>How do we will in these gaps?</a:t>
            </a:r>
            <a:endParaRPr lang="en-US" dirty="0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 defTabSz="912813"/>
            <a:fld id="{7128186E-C8BA-144B-B5EC-4BF48607600E}" type="slidenum">
              <a:rPr lang="en-US">
                <a:latin typeface="Arial" charset="0"/>
              </a:rPr>
              <a:pPr defTabSz="912813"/>
              <a:t>5</a:t>
            </a:fld>
            <a:endParaRPr lang="en-US">
              <a:latin typeface="Arial" charset="0"/>
            </a:endParaRPr>
          </a:p>
        </p:txBody>
      </p:sp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dirty="0" smtClean="0">
                <a:ea typeface="ＭＳ Ｐゴシック" charset="-128"/>
                <a:cs typeface="ＭＳ Ｐゴシック" charset="-128"/>
              </a:rPr>
              <a:t>How do we will in these gaps?</a:t>
            </a:r>
            <a:endParaRPr lang="en-US" dirty="0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 defTabSz="912813"/>
            <a:fld id="{7128186E-C8BA-144B-B5EC-4BF48607600E}" type="slidenum">
              <a:rPr lang="en-US">
                <a:latin typeface="Arial" charset="0"/>
              </a:rPr>
              <a:pPr defTabSz="912813"/>
              <a:t>6</a:t>
            </a:fld>
            <a:endParaRPr lang="en-US">
              <a:latin typeface="Arial" charset="0"/>
            </a:endParaRPr>
          </a:p>
        </p:txBody>
      </p:sp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 defTabSz="912813"/>
            <a:fld id="{7128186E-C8BA-144B-B5EC-4BF48607600E}" type="slidenum">
              <a:rPr lang="en-US">
                <a:latin typeface="Arial" charset="0"/>
              </a:rPr>
              <a:pPr defTabSz="912813"/>
              <a:t>7</a:t>
            </a:fld>
            <a:endParaRPr lang="en-US">
              <a:latin typeface="Arial" charset="0"/>
            </a:endParaRPr>
          </a:p>
        </p:txBody>
      </p:sp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 defTabSz="912813"/>
            <a:fld id="{7128186E-C8BA-144B-B5EC-4BF48607600E}" type="slidenum">
              <a:rPr lang="en-US">
                <a:latin typeface="Arial" charset="0"/>
              </a:rPr>
              <a:pPr defTabSz="912813"/>
              <a:t>8</a:t>
            </a:fld>
            <a:endParaRPr lang="en-US">
              <a:latin typeface="Arial" charset="0"/>
            </a:endParaRPr>
          </a:p>
        </p:txBody>
      </p:sp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dirty="0" smtClean="0">
                <a:ea typeface="ＭＳ Ｐゴシック" charset="-128"/>
                <a:cs typeface="ＭＳ Ｐゴシック" charset="-128"/>
              </a:rPr>
              <a:t>By</a:t>
            </a:r>
            <a:r>
              <a:rPr lang="en-US" baseline="0" dirty="0" smtClean="0">
                <a:ea typeface="ＭＳ Ｐゴシック" charset="-128"/>
                <a:cs typeface="ＭＳ Ｐゴシック" charset="-128"/>
              </a:rPr>
              <a:t> 2020, </a:t>
            </a:r>
            <a:endParaRPr lang="en-US" dirty="0" smtClean="0">
              <a:ea typeface="ＭＳ Ｐゴシック" charset="-128"/>
              <a:cs typeface="ＭＳ Ｐゴシック" charset="-128"/>
            </a:endParaRPr>
          </a:p>
          <a:p>
            <a:pPr eaLnBrk="1" hangingPunct="1">
              <a:spcBef>
                <a:spcPct val="0"/>
              </a:spcBef>
            </a:pPr>
            <a:r>
              <a:rPr lang="en-US" dirty="0" smtClean="0">
                <a:ea typeface="ＭＳ Ｐゴシック" charset="-128"/>
                <a:cs typeface="ＭＳ Ｐゴシック" charset="-128"/>
              </a:rPr>
              <a:t/>
            </a:r>
            <a:br>
              <a:rPr lang="en-US" dirty="0" smtClean="0">
                <a:ea typeface="ＭＳ Ｐゴシック" charset="-128"/>
                <a:cs typeface="ＭＳ Ｐゴシック" charset="-128"/>
              </a:rPr>
            </a:br>
            <a:r>
              <a:rPr lang="en-US" dirty="0" smtClean="0">
                <a:ea typeface="ＭＳ Ｐゴシック" charset="-128"/>
                <a:cs typeface="ＭＳ Ｐゴシック" charset="-128"/>
              </a:rPr>
              <a:t>The global grids of ocean bathymetry that Walter Smith, my advisor, JJ Becker,</a:t>
            </a:r>
            <a:r>
              <a:rPr lang="en-US" baseline="0" dirty="0" smtClean="0">
                <a:ea typeface="ＭＳ Ｐゴシック" charset="-128"/>
                <a:cs typeface="ＭＳ Ｐゴシック" charset="-128"/>
              </a:rPr>
              <a:t> </a:t>
            </a:r>
            <a:r>
              <a:rPr lang="en-US" dirty="0" smtClean="0">
                <a:ea typeface="ＭＳ Ｐゴシック" charset="-128"/>
                <a:cs typeface="ＭＳ Ｐゴシック" charset="-128"/>
              </a:rPr>
              <a:t>and</a:t>
            </a:r>
            <a:r>
              <a:rPr lang="en-US" baseline="0" dirty="0" smtClean="0">
                <a:ea typeface="ＭＳ Ｐゴシック" charset="-128"/>
                <a:cs typeface="ＭＳ Ｐゴシック" charset="-128"/>
              </a:rPr>
              <a:t> their collaborators distribute are based on a combination of altimetry and </a:t>
            </a:r>
            <a:r>
              <a:rPr lang="en-US" baseline="0" dirty="0" err="1" smtClean="0">
                <a:ea typeface="ＭＳ Ｐゴシック" charset="-128"/>
                <a:cs typeface="ＭＳ Ｐゴシック" charset="-128"/>
              </a:rPr>
              <a:t>echosounder</a:t>
            </a:r>
            <a:r>
              <a:rPr lang="en-US" baseline="0" dirty="0" smtClean="0">
                <a:ea typeface="ＭＳ Ｐゴシック" charset="-128"/>
                <a:cs typeface="ＭＳ Ｐゴシック" charset="-128"/>
              </a:rPr>
              <a:t> data collected aboard ships. </a:t>
            </a:r>
            <a:endParaRPr lang="en-US" dirty="0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 defTabSz="912813"/>
            <a:fld id="{7128186E-C8BA-144B-B5EC-4BF48607600E}" type="slidenum">
              <a:rPr lang="en-US">
                <a:latin typeface="Arial" charset="0"/>
              </a:rPr>
              <a:pPr defTabSz="912813"/>
              <a:t>9</a:t>
            </a:fld>
            <a:endParaRPr lang="en-US">
              <a:latin typeface="Arial" charset="0"/>
            </a:endParaRPr>
          </a:p>
        </p:txBody>
      </p:sp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dirty="0" smtClean="0">
                <a:ea typeface="ＭＳ Ｐゴシック" charset="-128"/>
                <a:cs typeface="ＭＳ Ｐゴシック" charset="-128"/>
              </a:rPr>
              <a:t>This work has contributions from many co-authors:</a:t>
            </a:r>
            <a:r>
              <a:rPr lang="en-US" baseline="0" dirty="0" smtClean="0">
                <a:ea typeface="ＭＳ Ｐゴシック" charset="-128"/>
                <a:cs typeface="ＭＳ Ｐゴシック" charset="-128"/>
              </a:rPr>
              <a:t>  </a:t>
            </a:r>
          </a:p>
          <a:p>
            <a:pPr eaLnBrk="1" hangingPunct="1">
              <a:spcBef>
                <a:spcPct val="0"/>
              </a:spcBef>
            </a:pPr>
            <a:r>
              <a:rPr lang="en-US" baseline="0" dirty="0" smtClean="0">
                <a:ea typeface="ＭＳ Ｐゴシック" charset="-128"/>
                <a:cs typeface="ＭＳ Ｐゴシック" charset="-128"/>
              </a:rPr>
              <a:t>Richard Francis and many engineers at ESA  led the development of </a:t>
            </a:r>
            <a:r>
              <a:rPr lang="en-US" baseline="0" dirty="0" err="1" smtClean="0">
                <a:ea typeface="ＭＳ Ｐゴシック" charset="-128"/>
                <a:cs typeface="ＭＳ Ｐゴシック" charset="-128"/>
              </a:rPr>
              <a:t>Envisat</a:t>
            </a:r>
            <a:r>
              <a:rPr lang="en-US" baseline="0" dirty="0" smtClean="0">
                <a:ea typeface="ＭＳ Ｐゴシック" charset="-128"/>
                <a:cs typeface="ＭＳ Ｐゴシック" charset="-128"/>
              </a:rPr>
              <a:t> and CryoSat-2, </a:t>
            </a:r>
          </a:p>
          <a:p>
            <a:pPr eaLnBrk="1" hangingPunct="1">
              <a:spcBef>
                <a:spcPct val="0"/>
              </a:spcBef>
            </a:pPr>
            <a:r>
              <a:rPr lang="en-US" baseline="0" dirty="0" err="1" smtClean="0">
                <a:ea typeface="ＭＳ Ｐゴシック" charset="-128"/>
                <a:cs typeface="ＭＳ Ｐゴシック" charset="-128"/>
              </a:rPr>
              <a:t>Dietmar</a:t>
            </a:r>
            <a:r>
              <a:rPr lang="en-US" baseline="0" dirty="0" smtClean="0">
                <a:ea typeface="ＭＳ Ｐゴシック" charset="-128"/>
                <a:cs typeface="ＭＳ Ｐゴシック" charset="-128"/>
              </a:rPr>
              <a:t> Mueller, Kara Matthews, and Dan Basset provided much of the tectonic interpretation,</a:t>
            </a:r>
          </a:p>
          <a:p>
            <a:pPr eaLnBrk="1" hangingPunct="1">
              <a:spcBef>
                <a:spcPct val="0"/>
              </a:spcBef>
            </a:pPr>
            <a:r>
              <a:rPr lang="en-US" baseline="0" dirty="0" smtClean="0">
                <a:ea typeface="ＭＳ Ｐゴシック" charset="-128"/>
                <a:cs typeface="ＭＳ Ｐゴシック" charset="-128"/>
              </a:rPr>
              <a:t>David Sandwell, me Walter Smith, and </a:t>
            </a:r>
            <a:r>
              <a:rPr lang="en-US" baseline="0" dirty="0" err="1" smtClean="0">
                <a:ea typeface="ＭＳ Ｐゴシック" charset="-128"/>
                <a:cs typeface="ＭＳ Ｐゴシック" charset="-128"/>
              </a:rPr>
              <a:t>Shengjun</a:t>
            </a:r>
            <a:r>
              <a:rPr lang="en-US" baseline="0" dirty="0" smtClean="0">
                <a:ea typeface="ＭＳ Ｐゴシック" charset="-128"/>
                <a:cs typeface="ＭＳ Ｐゴシック" charset="-128"/>
              </a:rPr>
              <a:t> Zhang are developing the radar processing and gravity field construction methods</a:t>
            </a:r>
          </a:p>
          <a:p>
            <a:pPr eaLnBrk="1" hangingPunct="1">
              <a:spcBef>
                <a:spcPct val="0"/>
              </a:spcBef>
            </a:pPr>
            <a:r>
              <a:rPr lang="en-US" baseline="0" dirty="0" smtClean="0">
                <a:ea typeface="ＭＳ Ｐゴシック" charset="-128"/>
                <a:cs typeface="ＭＳ Ｐゴシック" charset="-128"/>
              </a:rPr>
              <a:t>Go over outline of talk.</a:t>
            </a:r>
          </a:p>
          <a:p>
            <a:pPr eaLnBrk="1" hangingPunct="1">
              <a:spcBef>
                <a:spcPct val="0"/>
              </a:spcBef>
            </a:pPr>
            <a:endParaRPr lang="en-US" dirty="0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033188B-6F80-C54B-A9B3-CBEC808F3950}" type="datetimeFigureOut">
              <a:rPr lang="en-US"/>
              <a:pPr/>
              <a:t>12/11/15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0A0562-289F-9D47-B1E8-ADA8F06E57E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E8990AC-A15B-F94F-A90E-85D6456EE0A1}" type="datetimeFigureOut">
              <a:rPr lang="en-US"/>
              <a:pPr/>
              <a:t>12/11/15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BC13CAA-055C-2B48-81C7-904D4B3AE4D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6E96BF4-876F-2D4C-A01D-03538F8036ED}" type="datetimeFigureOut">
              <a:rPr lang="en-US"/>
              <a:pPr/>
              <a:t>12/11/15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135A384-329E-FB4A-894C-2F680C39AF9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76CD599-D386-F84A-9BAC-6C51933E2DD2}" type="datetimeFigureOut">
              <a:rPr lang="en-US"/>
              <a:pPr/>
              <a:t>12/11/15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04F4EFE-3CB9-8B49-99CA-F1B85D57685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4E5B9F1-96AA-6743-A711-4F4EAFC46854}" type="datetimeFigureOut">
              <a:rPr lang="en-US"/>
              <a:pPr/>
              <a:t>12/11/15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4D5EF78-A64F-5B4A-AB0F-3EFCB58BC70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2D5829A-4C42-7B4A-B77F-F019D02692DF}" type="datetimeFigureOut">
              <a:rPr lang="en-US"/>
              <a:pPr/>
              <a:t>12/11/15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8001432-C076-5D48-A8B9-2C5081AE39C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B07A66C-05CE-7D4D-A5F3-0F270FE31AD7}" type="datetimeFigureOut">
              <a:rPr lang="en-US"/>
              <a:pPr/>
              <a:t>12/11/15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070E26B-419E-6944-8C1D-8FCA1B04586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677239F-B230-6642-9330-FF860ABF0296}" type="datetimeFigureOut">
              <a:rPr lang="en-US"/>
              <a:pPr/>
              <a:t>12/11/15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7056157-F3D2-3541-B5E1-7409439D90A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38CA1CC-E78E-A94D-8E14-658A5372872C}" type="datetimeFigureOut">
              <a:rPr lang="en-US"/>
              <a:pPr/>
              <a:t>12/11/15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84A6080-3A4F-5A48-8A6C-DC603F939A7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1156E89-2735-0E40-ADBE-23C75FE9A8C0}" type="datetimeFigureOut">
              <a:rPr lang="en-US"/>
              <a:pPr/>
              <a:t>12/11/15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4F2382-042C-6A40-9D21-0F603EC9A4E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5ADDC04-D7F7-DF44-AD89-7B524B0843E7}" type="datetimeFigureOut">
              <a:rPr lang="en-US"/>
              <a:pPr/>
              <a:t>12/11/15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AB1ECC-03C0-4443-8040-90CC90F5744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</a:defRPr>
            </a:lvl1pPr>
          </a:lstStyle>
          <a:p>
            <a:fld id="{2F394B16-00AF-EE4C-9296-6BA64A3A009F}" type="datetimeFigureOut">
              <a:rPr lang="en-US"/>
              <a:pPr/>
              <a:t>12/11/15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3FD40168-6E09-5D46-A36A-9FDA9E833D90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ヒラギノ角ゴ Pro W3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ヒラギノ角ゴ Pro W3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ヒラギノ角ゴ Pro W3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2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3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4" Type="http://schemas.openxmlformats.org/officeDocument/2006/relationships/package" Target="../embeddings/Microsoft_Word_Document1.docx"/><Relationship Id="rId5" Type="http://schemas.openxmlformats.org/officeDocument/2006/relationships/image" Target="../media/image17.emf"/><Relationship Id="rId6" Type="http://schemas.openxmlformats.org/officeDocument/2006/relationships/image" Target="../media/image18.emf"/><Relationship Id="rId7" Type="http://schemas.openxmlformats.org/officeDocument/2006/relationships/image" Target="../media/image19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jpeg"/><Relationship Id="rId5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2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3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4" Type="http://schemas.openxmlformats.org/officeDocument/2006/relationships/image" Target="../media/image8.jpeg"/><Relationship Id="rId5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1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315" name="Text Box 3"/>
          <p:cNvSpPr txBox="1">
            <a:spLocks noChangeArrowheads="1"/>
          </p:cNvSpPr>
          <p:nvPr/>
        </p:nvSpPr>
        <p:spPr bwMode="auto">
          <a:xfrm>
            <a:off x="750888" y="2423336"/>
            <a:ext cx="7989888" cy="255454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buFont typeface="Arial" charset="0"/>
              <a:buChar char="•"/>
              <a:tabLst>
                <a:tab pos="458788" algn="l"/>
              </a:tabLst>
            </a:pPr>
            <a:r>
              <a:rPr lang="en-US" sz="2000" dirty="0">
                <a:latin typeface="Open Sans"/>
                <a:cs typeface="Open Sans"/>
              </a:rPr>
              <a:t> </a:t>
            </a:r>
            <a:r>
              <a:rPr lang="en-US" sz="2000" dirty="0" smtClean="0">
                <a:latin typeface="Open Sans"/>
                <a:cs typeface="Open Sans"/>
              </a:rPr>
              <a:t>seafloor mapping tools and coverage</a:t>
            </a:r>
          </a:p>
          <a:p>
            <a:pPr>
              <a:tabLst>
                <a:tab pos="458788" algn="l"/>
              </a:tabLst>
            </a:pPr>
            <a:endParaRPr lang="en-US" sz="2000" dirty="0">
              <a:latin typeface="Open Sans"/>
              <a:cs typeface="Open Sans"/>
            </a:endParaRPr>
          </a:p>
          <a:p>
            <a:pPr>
              <a:buFont typeface="Arial" charset="0"/>
              <a:buChar char="•"/>
              <a:tabLst>
                <a:tab pos="458788" algn="l"/>
              </a:tabLst>
            </a:pPr>
            <a:r>
              <a:rPr lang="en-US" sz="2000" dirty="0" smtClean="0">
                <a:latin typeface="Open Sans"/>
                <a:cs typeface="Open Sans"/>
              </a:rPr>
              <a:t> new marine gravity from </a:t>
            </a:r>
            <a:r>
              <a:rPr lang="en-US" sz="2000" dirty="0" err="1" smtClean="0">
                <a:latin typeface="Open Sans"/>
                <a:cs typeface="Open Sans"/>
              </a:rPr>
              <a:t>Envisat</a:t>
            </a:r>
            <a:r>
              <a:rPr lang="en-US" sz="2000" dirty="0" smtClean="0">
                <a:latin typeface="Open Sans"/>
                <a:cs typeface="Open Sans"/>
              </a:rPr>
              <a:t>, Jason-1, and </a:t>
            </a:r>
            <a:r>
              <a:rPr lang="en-US" sz="2000" b="1" dirty="0" smtClean="0">
                <a:latin typeface="Open Sans"/>
                <a:cs typeface="Open Sans"/>
              </a:rPr>
              <a:t>CryoSat-2</a:t>
            </a:r>
          </a:p>
          <a:p>
            <a:pPr>
              <a:buFont typeface="Arial" charset="0"/>
              <a:buChar char="•"/>
              <a:tabLst>
                <a:tab pos="458788" algn="l"/>
              </a:tabLst>
            </a:pPr>
            <a:endParaRPr lang="en-US" sz="2000" b="1" dirty="0" smtClean="0">
              <a:latin typeface="Open Sans"/>
              <a:cs typeface="Open Sans"/>
            </a:endParaRPr>
          </a:p>
          <a:p>
            <a:pPr>
              <a:buFont typeface="Arial" charset="0"/>
              <a:buChar char="•"/>
              <a:tabLst>
                <a:tab pos="458788" algn="l"/>
              </a:tabLst>
            </a:pPr>
            <a:r>
              <a:rPr lang="en-US" sz="2000" dirty="0">
                <a:latin typeface="Open Sans"/>
                <a:cs typeface="Open Sans"/>
              </a:rPr>
              <a:t> </a:t>
            </a:r>
            <a:r>
              <a:rPr lang="en-US" sz="2000" dirty="0" smtClean="0">
                <a:latin typeface="Open Sans"/>
                <a:cs typeface="Open Sans"/>
              </a:rPr>
              <a:t>sample of new tectonic structures</a:t>
            </a:r>
          </a:p>
          <a:p>
            <a:pPr>
              <a:buFont typeface="Arial" charset="0"/>
              <a:buChar char="•"/>
              <a:tabLst>
                <a:tab pos="458788" algn="l"/>
              </a:tabLst>
            </a:pPr>
            <a:endParaRPr lang="en-US" sz="2000" dirty="0">
              <a:latin typeface="Open Sans"/>
              <a:cs typeface="Open Sans"/>
            </a:endParaRPr>
          </a:p>
          <a:p>
            <a:pPr>
              <a:buFont typeface="Arial" charset="0"/>
              <a:buChar char="•"/>
              <a:tabLst>
                <a:tab pos="458788" algn="l"/>
              </a:tabLst>
            </a:pPr>
            <a:r>
              <a:rPr lang="en-US" sz="2000" dirty="0">
                <a:latin typeface="Open Sans"/>
                <a:cs typeface="Open Sans"/>
              </a:rPr>
              <a:t> </a:t>
            </a:r>
            <a:r>
              <a:rPr lang="en-US" sz="2000" dirty="0" err="1" smtClean="0">
                <a:latin typeface="Open Sans"/>
                <a:cs typeface="Open Sans"/>
              </a:rPr>
              <a:t>AltiKa</a:t>
            </a:r>
            <a:r>
              <a:rPr lang="en-US" sz="2000" dirty="0" smtClean="0">
                <a:latin typeface="Open Sans"/>
                <a:cs typeface="Open Sans"/>
              </a:rPr>
              <a:t> and SWOT may improve gravity by 1.5 to 5 times</a:t>
            </a:r>
          </a:p>
          <a:p>
            <a:pPr>
              <a:buFont typeface="Arial" charset="0"/>
              <a:buChar char="•"/>
              <a:tabLst>
                <a:tab pos="458788" algn="l"/>
              </a:tabLst>
            </a:pPr>
            <a:endParaRPr lang="en-US" sz="2000" dirty="0">
              <a:latin typeface="Open Sans"/>
              <a:cs typeface="Open Sans"/>
            </a:endParaRPr>
          </a:p>
        </p:txBody>
      </p:sp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330200" y="-77788"/>
            <a:ext cx="7035800" cy="1081088"/>
          </a:xfrm>
        </p:spPr>
        <p:txBody>
          <a:bodyPr>
            <a:noAutofit/>
          </a:bodyPr>
          <a:lstStyle/>
          <a:p>
            <a:pPr algn="l" eaLnBrk="1" hangingPunct="1">
              <a:lnSpc>
                <a:spcPct val="120000"/>
              </a:lnSpc>
            </a:pPr>
            <a:r>
              <a:rPr lang="en-US" sz="2000" b="1" dirty="0" smtClean="0">
                <a:solidFill>
                  <a:srgbClr val="394770"/>
                </a:solidFill>
                <a:latin typeface="Open Sans"/>
                <a:ea typeface="ＭＳ Ｐゴシック" charset="-128"/>
                <a:cs typeface="Open Sans"/>
              </a:rPr>
              <a:t>New Radar Altimeter Missions are Providing a Dramatically Sharper Image of Global Marine Tectonics</a:t>
            </a:r>
            <a:endParaRPr lang="en-US" sz="2000" b="1" dirty="0">
              <a:solidFill>
                <a:srgbClr val="394770"/>
              </a:solidFill>
              <a:latin typeface="Open Sans"/>
              <a:cs typeface="Open Sans"/>
            </a:endParaRPr>
          </a:p>
        </p:txBody>
      </p:sp>
      <p:sp>
        <p:nvSpPr>
          <p:cNvPr id="14341" name="TextBox 2"/>
          <p:cNvSpPr txBox="1">
            <a:spLocks noChangeArrowheads="1"/>
          </p:cNvSpPr>
          <p:nvPr/>
        </p:nvSpPr>
        <p:spPr bwMode="auto">
          <a:xfrm>
            <a:off x="534988" y="903923"/>
            <a:ext cx="5535283" cy="9705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20000"/>
              </a:lnSpc>
            </a:pPr>
            <a:r>
              <a:rPr lang="en-US" sz="1600" i="1" dirty="0" smtClean="0">
                <a:latin typeface="Palatino Linotype"/>
                <a:cs typeface="Palatino Linotype"/>
              </a:rPr>
              <a:t>David Sandwell, </a:t>
            </a:r>
            <a:r>
              <a:rPr lang="en-US" sz="1600" i="1" dirty="0" err="1" smtClean="0">
                <a:latin typeface="Palatino Linotype"/>
                <a:cs typeface="Palatino Linotype"/>
              </a:rPr>
              <a:t>Dietmar</a:t>
            </a:r>
            <a:r>
              <a:rPr lang="en-US" sz="1600" i="1" dirty="0" smtClean="0">
                <a:latin typeface="Palatino Linotype"/>
                <a:cs typeface="Palatino Linotype"/>
              </a:rPr>
              <a:t> Mueller</a:t>
            </a:r>
            <a:r>
              <a:rPr lang="en-US" sz="1600" dirty="0" smtClean="0">
                <a:latin typeface="Palatino Linotype"/>
                <a:cs typeface="Palatino Linotype"/>
              </a:rPr>
              <a:t>, </a:t>
            </a:r>
            <a:r>
              <a:rPr lang="en-US" sz="1600" b="1" i="1" dirty="0" smtClean="0">
                <a:latin typeface="Palatino Linotype"/>
                <a:cs typeface="Palatino Linotype"/>
              </a:rPr>
              <a:t>Emmanuel (Soli) Garcia, </a:t>
            </a:r>
          </a:p>
          <a:p>
            <a:pPr>
              <a:lnSpc>
                <a:spcPct val="120000"/>
              </a:lnSpc>
            </a:pPr>
            <a:r>
              <a:rPr lang="en-US" sz="1600" i="1" dirty="0" smtClean="0">
                <a:latin typeface="Palatino Linotype"/>
                <a:cs typeface="Palatino Linotype"/>
              </a:rPr>
              <a:t>Kara Matthews, Walter Smith, Edward </a:t>
            </a:r>
            <a:r>
              <a:rPr lang="en-US" sz="1600" i="1" dirty="0" err="1" smtClean="0">
                <a:latin typeface="Palatino Linotype"/>
                <a:cs typeface="Palatino Linotype"/>
              </a:rPr>
              <a:t>Zaron</a:t>
            </a:r>
            <a:r>
              <a:rPr lang="en-US" sz="1600" i="1" dirty="0" smtClean="0">
                <a:latin typeface="Palatino Linotype"/>
                <a:cs typeface="Palatino Linotype"/>
              </a:rPr>
              <a:t>, </a:t>
            </a:r>
            <a:r>
              <a:rPr lang="en-US" sz="1600" i="1" dirty="0" err="1" smtClean="0">
                <a:latin typeface="Palatino Linotype"/>
                <a:cs typeface="Palatino Linotype"/>
              </a:rPr>
              <a:t>Shengjun</a:t>
            </a:r>
            <a:r>
              <a:rPr lang="en-US" sz="1600" i="1" dirty="0" smtClean="0">
                <a:latin typeface="Palatino Linotype"/>
                <a:cs typeface="Palatino Linotype"/>
              </a:rPr>
              <a:t> Zhang, </a:t>
            </a:r>
          </a:p>
          <a:p>
            <a:pPr>
              <a:lnSpc>
                <a:spcPct val="120000"/>
              </a:lnSpc>
            </a:pPr>
            <a:r>
              <a:rPr lang="en-US" sz="1600" i="1" dirty="0" smtClean="0">
                <a:latin typeface="Palatino Linotype"/>
                <a:cs typeface="Palatino Linotype"/>
              </a:rPr>
              <a:t>Dan Bassett, and Richard Francis</a:t>
            </a:r>
            <a:endParaRPr lang="en-US" sz="1600" dirty="0">
              <a:latin typeface="Helvetica" charset="0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0" y="1942200"/>
            <a:ext cx="9144000" cy="1588"/>
          </a:xfrm>
          <a:prstGeom prst="line">
            <a:avLst/>
          </a:prstGeom>
          <a:ln w="12700" cap="flat" cmpd="sng" algn="ctr">
            <a:solidFill>
              <a:srgbClr val="BC983A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2" name="Picture 21" descr="01_atlantic_quakes_noland_nob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52159" y="84615"/>
            <a:ext cx="2621331" cy="177376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588746" y="6059606"/>
            <a:ext cx="36353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>
                <a:solidFill>
                  <a:srgbClr val="5E75BB"/>
                </a:solidFill>
                <a:latin typeface="Palatino Linotype"/>
                <a:cs typeface="Palatino Linotype"/>
              </a:rPr>
              <a:t>topex.ucsd.edu</a:t>
            </a:r>
            <a:r>
              <a:rPr lang="en-US" sz="2000" dirty="0">
                <a:solidFill>
                  <a:srgbClr val="5E75BB"/>
                </a:solidFill>
                <a:latin typeface="Palatino Linotype"/>
                <a:cs typeface="Palatino Linotype"/>
              </a:rPr>
              <a:t>/</a:t>
            </a:r>
            <a:r>
              <a:rPr lang="en-US" sz="2000" dirty="0" err="1" smtClean="0">
                <a:solidFill>
                  <a:srgbClr val="5E75BB"/>
                </a:solidFill>
                <a:latin typeface="Palatino Linotype"/>
                <a:cs typeface="Palatino Linotype"/>
              </a:rPr>
              <a:t>grav_outreach</a:t>
            </a:r>
            <a:endParaRPr lang="en-US" sz="2000" dirty="0">
              <a:solidFill>
                <a:srgbClr val="5E75BB"/>
              </a:solidFill>
              <a:latin typeface="Palatino Linotype"/>
              <a:cs typeface="Palatino Linotype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387349" y="142240"/>
            <a:ext cx="8591551" cy="609600"/>
          </a:xfrm>
        </p:spPr>
        <p:txBody>
          <a:bodyPr>
            <a:noAutofit/>
          </a:bodyPr>
          <a:lstStyle/>
          <a:p>
            <a:pPr algn="l" eaLnBrk="1" hangingPunct="1">
              <a:lnSpc>
                <a:spcPct val="120000"/>
              </a:lnSpc>
            </a:pPr>
            <a:r>
              <a:rPr lang="en-US" sz="2400" b="1" dirty="0" smtClean="0">
                <a:solidFill>
                  <a:srgbClr val="394770"/>
                </a:solidFill>
                <a:latin typeface="Open Sans"/>
                <a:ea typeface="ＭＳ Ｐゴシック" charset="-128"/>
                <a:cs typeface="Open Sans"/>
              </a:rPr>
              <a:t>Extinct Spreading </a:t>
            </a:r>
            <a:r>
              <a:rPr lang="en-US" sz="2400" b="1" dirty="0">
                <a:solidFill>
                  <a:srgbClr val="394770"/>
                </a:solidFill>
                <a:latin typeface="Open Sans"/>
                <a:ea typeface="ＭＳ Ｐゴシック" charset="-128"/>
                <a:cs typeface="Open Sans"/>
              </a:rPr>
              <a:t>R</a:t>
            </a:r>
            <a:r>
              <a:rPr lang="en-US" sz="2400" b="1" dirty="0" smtClean="0">
                <a:solidFill>
                  <a:srgbClr val="394770"/>
                </a:solidFill>
                <a:latin typeface="Open Sans"/>
                <a:ea typeface="ＭＳ Ｐゴシック" charset="-128"/>
                <a:cs typeface="Open Sans"/>
              </a:rPr>
              <a:t>idge and Continent Ocean Boundary, Gulf of Mexico</a:t>
            </a:r>
            <a:endParaRPr lang="en-US" sz="2400" b="1" dirty="0">
              <a:solidFill>
                <a:srgbClr val="394770"/>
              </a:solidFill>
              <a:latin typeface="Open Sans"/>
              <a:cs typeface="Open Sans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0" y="1036320"/>
            <a:ext cx="9144000" cy="1588"/>
          </a:xfrm>
          <a:prstGeom prst="line">
            <a:avLst/>
          </a:prstGeom>
          <a:ln w="12700" cap="flat" cmpd="sng" algn="ctr">
            <a:solidFill>
              <a:srgbClr val="BC983A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2"/>
          <p:cNvSpPr txBox="1">
            <a:spLocks noChangeArrowheads="1"/>
          </p:cNvSpPr>
          <p:nvPr/>
        </p:nvSpPr>
        <p:spPr bwMode="auto">
          <a:xfrm>
            <a:off x="552450" y="4780831"/>
            <a:ext cx="4629150" cy="3795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lnSpc>
                <a:spcPct val="120000"/>
              </a:lnSpc>
            </a:pPr>
            <a:endParaRPr lang="en-US" sz="1600" dirty="0">
              <a:latin typeface="Palatino Linotype"/>
              <a:cs typeface="Palatino Linotype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831288" y="3807503"/>
            <a:ext cx="169837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bg1"/>
                </a:solidFill>
                <a:latin typeface="Open Sans"/>
                <a:cs typeface="Open Sans"/>
              </a:rPr>
              <a:t>Offshore</a:t>
            </a:r>
          </a:p>
          <a:p>
            <a:pPr algn="ctr"/>
            <a:r>
              <a:rPr lang="en-US" sz="2000" dirty="0" smtClean="0">
                <a:solidFill>
                  <a:schemeClr val="bg1"/>
                </a:solidFill>
                <a:latin typeface="Open Sans"/>
                <a:cs typeface="Open Sans"/>
              </a:rPr>
              <a:t>Sedimentary</a:t>
            </a:r>
          </a:p>
          <a:p>
            <a:pPr algn="ctr"/>
            <a:r>
              <a:rPr lang="en-US" sz="2000" dirty="0" smtClean="0">
                <a:solidFill>
                  <a:schemeClr val="bg1"/>
                </a:solidFill>
                <a:latin typeface="Open Sans"/>
                <a:cs typeface="Open Sans"/>
              </a:rPr>
              <a:t>Basins</a:t>
            </a:r>
            <a:endParaRPr lang="en-US" sz="2000" dirty="0">
              <a:solidFill>
                <a:schemeClr val="bg1"/>
              </a:solidFill>
              <a:latin typeface="Open Sans"/>
              <a:cs typeface="Open San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896543" y="567174"/>
            <a:ext cx="30823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[Sandwell et al., Science, </a:t>
            </a:r>
            <a:r>
              <a:rPr lang="en-US" sz="1800" dirty="0" smtClean="0"/>
              <a:t>2014]</a:t>
            </a:r>
            <a:endParaRPr lang="en-US" sz="1800" dirty="0"/>
          </a:p>
        </p:txBody>
      </p:sp>
      <p:pic>
        <p:nvPicPr>
          <p:cNvPr id="4" name="Picture 3" descr="gom_a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049" y="1036320"/>
            <a:ext cx="7941310" cy="5712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01997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Connector 10"/>
          <p:cNvCxnSpPr/>
          <p:nvPr/>
        </p:nvCxnSpPr>
        <p:spPr>
          <a:xfrm>
            <a:off x="0" y="1036320"/>
            <a:ext cx="9144000" cy="1588"/>
          </a:xfrm>
          <a:prstGeom prst="line">
            <a:avLst/>
          </a:prstGeom>
          <a:ln w="12700" cap="flat" cmpd="sng" algn="ctr">
            <a:solidFill>
              <a:srgbClr val="BC983A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2"/>
          <p:cNvSpPr txBox="1">
            <a:spLocks noChangeArrowheads="1"/>
          </p:cNvSpPr>
          <p:nvPr/>
        </p:nvSpPr>
        <p:spPr bwMode="auto">
          <a:xfrm>
            <a:off x="552450" y="4780831"/>
            <a:ext cx="4629150" cy="3795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lnSpc>
                <a:spcPct val="120000"/>
              </a:lnSpc>
            </a:pPr>
            <a:endParaRPr lang="en-US" sz="1600" dirty="0">
              <a:latin typeface="Palatino Linotype"/>
              <a:cs typeface="Palatino Linotype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831288" y="3807503"/>
            <a:ext cx="169837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bg1"/>
                </a:solidFill>
                <a:latin typeface="Open Sans"/>
                <a:cs typeface="Open Sans"/>
              </a:rPr>
              <a:t>Offshore</a:t>
            </a:r>
          </a:p>
          <a:p>
            <a:pPr algn="ctr"/>
            <a:r>
              <a:rPr lang="en-US" sz="2000" dirty="0" smtClean="0">
                <a:solidFill>
                  <a:schemeClr val="bg1"/>
                </a:solidFill>
                <a:latin typeface="Open Sans"/>
                <a:cs typeface="Open Sans"/>
              </a:rPr>
              <a:t>Sedimentary</a:t>
            </a:r>
          </a:p>
          <a:p>
            <a:pPr algn="ctr"/>
            <a:r>
              <a:rPr lang="en-US" sz="2000" dirty="0" smtClean="0">
                <a:solidFill>
                  <a:schemeClr val="bg1"/>
                </a:solidFill>
                <a:latin typeface="Open Sans"/>
                <a:cs typeface="Open Sans"/>
              </a:rPr>
              <a:t>Basins</a:t>
            </a:r>
            <a:endParaRPr lang="en-US" sz="2000" dirty="0">
              <a:solidFill>
                <a:schemeClr val="bg1"/>
              </a:solidFill>
              <a:latin typeface="Open Sans"/>
              <a:cs typeface="Open Sans"/>
            </a:endParaRPr>
          </a:p>
        </p:txBody>
      </p:sp>
      <p:pic>
        <p:nvPicPr>
          <p:cNvPr id="2" name="Picture 1" descr="gom_b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700" y="1061720"/>
            <a:ext cx="7941310" cy="569595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896543" y="567174"/>
            <a:ext cx="30823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[Sandwell et al., Science, </a:t>
            </a:r>
            <a:r>
              <a:rPr lang="en-US" sz="1800" dirty="0" smtClean="0"/>
              <a:t>2014]</a:t>
            </a:r>
            <a:endParaRPr lang="en-US" sz="1800" dirty="0"/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387349" y="142240"/>
            <a:ext cx="8591551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algn="l" eaLnBrk="1" hangingPunct="1">
              <a:lnSpc>
                <a:spcPct val="120000"/>
              </a:lnSpc>
            </a:pPr>
            <a:r>
              <a:rPr lang="en-US" sz="2400" b="1" smtClean="0">
                <a:solidFill>
                  <a:srgbClr val="394770"/>
                </a:solidFill>
                <a:latin typeface="Open Sans"/>
                <a:ea typeface="ＭＳ Ｐゴシック" charset="-128"/>
                <a:cs typeface="Open Sans"/>
              </a:rPr>
              <a:t>Extinct Spreading Ridge and Continent Ocean Boundary, Gulf of Mexico</a:t>
            </a:r>
            <a:endParaRPr lang="en-US" sz="2400" b="1" dirty="0">
              <a:solidFill>
                <a:srgbClr val="394770"/>
              </a:solidFill>
              <a:latin typeface="Open Sans"/>
              <a:cs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38882184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387349" y="142240"/>
            <a:ext cx="8591551" cy="609600"/>
          </a:xfrm>
        </p:spPr>
        <p:txBody>
          <a:bodyPr>
            <a:noAutofit/>
          </a:bodyPr>
          <a:lstStyle/>
          <a:p>
            <a:pPr algn="l" eaLnBrk="1" hangingPunct="1">
              <a:lnSpc>
                <a:spcPct val="120000"/>
              </a:lnSpc>
            </a:pPr>
            <a:r>
              <a:rPr lang="en-US" sz="2400" b="1" dirty="0" smtClean="0">
                <a:solidFill>
                  <a:srgbClr val="394770"/>
                </a:solidFill>
                <a:latin typeface="Open Sans"/>
                <a:ea typeface="ＭＳ Ｐゴシック" charset="-128"/>
                <a:cs typeface="Open Sans"/>
              </a:rPr>
              <a:t>Propagating Ridge, South Atlantic</a:t>
            </a:r>
            <a:endParaRPr lang="en-US" sz="2400" b="1" dirty="0">
              <a:solidFill>
                <a:srgbClr val="394770"/>
              </a:solidFill>
              <a:latin typeface="Open Sans"/>
              <a:cs typeface="Open Sans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0" y="1036320"/>
            <a:ext cx="9144000" cy="1588"/>
          </a:xfrm>
          <a:prstGeom prst="line">
            <a:avLst/>
          </a:prstGeom>
          <a:ln w="12700" cap="flat" cmpd="sng" algn="ctr">
            <a:solidFill>
              <a:srgbClr val="BC983A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2"/>
          <p:cNvSpPr txBox="1">
            <a:spLocks noChangeArrowheads="1"/>
          </p:cNvSpPr>
          <p:nvPr/>
        </p:nvSpPr>
        <p:spPr bwMode="auto">
          <a:xfrm>
            <a:off x="552450" y="4780831"/>
            <a:ext cx="4629150" cy="3795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lnSpc>
                <a:spcPct val="120000"/>
              </a:lnSpc>
            </a:pPr>
            <a:endParaRPr lang="en-US" sz="1600" dirty="0">
              <a:latin typeface="Palatino Linotype"/>
              <a:cs typeface="Palatino Linotype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831288" y="3807503"/>
            <a:ext cx="169837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bg1"/>
                </a:solidFill>
                <a:latin typeface="Open Sans"/>
                <a:cs typeface="Open Sans"/>
              </a:rPr>
              <a:t>Offshore</a:t>
            </a:r>
          </a:p>
          <a:p>
            <a:pPr algn="ctr"/>
            <a:r>
              <a:rPr lang="en-US" sz="2000" dirty="0" smtClean="0">
                <a:solidFill>
                  <a:schemeClr val="bg1"/>
                </a:solidFill>
                <a:latin typeface="Open Sans"/>
                <a:cs typeface="Open Sans"/>
              </a:rPr>
              <a:t>Sedimentary</a:t>
            </a:r>
          </a:p>
          <a:p>
            <a:pPr algn="ctr"/>
            <a:r>
              <a:rPr lang="en-US" sz="2000" dirty="0" smtClean="0">
                <a:solidFill>
                  <a:schemeClr val="bg1"/>
                </a:solidFill>
                <a:latin typeface="Open Sans"/>
                <a:cs typeface="Open Sans"/>
              </a:rPr>
              <a:t>Basins</a:t>
            </a:r>
            <a:endParaRPr lang="en-US" sz="2000" dirty="0">
              <a:solidFill>
                <a:schemeClr val="bg1"/>
              </a:solidFill>
              <a:latin typeface="Open Sans"/>
              <a:cs typeface="Open San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061643" y="592435"/>
            <a:ext cx="30823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[Sandwell et al., Science, 2016]</a:t>
            </a:r>
            <a:endParaRPr lang="en-US" sz="1800" dirty="0"/>
          </a:p>
        </p:txBody>
      </p:sp>
      <p:pic>
        <p:nvPicPr>
          <p:cNvPr id="2" name="Picture 1" descr="01_fig1b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4301" y="1037908"/>
            <a:ext cx="9378579" cy="5826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3849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387349" y="142240"/>
            <a:ext cx="8591551" cy="609600"/>
          </a:xfrm>
        </p:spPr>
        <p:txBody>
          <a:bodyPr>
            <a:noAutofit/>
          </a:bodyPr>
          <a:lstStyle/>
          <a:p>
            <a:pPr algn="l" eaLnBrk="1" hangingPunct="1">
              <a:lnSpc>
                <a:spcPct val="120000"/>
              </a:lnSpc>
            </a:pPr>
            <a:r>
              <a:rPr lang="en-US" sz="2400" b="1" dirty="0" err="1" smtClean="0">
                <a:solidFill>
                  <a:srgbClr val="394770"/>
                </a:solidFill>
                <a:latin typeface="Open Sans"/>
                <a:ea typeface="ＭＳ Ｐゴシック" charset="-128"/>
                <a:cs typeface="Open Sans"/>
              </a:rPr>
              <a:t>Mammerickx</a:t>
            </a:r>
            <a:r>
              <a:rPr lang="en-US" sz="2400" b="1" dirty="0" smtClean="0">
                <a:solidFill>
                  <a:srgbClr val="394770"/>
                </a:solidFill>
                <a:latin typeface="Open Sans"/>
                <a:ea typeface="ＭＳ Ｐゴシック" charset="-128"/>
                <a:cs typeface="Open Sans"/>
              </a:rPr>
              <a:t> </a:t>
            </a:r>
            <a:r>
              <a:rPr lang="en-US" sz="2400" b="1" dirty="0" err="1" smtClean="0">
                <a:solidFill>
                  <a:srgbClr val="394770"/>
                </a:solidFill>
                <a:latin typeface="Open Sans"/>
                <a:ea typeface="ＭＳ Ｐゴシック" charset="-128"/>
                <a:cs typeface="Open Sans"/>
              </a:rPr>
              <a:t>Microplate</a:t>
            </a:r>
            <a:r>
              <a:rPr lang="en-US" sz="2400" b="1" dirty="0" smtClean="0">
                <a:solidFill>
                  <a:srgbClr val="394770"/>
                </a:solidFill>
                <a:latin typeface="Open Sans"/>
                <a:ea typeface="ＭＳ Ｐゴシック" charset="-128"/>
                <a:cs typeface="Open Sans"/>
              </a:rPr>
              <a:t>, Indian Ocean</a:t>
            </a:r>
            <a:endParaRPr lang="en-US" sz="2400" b="1" dirty="0">
              <a:solidFill>
                <a:srgbClr val="394770"/>
              </a:solidFill>
              <a:latin typeface="Open Sans"/>
              <a:cs typeface="Open Sans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0" y="1036320"/>
            <a:ext cx="9144000" cy="1588"/>
          </a:xfrm>
          <a:prstGeom prst="line">
            <a:avLst/>
          </a:prstGeom>
          <a:ln w="12700" cap="flat" cmpd="sng" algn="ctr">
            <a:solidFill>
              <a:srgbClr val="BC983A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2831288" y="3807503"/>
            <a:ext cx="169837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bg1"/>
                </a:solidFill>
                <a:latin typeface="Open Sans"/>
                <a:cs typeface="Open Sans"/>
              </a:rPr>
              <a:t>Offshore</a:t>
            </a:r>
          </a:p>
          <a:p>
            <a:pPr algn="ctr"/>
            <a:r>
              <a:rPr lang="en-US" sz="2000" dirty="0" smtClean="0">
                <a:solidFill>
                  <a:schemeClr val="bg1"/>
                </a:solidFill>
                <a:latin typeface="Open Sans"/>
                <a:cs typeface="Open Sans"/>
              </a:rPr>
              <a:t>Sedimentary</a:t>
            </a:r>
          </a:p>
          <a:p>
            <a:pPr algn="ctr"/>
            <a:r>
              <a:rPr lang="en-US" sz="2000" dirty="0" smtClean="0">
                <a:solidFill>
                  <a:schemeClr val="bg1"/>
                </a:solidFill>
                <a:latin typeface="Open Sans"/>
                <a:cs typeface="Open Sans"/>
              </a:rPr>
              <a:t>Basins</a:t>
            </a:r>
            <a:endParaRPr lang="en-US" sz="2000" dirty="0">
              <a:solidFill>
                <a:schemeClr val="bg1"/>
              </a:solidFill>
              <a:latin typeface="Open Sans"/>
              <a:cs typeface="Open San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178863" y="662523"/>
            <a:ext cx="29651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[Matthews et al. , EPSL, 2015]</a:t>
            </a:r>
            <a:endParaRPr lang="en-US" sz="18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3500" y="1036320"/>
            <a:ext cx="5197087" cy="582168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03900" y="1155700"/>
            <a:ext cx="3086100" cy="38481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803900" y="5196007"/>
            <a:ext cx="2441694" cy="101566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 smtClean="0"/>
              <a:t>previously uncharted</a:t>
            </a:r>
          </a:p>
          <a:p>
            <a:r>
              <a:rPr lang="en-US" sz="2000" dirty="0" err="1" smtClean="0"/>
              <a:t>microplate</a:t>
            </a:r>
            <a:r>
              <a:rPr lang="en-US" sz="2000" dirty="0" smtClean="0"/>
              <a:t> the size of </a:t>
            </a:r>
          </a:p>
          <a:p>
            <a:r>
              <a:rPr lang="en-US" sz="2000" dirty="0" smtClean="0"/>
              <a:t>West Virginia</a:t>
            </a:r>
            <a:endParaRPr lang="en-US" sz="2000" dirty="0"/>
          </a:p>
        </p:txBody>
      </p:sp>
      <p:cxnSp>
        <p:nvCxnSpPr>
          <p:cNvPr id="7" name="Straight Arrow Connector 6"/>
          <p:cNvCxnSpPr/>
          <p:nvPr/>
        </p:nvCxnSpPr>
        <p:spPr>
          <a:xfrm flipH="1" flipV="1">
            <a:off x="3949700" y="2489200"/>
            <a:ext cx="3352800" cy="1318303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03849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315" name="Text Box 3"/>
          <p:cNvSpPr txBox="1">
            <a:spLocks noChangeArrowheads="1"/>
          </p:cNvSpPr>
          <p:nvPr/>
        </p:nvSpPr>
        <p:spPr bwMode="auto">
          <a:xfrm>
            <a:off x="760412" y="1264911"/>
            <a:ext cx="7672387" cy="453970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lnSpc>
                <a:spcPct val="80000"/>
              </a:lnSpc>
              <a:spcAft>
                <a:spcPts val="600"/>
              </a:spcAft>
              <a:buFont typeface="Arial" charset="0"/>
              <a:buChar char="•"/>
              <a:tabLst>
                <a:tab pos="458788" algn="l"/>
              </a:tabLst>
            </a:pPr>
            <a:r>
              <a:rPr lang="en-US" sz="2000" dirty="0" smtClean="0">
                <a:latin typeface="Open Sans"/>
                <a:cs typeface="Open Sans"/>
              </a:rPr>
              <a:t> Conventional Altimeter – Ku </a:t>
            </a:r>
            <a:r>
              <a:rPr lang="en-US" sz="2000" i="1" dirty="0" smtClean="0">
                <a:latin typeface="Symbol" charset="2"/>
                <a:cs typeface="Symbol" charset="2"/>
              </a:rPr>
              <a:t>l</a:t>
            </a:r>
            <a:r>
              <a:rPr lang="en-US" sz="2000" dirty="0" smtClean="0">
                <a:latin typeface="Symbol" charset="2"/>
                <a:cs typeface="Symbol" charset="2"/>
              </a:rPr>
              <a:t> </a:t>
            </a:r>
            <a:r>
              <a:rPr lang="en-US" sz="2000" dirty="0" smtClean="0">
                <a:latin typeface="Open Sans"/>
                <a:cs typeface="Open Sans"/>
              </a:rPr>
              <a:t>= 22 cm  </a:t>
            </a:r>
          </a:p>
          <a:p>
            <a:pPr>
              <a:lnSpc>
                <a:spcPct val="80000"/>
              </a:lnSpc>
              <a:spcAft>
                <a:spcPts val="600"/>
              </a:spcAft>
              <a:buFont typeface="Arial" charset="0"/>
              <a:buChar char="•"/>
              <a:tabLst>
                <a:tab pos="458788" algn="l"/>
              </a:tabLst>
            </a:pPr>
            <a:endParaRPr lang="en-US" sz="2000" dirty="0" smtClean="0">
              <a:latin typeface="Open Sans"/>
              <a:cs typeface="Open Sans"/>
            </a:endParaRPr>
          </a:p>
          <a:p>
            <a:pPr>
              <a:lnSpc>
                <a:spcPct val="80000"/>
              </a:lnSpc>
              <a:spcAft>
                <a:spcPts val="600"/>
              </a:spcAft>
              <a:buFont typeface="Arial" charset="0"/>
              <a:buChar char="•"/>
              <a:tabLst>
                <a:tab pos="458788" algn="l"/>
              </a:tabLst>
            </a:pPr>
            <a:r>
              <a:rPr lang="en-US" sz="2000" dirty="0">
                <a:latin typeface="Open Sans"/>
                <a:cs typeface="Open Sans"/>
              </a:rPr>
              <a:t> </a:t>
            </a:r>
            <a:r>
              <a:rPr lang="en-US" sz="2000" dirty="0" err="1" smtClean="0">
                <a:latin typeface="Open Sans"/>
                <a:cs typeface="Open Sans"/>
              </a:rPr>
              <a:t>AltiKa</a:t>
            </a:r>
            <a:r>
              <a:rPr lang="en-US" sz="2000" dirty="0" smtClean="0">
                <a:latin typeface="Open Sans"/>
                <a:cs typeface="Open Sans"/>
              </a:rPr>
              <a:t> Altimeter             -  </a:t>
            </a:r>
            <a:r>
              <a:rPr lang="en-US" sz="2000" dirty="0" err="1" smtClean="0">
                <a:latin typeface="Open Sans"/>
                <a:cs typeface="Open Sans"/>
              </a:rPr>
              <a:t>Ka</a:t>
            </a:r>
            <a:r>
              <a:rPr lang="en-US" sz="2000" dirty="0" smtClean="0">
                <a:latin typeface="Open Sans"/>
                <a:cs typeface="Open Sans"/>
              </a:rPr>
              <a:t> </a:t>
            </a:r>
            <a:r>
              <a:rPr lang="en-US" sz="2000" i="1" dirty="0">
                <a:latin typeface="Symbol" charset="2"/>
                <a:cs typeface="Symbol" charset="2"/>
              </a:rPr>
              <a:t>l</a:t>
            </a:r>
            <a:r>
              <a:rPr lang="en-US" sz="2000" dirty="0">
                <a:latin typeface="Symbol" charset="2"/>
                <a:cs typeface="Symbol" charset="2"/>
              </a:rPr>
              <a:t> </a:t>
            </a:r>
            <a:r>
              <a:rPr lang="en-US" sz="2000" dirty="0" smtClean="0">
                <a:latin typeface="Open Sans"/>
                <a:cs typeface="Open Sans"/>
              </a:rPr>
              <a:t>= 9 mm</a:t>
            </a:r>
          </a:p>
          <a:p>
            <a:pPr>
              <a:lnSpc>
                <a:spcPct val="80000"/>
              </a:lnSpc>
              <a:spcAft>
                <a:spcPts val="600"/>
              </a:spcAft>
              <a:buFont typeface="Arial" charset="0"/>
              <a:buChar char="•"/>
              <a:tabLst>
                <a:tab pos="458788" algn="l"/>
              </a:tabLst>
            </a:pPr>
            <a:endParaRPr lang="en-US" sz="2000" i="1" dirty="0">
              <a:latin typeface="Open Sans"/>
              <a:cs typeface="Open Sans"/>
            </a:endParaRPr>
          </a:p>
          <a:p>
            <a:pPr>
              <a:lnSpc>
                <a:spcPct val="80000"/>
              </a:lnSpc>
              <a:spcAft>
                <a:spcPts val="600"/>
              </a:spcAft>
              <a:buFont typeface="Arial" charset="0"/>
              <a:buChar char="•"/>
              <a:tabLst>
                <a:tab pos="458788" algn="l"/>
              </a:tabLst>
            </a:pPr>
            <a:r>
              <a:rPr lang="en-US" sz="2000" dirty="0" smtClean="0">
                <a:latin typeface="Open Sans"/>
                <a:cs typeface="Open Sans"/>
              </a:rPr>
              <a:t> Improvements with </a:t>
            </a:r>
            <a:r>
              <a:rPr lang="en-US" sz="2000" dirty="0" err="1" smtClean="0">
                <a:latin typeface="Open Sans"/>
                <a:cs typeface="Open Sans"/>
              </a:rPr>
              <a:t>AltiKa</a:t>
            </a:r>
            <a:r>
              <a:rPr lang="en-US" sz="2000" dirty="0" smtClean="0">
                <a:latin typeface="Open Sans"/>
                <a:cs typeface="Open Sans"/>
              </a:rPr>
              <a:t> [Raney et al., 2011]</a:t>
            </a:r>
          </a:p>
          <a:p>
            <a:pPr lvl="1">
              <a:lnSpc>
                <a:spcPct val="80000"/>
              </a:lnSpc>
              <a:spcAft>
                <a:spcPts val="600"/>
              </a:spcAft>
              <a:tabLst>
                <a:tab pos="458788" algn="l"/>
              </a:tabLst>
            </a:pPr>
            <a:r>
              <a:rPr lang="en-US" sz="2000" dirty="0" smtClean="0">
                <a:latin typeface="Open Sans"/>
                <a:cs typeface="Open Sans"/>
              </a:rPr>
              <a:t>- larger radar bandwidth</a:t>
            </a:r>
          </a:p>
          <a:p>
            <a:pPr lvl="1">
              <a:lnSpc>
                <a:spcPct val="80000"/>
              </a:lnSpc>
              <a:spcAft>
                <a:spcPts val="600"/>
              </a:spcAft>
              <a:tabLst>
                <a:tab pos="458788" algn="l"/>
              </a:tabLst>
            </a:pPr>
            <a:r>
              <a:rPr lang="en-US" sz="2000" dirty="0" smtClean="0">
                <a:latin typeface="Open Sans"/>
                <a:cs typeface="Open Sans"/>
              </a:rPr>
              <a:t>- decreased antenna </a:t>
            </a:r>
            <a:r>
              <a:rPr lang="en-US" sz="2000" dirty="0" err="1" smtClean="0">
                <a:latin typeface="Open Sans"/>
                <a:cs typeface="Open Sans"/>
              </a:rPr>
              <a:t>beamwidth</a:t>
            </a:r>
            <a:endParaRPr lang="en-US" sz="2000" dirty="0" smtClean="0">
              <a:latin typeface="Open Sans"/>
              <a:cs typeface="Open Sans"/>
            </a:endParaRPr>
          </a:p>
          <a:p>
            <a:pPr marL="635000" lvl="1" indent="-177800">
              <a:lnSpc>
                <a:spcPct val="80000"/>
              </a:lnSpc>
              <a:spcAft>
                <a:spcPts val="600"/>
              </a:spcAft>
              <a:buFontTx/>
              <a:buChar char="-"/>
              <a:tabLst>
                <a:tab pos="458788" algn="l"/>
              </a:tabLst>
            </a:pPr>
            <a:r>
              <a:rPr lang="en-US" sz="2000" dirty="0" smtClean="0">
                <a:latin typeface="Open Sans"/>
                <a:cs typeface="Open Sans"/>
              </a:rPr>
              <a:t>double pulse repetition frequency </a:t>
            </a:r>
          </a:p>
          <a:p>
            <a:pPr lvl="1">
              <a:lnSpc>
                <a:spcPct val="80000"/>
              </a:lnSpc>
              <a:spcAft>
                <a:spcPts val="600"/>
              </a:spcAft>
              <a:tabLst>
                <a:tab pos="458788" algn="l"/>
              </a:tabLst>
            </a:pPr>
            <a:endParaRPr lang="en-US" sz="2000" dirty="0" smtClean="0">
              <a:latin typeface="Open Sans"/>
              <a:cs typeface="Open Sans"/>
            </a:endParaRPr>
          </a:p>
          <a:p>
            <a:pPr marL="342900" lvl="1" indent="-342900">
              <a:lnSpc>
                <a:spcPct val="80000"/>
              </a:lnSpc>
              <a:buFont typeface="Arial"/>
              <a:buChar char="•"/>
              <a:tabLst>
                <a:tab pos="0" algn="l"/>
              </a:tabLst>
            </a:pPr>
            <a:r>
              <a:rPr lang="en-US" sz="2000" dirty="0" smtClean="0">
                <a:latin typeface="Open Sans"/>
                <a:cs typeface="Open Sans"/>
              </a:rPr>
              <a:t>2X </a:t>
            </a:r>
            <a:r>
              <a:rPr lang="en-US" sz="2000" dirty="0" err="1" smtClean="0">
                <a:latin typeface="Open Sans"/>
                <a:cs typeface="Open Sans"/>
              </a:rPr>
              <a:t>improvemnent</a:t>
            </a:r>
            <a:r>
              <a:rPr lang="en-US" sz="2000" dirty="0" smtClean="0">
                <a:latin typeface="Open Sans"/>
                <a:cs typeface="Open Sans"/>
              </a:rPr>
              <a:t> in range precision for standard product [Smith, Marine Geodesy, 2015]</a:t>
            </a:r>
          </a:p>
          <a:p>
            <a:pPr marL="342900" lvl="1" indent="-342900">
              <a:lnSpc>
                <a:spcPct val="80000"/>
              </a:lnSpc>
              <a:buFont typeface="Arial"/>
              <a:buChar char="•"/>
              <a:tabLst>
                <a:tab pos="0" algn="l"/>
              </a:tabLst>
            </a:pPr>
            <a:endParaRPr lang="en-US" sz="2000" dirty="0">
              <a:latin typeface="Open Sans"/>
              <a:cs typeface="Open Sans"/>
            </a:endParaRPr>
          </a:p>
          <a:p>
            <a:pPr marL="342900" lvl="1" indent="-342900">
              <a:lnSpc>
                <a:spcPct val="80000"/>
              </a:lnSpc>
              <a:buFont typeface="Arial"/>
              <a:buChar char="•"/>
              <a:tabLst>
                <a:tab pos="0" algn="l"/>
              </a:tabLst>
            </a:pPr>
            <a:r>
              <a:rPr lang="en-US" sz="2000" b="1" dirty="0" smtClean="0">
                <a:latin typeface="Open Sans"/>
                <a:cs typeface="Open Sans"/>
              </a:rPr>
              <a:t>Can one achieve an additional 1.5 X improvement with double </a:t>
            </a:r>
            <a:r>
              <a:rPr lang="en-US" sz="2000" b="1" dirty="0" err="1" smtClean="0">
                <a:latin typeface="Open Sans"/>
                <a:cs typeface="Open Sans"/>
              </a:rPr>
              <a:t>retracking</a:t>
            </a:r>
            <a:r>
              <a:rPr lang="en-US" sz="2000" b="1" dirty="0" smtClean="0">
                <a:latin typeface="Open Sans"/>
                <a:cs typeface="Open Sans"/>
              </a:rPr>
              <a:t>?</a:t>
            </a:r>
            <a:endParaRPr lang="en-US" sz="2000" b="1" dirty="0">
              <a:latin typeface="Open Sans"/>
              <a:cs typeface="Open Sans"/>
            </a:endParaRPr>
          </a:p>
          <a:p>
            <a:pPr lvl="1">
              <a:tabLst>
                <a:tab pos="458788" algn="l"/>
              </a:tabLst>
            </a:pPr>
            <a:endParaRPr lang="en-US" sz="2000" dirty="0" smtClean="0">
              <a:latin typeface="Open Sans"/>
              <a:cs typeface="Open Sans"/>
            </a:endParaRPr>
          </a:p>
        </p:txBody>
      </p:sp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552449" y="142240"/>
            <a:ext cx="7736418" cy="609600"/>
          </a:xfrm>
        </p:spPr>
        <p:txBody>
          <a:bodyPr>
            <a:noAutofit/>
          </a:bodyPr>
          <a:lstStyle/>
          <a:p>
            <a:pPr algn="l" eaLnBrk="1" hangingPunct="1">
              <a:lnSpc>
                <a:spcPct val="120000"/>
              </a:lnSpc>
            </a:pPr>
            <a:r>
              <a:rPr lang="en-US" sz="2400" b="1" dirty="0" smtClean="0">
                <a:solidFill>
                  <a:srgbClr val="394770"/>
                </a:solidFill>
                <a:latin typeface="Open Sans"/>
                <a:ea typeface="ＭＳ Ｐゴシック" charset="-128"/>
                <a:cs typeface="Open Sans"/>
              </a:rPr>
              <a:t>Future Contributions to Gravity Maps from </a:t>
            </a:r>
            <a:r>
              <a:rPr lang="en-US" sz="2400" b="1" dirty="0" err="1" smtClean="0">
                <a:solidFill>
                  <a:srgbClr val="394770"/>
                </a:solidFill>
                <a:latin typeface="Open Sans"/>
                <a:ea typeface="ＭＳ Ｐゴシック" charset="-128"/>
                <a:cs typeface="Open Sans"/>
              </a:rPr>
              <a:t>AltiKa</a:t>
            </a:r>
            <a:endParaRPr lang="en-US" sz="2400" b="1" dirty="0">
              <a:solidFill>
                <a:srgbClr val="394770"/>
              </a:solidFill>
              <a:latin typeface="Open Sans"/>
              <a:cs typeface="Open Sans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0" y="1036320"/>
            <a:ext cx="9144000" cy="1588"/>
          </a:xfrm>
          <a:prstGeom prst="line">
            <a:avLst/>
          </a:prstGeom>
          <a:ln w="12700" cap="flat" cmpd="sng" algn="ctr">
            <a:solidFill>
              <a:srgbClr val="BC983A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715403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552449" y="142240"/>
            <a:ext cx="7736418" cy="609600"/>
          </a:xfrm>
        </p:spPr>
        <p:txBody>
          <a:bodyPr>
            <a:noAutofit/>
          </a:bodyPr>
          <a:lstStyle/>
          <a:p>
            <a:pPr algn="l" eaLnBrk="1" hangingPunct="1">
              <a:lnSpc>
                <a:spcPct val="120000"/>
              </a:lnSpc>
            </a:pPr>
            <a:r>
              <a:rPr lang="en-US" sz="2400" b="1" dirty="0" smtClean="0">
                <a:solidFill>
                  <a:srgbClr val="394770"/>
                </a:solidFill>
                <a:latin typeface="Open Sans"/>
                <a:ea typeface="ＭＳ Ｐゴシック" charset="-128"/>
                <a:cs typeface="Open Sans"/>
              </a:rPr>
              <a:t>1.5 X Better Gravity Maps are possible from </a:t>
            </a:r>
            <a:r>
              <a:rPr lang="en-US" sz="2400" b="1" dirty="0" err="1" smtClean="0">
                <a:solidFill>
                  <a:srgbClr val="394770"/>
                </a:solidFill>
                <a:latin typeface="Open Sans"/>
                <a:ea typeface="ＭＳ Ｐゴシック" charset="-128"/>
                <a:cs typeface="Open Sans"/>
              </a:rPr>
              <a:t>AltiKa</a:t>
            </a:r>
            <a:endParaRPr lang="en-US" sz="2400" b="1" dirty="0">
              <a:solidFill>
                <a:srgbClr val="394770"/>
              </a:solidFill>
              <a:latin typeface="Open Sans"/>
              <a:cs typeface="Open Sans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0" y="1036320"/>
            <a:ext cx="9144000" cy="1588"/>
          </a:xfrm>
          <a:prstGeom prst="line">
            <a:avLst/>
          </a:prstGeom>
          <a:ln w="12700" cap="flat" cmpd="sng" algn="ctr">
            <a:solidFill>
              <a:srgbClr val="BC983A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10283447"/>
              </p:ext>
            </p:extLst>
          </p:nvPr>
        </p:nvGraphicFramePr>
        <p:xfrm>
          <a:off x="-374650" y="1174750"/>
          <a:ext cx="9857906" cy="2559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9116" name="Document" r:id="rId4" imgW="5626100" imgH="1460500" progId="Word.Document.12">
                  <p:embed/>
                </p:oleObj>
              </mc:Choice>
              <mc:Fallback>
                <p:oleObj name="Document" r:id="rId4" imgW="5626100" imgH="14605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-374650" y="1174750"/>
                        <a:ext cx="9857906" cy="25590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3" name="图片 6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" y="3866642"/>
            <a:ext cx="3685795" cy="2758249"/>
          </a:xfrm>
          <a:prstGeom prst="rect">
            <a:avLst/>
          </a:prstGeom>
        </p:spPr>
      </p:pic>
      <p:pic>
        <p:nvPicPr>
          <p:cNvPr id="14" name="图片 4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8182" y="3866642"/>
            <a:ext cx="3634317" cy="271972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749800" y="3098800"/>
            <a:ext cx="1955800" cy="304800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3785216" y="656410"/>
            <a:ext cx="53587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[Garcia et al., GJI, 2014; Zhang and Sandwell, in prep.] 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0867119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552450" y="142240"/>
            <a:ext cx="7639050" cy="609600"/>
          </a:xfrm>
        </p:spPr>
        <p:txBody>
          <a:bodyPr>
            <a:noAutofit/>
          </a:bodyPr>
          <a:lstStyle/>
          <a:p>
            <a:pPr algn="l" eaLnBrk="1" hangingPunct="1">
              <a:lnSpc>
                <a:spcPct val="120000"/>
              </a:lnSpc>
            </a:pPr>
            <a:r>
              <a:rPr lang="en-US" sz="2400" b="1" dirty="0" smtClean="0">
                <a:solidFill>
                  <a:srgbClr val="394770"/>
                </a:solidFill>
                <a:latin typeface="Open Sans"/>
                <a:ea typeface="ＭＳ Ｐゴシック" charset="-128"/>
                <a:cs typeface="Open Sans"/>
              </a:rPr>
              <a:t>Surface Water &amp; Ocean Topography (SWOT)</a:t>
            </a:r>
            <a:endParaRPr lang="en-US" sz="2400" b="1" dirty="0">
              <a:solidFill>
                <a:srgbClr val="394770"/>
              </a:solidFill>
              <a:latin typeface="Open Sans"/>
              <a:cs typeface="Open Sans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0" y="1036320"/>
            <a:ext cx="9144000" cy="1588"/>
          </a:xfrm>
          <a:prstGeom prst="line">
            <a:avLst/>
          </a:prstGeom>
          <a:ln w="12700" cap="flat" cmpd="sng" algn="ctr">
            <a:solidFill>
              <a:srgbClr val="BC983A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2"/>
          <p:cNvSpPr txBox="1">
            <a:spLocks noChangeArrowheads="1"/>
          </p:cNvSpPr>
          <p:nvPr/>
        </p:nvSpPr>
        <p:spPr bwMode="auto">
          <a:xfrm>
            <a:off x="552450" y="4780831"/>
            <a:ext cx="4629150" cy="3795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lnSpc>
                <a:spcPct val="120000"/>
              </a:lnSpc>
            </a:pPr>
            <a:endParaRPr lang="en-US" sz="1600" dirty="0">
              <a:latin typeface="Palatino Linotype"/>
              <a:cs typeface="Palatino Linotype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2238" y="2613000"/>
            <a:ext cx="2722880" cy="2298111"/>
          </a:xfrm>
          <a:prstGeom prst="rect">
            <a:avLst/>
          </a:prstGeom>
        </p:spPr>
      </p:pic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6853981" y="1787277"/>
            <a:ext cx="2048282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i="1" dirty="0" err="1" smtClean="0">
                <a:latin typeface="Open Sans"/>
                <a:cs typeface="Open Sans"/>
              </a:rPr>
              <a:t>interferometric</a:t>
            </a:r>
            <a:endParaRPr lang="en-US" sz="2000" i="1" dirty="0" smtClean="0">
              <a:latin typeface="Open Sans"/>
              <a:cs typeface="Open Sans"/>
            </a:endParaRPr>
          </a:p>
          <a:p>
            <a:pPr algn="ctr"/>
            <a:r>
              <a:rPr lang="en-US" sz="2000" i="1" dirty="0" smtClean="0">
                <a:latin typeface="Open Sans"/>
                <a:cs typeface="Open Sans"/>
              </a:rPr>
              <a:t>swath altimeter</a:t>
            </a:r>
            <a:endParaRPr lang="en-US" sz="2000" i="1" dirty="0">
              <a:latin typeface="Open Sans"/>
              <a:cs typeface="Open Sans"/>
            </a:endParaRPr>
          </a:p>
        </p:txBody>
      </p:sp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161884" y="1606713"/>
            <a:ext cx="6692098" cy="4396076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168275" indent="-168275">
              <a:lnSpc>
                <a:spcPct val="80000"/>
              </a:lnSpc>
              <a:spcAft>
                <a:spcPts val="600"/>
              </a:spcAft>
              <a:buFont typeface="Arial" charset="0"/>
              <a:buChar char="•"/>
              <a:tabLst>
                <a:tab pos="458788" algn="l"/>
              </a:tabLst>
            </a:pPr>
            <a:r>
              <a:rPr lang="en-US" sz="2000" dirty="0" smtClean="0">
                <a:latin typeface="Open Sans"/>
                <a:cs typeface="Open Sans"/>
              </a:rPr>
              <a:t>Nearly complete swath coverage every 22 days</a:t>
            </a:r>
          </a:p>
          <a:p>
            <a:pPr marL="168275" indent="-168275">
              <a:lnSpc>
                <a:spcPct val="80000"/>
              </a:lnSpc>
              <a:spcAft>
                <a:spcPts val="600"/>
              </a:spcAft>
              <a:buFont typeface="Arial" charset="0"/>
              <a:buChar char="•"/>
              <a:tabLst>
                <a:tab pos="458788" algn="l"/>
              </a:tabLst>
            </a:pPr>
            <a:endParaRPr lang="en-US" sz="2000" dirty="0">
              <a:latin typeface="Open Sans"/>
              <a:cs typeface="Open Sans"/>
            </a:endParaRPr>
          </a:p>
          <a:p>
            <a:pPr marL="168275" indent="-168275">
              <a:lnSpc>
                <a:spcPct val="80000"/>
              </a:lnSpc>
              <a:spcAft>
                <a:spcPts val="600"/>
              </a:spcAft>
              <a:buFont typeface="Arial" charset="0"/>
              <a:buChar char="•"/>
              <a:tabLst>
                <a:tab pos="458788" algn="l"/>
              </a:tabLst>
            </a:pPr>
            <a:r>
              <a:rPr lang="en-US" sz="2000" dirty="0" smtClean="0">
                <a:latin typeface="Open Sans"/>
                <a:cs typeface="Open Sans"/>
              </a:rPr>
              <a:t>Along-track and cross-track slope measurement</a:t>
            </a:r>
          </a:p>
          <a:p>
            <a:pPr marL="168275" indent="-168275">
              <a:lnSpc>
                <a:spcPct val="80000"/>
              </a:lnSpc>
              <a:spcAft>
                <a:spcPts val="600"/>
              </a:spcAft>
              <a:buFont typeface="Arial" charset="0"/>
              <a:buChar char="•"/>
              <a:tabLst>
                <a:tab pos="458788" algn="l"/>
              </a:tabLst>
            </a:pPr>
            <a:endParaRPr lang="en-US" sz="2000" dirty="0">
              <a:latin typeface="Open Sans"/>
              <a:cs typeface="Open Sans"/>
            </a:endParaRPr>
          </a:p>
          <a:p>
            <a:pPr marL="168275" indent="-168275">
              <a:lnSpc>
                <a:spcPct val="80000"/>
              </a:lnSpc>
              <a:spcAft>
                <a:spcPts val="600"/>
              </a:spcAft>
              <a:buFont typeface="Arial" charset="0"/>
              <a:buChar char="•"/>
              <a:tabLst>
                <a:tab pos="458788" algn="l"/>
              </a:tabLst>
            </a:pPr>
            <a:r>
              <a:rPr lang="en-US" sz="2000" dirty="0" smtClean="0">
                <a:latin typeface="Open Sans"/>
                <a:cs typeface="Open Sans"/>
              </a:rPr>
              <a:t>Improved coastal tide models</a:t>
            </a:r>
          </a:p>
          <a:p>
            <a:pPr marL="168275" indent="-168275">
              <a:lnSpc>
                <a:spcPct val="80000"/>
              </a:lnSpc>
              <a:spcAft>
                <a:spcPts val="600"/>
              </a:spcAft>
              <a:buFont typeface="Arial" charset="0"/>
              <a:buChar char="•"/>
              <a:tabLst>
                <a:tab pos="458788" algn="l"/>
              </a:tabLst>
            </a:pPr>
            <a:endParaRPr lang="en-US" sz="2000" dirty="0">
              <a:latin typeface="Open Sans"/>
              <a:cs typeface="Open Sans"/>
            </a:endParaRPr>
          </a:p>
          <a:p>
            <a:pPr marL="168275" indent="-168275">
              <a:lnSpc>
                <a:spcPct val="80000"/>
              </a:lnSpc>
              <a:spcAft>
                <a:spcPts val="600"/>
              </a:spcAft>
              <a:buFont typeface="Arial" charset="0"/>
              <a:buChar char="•"/>
              <a:tabLst>
                <a:tab pos="458788" algn="l"/>
              </a:tabLst>
            </a:pPr>
            <a:r>
              <a:rPr lang="en-US" sz="2000" dirty="0" smtClean="0">
                <a:latin typeface="Open Sans"/>
                <a:cs typeface="Open Sans"/>
              </a:rPr>
              <a:t>Mean sea surface slope accuracy could be 0.4 </a:t>
            </a:r>
            <a:r>
              <a:rPr lang="en-US" sz="2000" dirty="0" err="1" smtClean="0">
                <a:latin typeface="Open Sans"/>
                <a:cs typeface="Open Sans"/>
              </a:rPr>
              <a:t>microradian</a:t>
            </a:r>
            <a:endParaRPr lang="en-US" sz="2000" dirty="0" smtClean="0">
              <a:latin typeface="Open Sans"/>
              <a:cs typeface="Open Sans"/>
            </a:endParaRPr>
          </a:p>
          <a:p>
            <a:pPr marL="168275" indent="-168275">
              <a:lnSpc>
                <a:spcPct val="80000"/>
              </a:lnSpc>
              <a:spcAft>
                <a:spcPts val="600"/>
              </a:spcAft>
              <a:buFont typeface="Arial" charset="0"/>
              <a:buChar char="•"/>
              <a:tabLst>
                <a:tab pos="458788" algn="l"/>
              </a:tabLst>
            </a:pPr>
            <a:endParaRPr lang="en-US" sz="2000" dirty="0" smtClean="0">
              <a:latin typeface="Open Sans"/>
              <a:cs typeface="Open Sans"/>
            </a:endParaRPr>
          </a:p>
          <a:p>
            <a:pPr marL="168275" indent="-168275">
              <a:lnSpc>
                <a:spcPct val="80000"/>
              </a:lnSpc>
              <a:spcAft>
                <a:spcPts val="600"/>
              </a:spcAft>
              <a:buFont typeface="Arial" charset="0"/>
              <a:buChar char="•"/>
              <a:tabLst>
                <a:tab pos="458788" algn="l"/>
              </a:tabLst>
            </a:pPr>
            <a:r>
              <a:rPr lang="en-US" sz="2000" dirty="0" smtClean="0">
                <a:latin typeface="Open Sans"/>
                <a:cs typeface="Open Sans"/>
              </a:rPr>
              <a:t>A 2020 launch date would provide a major gravity    improvement by 2023</a:t>
            </a:r>
            <a:endParaRPr lang="en-US" sz="2000" dirty="0">
              <a:latin typeface="Open Sans"/>
              <a:cs typeface="Open Sans"/>
            </a:endParaRPr>
          </a:p>
          <a:p>
            <a:pPr>
              <a:lnSpc>
                <a:spcPct val="80000"/>
              </a:lnSpc>
              <a:spcAft>
                <a:spcPts val="600"/>
              </a:spcAft>
              <a:buFont typeface="Arial" charset="0"/>
              <a:buChar char="•"/>
              <a:tabLst>
                <a:tab pos="458788" algn="l"/>
              </a:tabLst>
            </a:pPr>
            <a:endParaRPr lang="en-US" sz="2000" dirty="0" smtClean="0">
              <a:latin typeface="Open Sans"/>
              <a:cs typeface="Open Sans"/>
            </a:endParaRPr>
          </a:p>
          <a:p>
            <a:pPr>
              <a:lnSpc>
                <a:spcPct val="80000"/>
              </a:lnSpc>
              <a:spcAft>
                <a:spcPts val="600"/>
              </a:spcAft>
              <a:buFont typeface="Arial" charset="0"/>
              <a:buChar char="•"/>
              <a:tabLst>
                <a:tab pos="458788" algn="l"/>
              </a:tabLst>
            </a:pPr>
            <a:endParaRPr lang="en-US" sz="2000" dirty="0">
              <a:latin typeface="Open Sans"/>
              <a:cs typeface="Open Sans"/>
            </a:endParaRPr>
          </a:p>
          <a:p>
            <a:pPr>
              <a:lnSpc>
                <a:spcPct val="80000"/>
              </a:lnSpc>
              <a:spcAft>
                <a:spcPts val="600"/>
              </a:spcAft>
              <a:buFont typeface="Arial" charset="0"/>
              <a:buChar char="•"/>
              <a:tabLst>
                <a:tab pos="458788" algn="l"/>
              </a:tabLst>
            </a:pPr>
            <a:endParaRPr lang="en-US" sz="2000" dirty="0" smtClean="0">
              <a:latin typeface="Open Sans"/>
              <a:cs typeface="Open San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284561" y="1606713"/>
            <a:ext cx="2859439" cy="3392867"/>
          </a:xfrm>
          <a:prstGeom prst="rect">
            <a:avLst/>
          </a:prstGeom>
          <a:noFill/>
          <a:ln w="190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552450" y="142240"/>
            <a:ext cx="7639050" cy="609600"/>
          </a:xfrm>
        </p:spPr>
        <p:txBody>
          <a:bodyPr>
            <a:noAutofit/>
          </a:bodyPr>
          <a:lstStyle/>
          <a:p>
            <a:pPr eaLnBrk="1" hangingPunct="1">
              <a:lnSpc>
                <a:spcPct val="120000"/>
              </a:lnSpc>
            </a:pPr>
            <a:r>
              <a:rPr lang="en-US" sz="2400" b="1" dirty="0" smtClean="0">
                <a:solidFill>
                  <a:srgbClr val="394770"/>
                </a:solidFill>
                <a:latin typeface="Open Sans"/>
                <a:ea typeface="ＭＳ Ｐゴシック" charset="-128"/>
                <a:cs typeface="Open Sans"/>
              </a:rPr>
              <a:t>Conclusions</a:t>
            </a:r>
            <a:endParaRPr lang="en-US" sz="2400" b="1" dirty="0">
              <a:solidFill>
                <a:srgbClr val="394770"/>
              </a:solidFill>
              <a:latin typeface="Open Sans"/>
              <a:cs typeface="Open Sans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0" y="1036320"/>
            <a:ext cx="9144000" cy="1588"/>
          </a:xfrm>
          <a:prstGeom prst="line">
            <a:avLst/>
          </a:prstGeom>
          <a:ln w="12700" cap="flat" cmpd="sng" algn="ctr">
            <a:solidFill>
              <a:srgbClr val="BC983A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2"/>
          <p:cNvSpPr txBox="1">
            <a:spLocks noChangeArrowheads="1"/>
          </p:cNvSpPr>
          <p:nvPr/>
        </p:nvSpPr>
        <p:spPr bwMode="auto">
          <a:xfrm>
            <a:off x="552450" y="4780831"/>
            <a:ext cx="4629150" cy="3795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lnSpc>
                <a:spcPct val="120000"/>
              </a:lnSpc>
            </a:pPr>
            <a:endParaRPr lang="en-US" sz="1600" dirty="0">
              <a:latin typeface="Palatino Linotype"/>
              <a:cs typeface="Palatino Linotype"/>
            </a:endParaRPr>
          </a:p>
        </p:txBody>
      </p:sp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798772" y="1475338"/>
            <a:ext cx="7392728" cy="448840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284163" indent="-227013">
              <a:lnSpc>
                <a:spcPct val="80000"/>
              </a:lnSpc>
              <a:spcAft>
                <a:spcPts val="600"/>
              </a:spcAft>
              <a:buFont typeface="Arial" charset="0"/>
              <a:buChar char="•"/>
              <a:tabLst>
                <a:tab pos="458788" algn="l"/>
              </a:tabLst>
            </a:pPr>
            <a:r>
              <a:rPr lang="en-US" sz="2000" dirty="0" smtClean="0">
                <a:latin typeface="Open Sans"/>
                <a:cs typeface="Open Sans"/>
              </a:rPr>
              <a:t>Gravity from satellite altimetry provides low-resolution seafloor images in the 83% of the ocean unmapped by ships.</a:t>
            </a:r>
          </a:p>
          <a:p>
            <a:pPr marL="284163" indent="-227013">
              <a:lnSpc>
                <a:spcPct val="80000"/>
              </a:lnSpc>
              <a:spcAft>
                <a:spcPts val="600"/>
              </a:spcAft>
              <a:buFont typeface="Arial" charset="0"/>
              <a:buChar char="•"/>
              <a:tabLst>
                <a:tab pos="458788" algn="l"/>
              </a:tabLst>
            </a:pPr>
            <a:endParaRPr lang="en-US" sz="2000" dirty="0">
              <a:latin typeface="Open Sans"/>
              <a:cs typeface="Open Sans"/>
            </a:endParaRPr>
          </a:p>
          <a:p>
            <a:pPr marL="284163" indent="-227013">
              <a:lnSpc>
                <a:spcPct val="80000"/>
              </a:lnSpc>
              <a:spcAft>
                <a:spcPts val="600"/>
              </a:spcAft>
              <a:buFont typeface="Arial" charset="0"/>
              <a:buChar char="•"/>
              <a:tabLst>
                <a:tab pos="458788" algn="l"/>
              </a:tabLst>
            </a:pPr>
            <a:r>
              <a:rPr lang="en-US" sz="2000" dirty="0" smtClean="0">
                <a:latin typeface="Open Sans"/>
                <a:cs typeface="Open Sans"/>
              </a:rPr>
              <a:t>Recent non-repeat data from CryoSat-2 and Jason-1 have provide a 2-4X improvement in gravity accuracy.</a:t>
            </a:r>
          </a:p>
          <a:p>
            <a:pPr marL="284163" indent="-227013">
              <a:lnSpc>
                <a:spcPct val="80000"/>
              </a:lnSpc>
              <a:spcAft>
                <a:spcPts val="600"/>
              </a:spcAft>
              <a:buFont typeface="Arial" charset="0"/>
              <a:buChar char="•"/>
              <a:tabLst>
                <a:tab pos="458788" algn="l"/>
              </a:tabLst>
            </a:pPr>
            <a:endParaRPr lang="en-US" sz="2000" dirty="0">
              <a:latin typeface="Open Sans"/>
              <a:cs typeface="Open Sans"/>
            </a:endParaRPr>
          </a:p>
          <a:p>
            <a:pPr marL="284163" indent="-227013">
              <a:lnSpc>
                <a:spcPct val="80000"/>
              </a:lnSpc>
              <a:spcAft>
                <a:spcPts val="600"/>
              </a:spcAft>
              <a:buFont typeface="Arial" charset="0"/>
              <a:buChar char="•"/>
              <a:tabLst>
                <a:tab pos="458788" algn="l"/>
              </a:tabLst>
            </a:pPr>
            <a:r>
              <a:rPr lang="en-US" sz="2000" dirty="0" smtClean="0">
                <a:latin typeface="Open Sans"/>
                <a:cs typeface="Open Sans"/>
              </a:rPr>
              <a:t>Numerous seafloor tectonic structures have been discovered with these data.</a:t>
            </a:r>
          </a:p>
          <a:p>
            <a:pPr marL="284163" indent="-227013">
              <a:lnSpc>
                <a:spcPct val="80000"/>
              </a:lnSpc>
              <a:spcAft>
                <a:spcPts val="600"/>
              </a:spcAft>
              <a:buFont typeface="Arial" charset="0"/>
              <a:buChar char="•"/>
              <a:tabLst>
                <a:tab pos="458788" algn="l"/>
              </a:tabLst>
            </a:pPr>
            <a:endParaRPr lang="en-US" sz="2000" dirty="0">
              <a:latin typeface="Open Sans"/>
              <a:cs typeface="Open Sans"/>
            </a:endParaRPr>
          </a:p>
          <a:p>
            <a:pPr marL="284163" indent="-227013">
              <a:lnSpc>
                <a:spcPct val="80000"/>
              </a:lnSpc>
              <a:spcAft>
                <a:spcPts val="600"/>
              </a:spcAft>
              <a:buFont typeface="Arial" charset="0"/>
              <a:buChar char="•"/>
              <a:tabLst>
                <a:tab pos="458788" algn="l"/>
              </a:tabLst>
            </a:pPr>
            <a:r>
              <a:rPr lang="en-US" sz="2000" dirty="0" smtClean="0">
                <a:latin typeface="Open Sans"/>
                <a:cs typeface="Open Sans"/>
              </a:rPr>
              <a:t>New Google Earth bathymetry based on this gravity became available yesterday.</a:t>
            </a:r>
          </a:p>
          <a:p>
            <a:pPr marL="284163" indent="-227013">
              <a:lnSpc>
                <a:spcPct val="80000"/>
              </a:lnSpc>
              <a:spcAft>
                <a:spcPts val="600"/>
              </a:spcAft>
              <a:buFont typeface="Arial" charset="0"/>
              <a:buChar char="•"/>
              <a:tabLst>
                <a:tab pos="458788" algn="l"/>
              </a:tabLst>
            </a:pPr>
            <a:endParaRPr lang="en-US" sz="2000" dirty="0">
              <a:latin typeface="Open Sans"/>
              <a:cs typeface="Open Sans"/>
            </a:endParaRPr>
          </a:p>
          <a:p>
            <a:pPr marL="284163" indent="-227013">
              <a:lnSpc>
                <a:spcPct val="80000"/>
              </a:lnSpc>
              <a:spcAft>
                <a:spcPts val="600"/>
              </a:spcAft>
              <a:buFont typeface="Arial" charset="0"/>
              <a:buChar char="•"/>
              <a:tabLst>
                <a:tab pos="458788" algn="l"/>
              </a:tabLst>
            </a:pPr>
            <a:r>
              <a:rPr lang="en-US" sz="2000" dirty="0" smtClean="0">
                <a:latin typeface="Open Sans"/>
                <a:cs typeface="Open Sans"/>
              </a:rPr>
              <a:t>A 2X improvement in spatial resolution will require a 5X improvement in accuracy that may be provided by SWOT.</a:t>
            </a:r>
          </a:p>
          <a:p>
            <a:pPr>
              <a:lnSpc>
                <a:spcPct val="80000"/>
              </a:lnSpc>
              <a:spcAft>
                <a:spcPts val="600"/>
              </a:spcAft>
              <a:tabLst>
                <a:tab pos="458788" algn="l"/>
              </a:tabLst>
            </a:pPr>
            <a:endParaRPr lang="en-US" sz="2000" dirty="0" smtClean="0">
              <a:latin typeface="Open Sans"/>
              <a:cs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1169175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552450" y="2689471"/>
            <a:ext cx="7639050" cy="609600"/>
          </a:xfrm>
        </p:spPr>
        <p:txBody>
          <a:bodyPr>
            <a:noAutofit/>
          </a:bodyPr>
          <a:lstStyle/>
          <a:p>
            <a:pPr eaLnBrk="1" hangingPunct="1">
              <a:lnSpc>
                <a:spcPct val="120000"/>
              </a:lnSpc>
            </a:pPr>
            <a:r>
              <a:rPr lang="en-US" sz="2400" b="1" dirty="0" smtClean="0">
                <a:solidFill>
                  <a:srgbClr val="394770"/>
                </a:solidFill>
                <a:latin typeface="Open Sans"/>
                <a:cs typeface="Open Sans"/>
              </a:rPr>
              <a:t>Extra Slides</a:t>
            </a:r>
            <a:endParaRPr lang="en-US" sz="2400" b="1" dirty="0">
              <a:solidFill>
                <a:srgbClr val="394770"/>
              </a:solidFill>
              <a:latin typeface="Open Sans"/>
              <a:cs typeface="Open Sans"/>
            </a:endParaRPr>
          </a:p>
        </p:txBody>
      </p:sp>
      <p:sp>
        <p:nvSpPr>
          <p:cNvPr id="17" name="TextBox 2"/>
          <p:cNvSpPr txBox="1">
            <a:spLocks noChangeArrowheads="1"/>
          </p:cNvSpPr>
          <p:nvPr/>
        </p:nvSpPr>
        <p:spPr bwMode="auto">
          <a:xfrm>
            <a:off x="552450" y="4780831"/>
            <a:ext cx="4629150" cy="3795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lnSpc>
                <a:spcPct val="120000"/>
              </a:lnSpc>
            </a:pPr>
            <a:endParaRPr lang="en-US" sz="1600" dirty="0">
              <a:latin typeface="Palatino Linotype"/>
              <a:cs typeface="Palatino Linotype"/>
            </a:endParaRPr>
          </a:p>
        </p:txBody>
      </p:sp>
    </p:spTree>
    <p:extLst>
      <p:ext uri="{BB962C8B-B14F-4D97-AF65-F5344CB8AC3E}">
        <p14:creationId xmlns:p14="http://schemas.microsoft.com/office/powerpoint/2010/main" val="3049427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3" descr="noise_81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8288" y="0"/>
            <a:ext cx="887571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0" name="TextBox 3"/>
          <p:cNvSpPr txBox="1">
            <a:spLocks noChangeArrowheads="1"/>
          </p:cNvSpPr>
          <p:nvPr/>
        </p:nvSpPr>
        <p:spPr bwMode="auto">
          <a:xfrm>
            <a:off x="644525" y="20638"/>
            <a:ext cx="80010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aseline="-25000">
                <a:latin typeface="Arial" charset="0"/>
              </a:rPr>
              <a:t>median along track slope difference in microradian (0.98 mGal)</a:t>
            </a:r>
          </a:p>
        </p:txBody>
      </p:sp>
      <p:grpSp>
        <p:nvGrpSpPr>
          <p:cNvPr id="27651" name="Group 10"/>
          <p:cNvGrpSpPr>
            <a:grpSpLocks/>
          </p:cNvGrpSpPr>
          <p:nvPr/>
        </p:nvGrpSpPr>
        <p:grpSpPr bwMode="auto">
          <a:xfrm>
            <a:off x="5867400" y="1152525"/>
            <a:ext cx="2225675" cy="4794250"/>
            <a:chOff x="5867913" y="1151819"/>
            <a:chExt cx="2225081" cy="4794324"/>
          </a:xfrm>
        </p:grpSpPr>
        <p:cxnSp>
          <p:nvCxnSpPr>
            <p:cNvPr id="6" name="Straight Arrow Connector 5"/>
            <p:cNvCxnSpPr/>
            <p:nvPr/>
          </p:nvCxnSpPr>
          <p:spPr>
            <a:xfrm flipV="1">
              <a:off x="7708922" y="1397886"/>
              <a:ext cx="384072" cy="2106645"/>
            </a:xfrm>
            <a:prstGeom prst="straightConnector1">
              <a:avLst/>
            </a:prstGeom>
            <a:ln w="76200" cmpd="sng">
              <a:solidFill>
                <a:schemeClr val="bg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Arrow Connector 7"/>
            <p:cNvCxnSpPr/>
            <p:nvPr/>
          </p:nvCxnSpPr>
          <p:spPr>
            <a:xfrm flipH="1" flipV="1">
              <a:off x="5867913" y="1151819"/>
              <a:ext cx="1377582" cy="2352711"/>
            </a:xfrm>
            <a:prstGeom prst="straightConnector1">
              <a:avLst/>
            </a:prstGeom>
            <a:ln w="76200" cmpd="sng">
              <a:solidFill>
                <a:srgbClr val="FFFFF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7654" name="TextBox 1"/>
            <p:cNvSpPr txBox="1">
              <a:spLocks noChangeArrowheads="1"/>
            </p:cNvSpPr>
            <p:nvPr/>
          </p:nvSpPr>
          <p:spPr bwMode="auto">
            <a:xfrm>
              <a:off x="7053732" y="3459373"/>
              <a:ext cx="1029098" cy="461665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/>
                <a:t>sea ice</a:t>
              </a:r>
            </a:p>
          </p:txBody>
        </p:sp>
        <p:cxnSp>
          <p:nvCxnSpPr>
            <p:cNvPr id="10" name="Straight Arrow Connector 9"/>
            <p:cNvCxnSpPr>
              <a:stCxn id="27654" idx="2"/>
            </p:cNvCxnSpPr>
            <p:nvPr/>
          </p:nvCxnSpPr>
          <p:spPr>
            <a:xfrm flipH="1">
              <a:off x="7296282" y="3920462"/>
              <a:ext cx="271391" cy="2025681"/>
            </a:xfrm>
            <a:prstGeom prst="straightConnector1">
              <a:avLst/>
            </a:prstGeom>
            <a:ln w="76200" cmpd="sng">
              <a:solidFill>
                <a:srgbClr val="FFFFF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029" descr="&#10;found4.jpg                                                     00063315Macintosh HD                   7C260B10:"/>
          <p:cNvPicPr>
            <a:picLocks noChangeAspect="1" noChangeArrowheads="1"/>
          </p:cNvPicPr>
          <p:nvPr/>
        </p:nvPicPr>
        <p:blipFill>
          <a:blip r:embed="rId3"/>
          <a:srcRect l="25444" t="8103" r="45112" b="53831"/>
          <a:stretch>
            <a:fillRect/>
          </a:stretch>
        </p:blipFill>
        <p:spPr bwMode="auto">
          <a:xfrm>
            <a:off x="3133761" y="2555371"/>
            <a:ext cx="2692400" cy="2525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552450" y="142240"/>
            <a:ext cx="6579870" cy="609600"/>
          </a:xfrm>
        </p:spPr>
        <p:txBody>
          <a:bodyPr>
            <a:noAutofit/>
          </a:bodyPr>
          <a:lstStyle/>
          <a:p>
            <a:pPr algn="l" eaLnBrk="1" hangingPunct="1">
              <a:lnSpc>
                <a:spcPct val="120000"/>
              </a:lnSpc>
            </a:pPr>
            <a:r>
              <a:rPr lang="en-US" sz="2400" b="1" dirty="0" smtClean="0">
                <a:solidFill>
                  <a:srgbClr val="394770"/>
                </a:solidFill>
                <a:latin typeface="Open Sans"/>
                <a:ea typeface="ＭＳ Ｐゴシック" charset="-128"/>
                <a:cs typeface="Open Sans"/>
              </a:rPr>
              <a:t>Modern Seafloor Mapping Tools</a:t>
            </a:r>
            <a:endParaRPr lang="en-US" sz="2400" b="1" dirty="0">
              <a:solidFill>
                <a:srgbClr val="394770"/>
              </a:solidFill>
              <a:latin typeface="Open Sans"/>
              <a:cs typeface="Open Sans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0" y="1036320"/>
            <a:ext cx="9144000" cy="1588"/>
          </a:xfrm>
          <a:prstGeom prst="line">
            <a:avLst/>
          </a:prstGeom>
          <a:ln w="12700" cap="flat" cmpd="sng" algn="ctr">
            <a:solidFill>
              <a:srgbClr val="BC983A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2"/>
          <p:cNvSpPr txBox="1">
            <a:spLocks noChangeArrowheads="1"/>
          </p:cNvSpPr>
          <p:nvPr/>
        </p:nvSpPr>
        <p:spPr bwMode="auto">
          <a:xfrm>
            <a:off x="552450" y="4780831"/>
            <a:ext cx="4629150" cy="3795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lnSpc>
                <a:spcPct val="120000"/>
              </a:lnSpc>
            </a:pPr>
            <a:endParaRPr lang="en-US" sz="1600" dirty="0">
              <a:latin typeface="Palatino Linotype"/>
              <a:cs typeface="Palatino Linotype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410210" y="1253877"/>
            <a:ext cx="2652431" cy="3841914"/>
            <a:chOff x="410210" y="1253877"/>
            <a:chExt cx="2652431" cy="3841914"/>
          </a:xfrm>
        </p:grpSpPr>
        <p:pic>
          <p:nvPicPr>
            <p:cNvPr id="7" name="Picture 6" descr="&#10;altimeter.jpg                                                  000270DFMacintosh HD                   B7464D7A: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410210" y="2177098"/>
              <a:ext cx="2652431" cy="29186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" name="Text Box 8"/>
            <p:cNvSpPr txBox="1">
              <a:spLocks noChangeArrowheads="1"/>
            </p:cNvSpPr>
            <p:nvPr/>
          </p:nvSpPr>
          <p:spPr bwMode="auto">
            <a:xfrm>
              <a:off x="623570" y="1253877"/>
              <a:ext cx="2264312" cy="7078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2000" dirty="0" smtClean="0">
                  <a:latin typeface="Open Sans"/>
                  <a:cs typeface="Open Sans"/>
                </a:rPr>
                <a:t>nadir-looking</a:t>
              </a:r>
            </a:p>
            <a:p>
              <a:pPr algn="ctr"/>
              <a:r>
                <a:rPr lang="en-US" sz="2000" dirty="0" smtClean="0">
                  <a:latin typeface="Open Sans"/>
                  <a:cs typeface="Open Sans"/>
                </a:rPr>
                <a:t>satellite altimeter</a:t>
              </a:r>
              <a:endParaRPr lang="en-US" sz="2000" dirty="0">
                <a:latin typeface="Open Sans"/>
                <a:cs typeface="Open Sans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5943600" y="1238768"/>
            <a:ext cx="2742243" cy="3857023"/>
            <a:chOff x="3201357" y="1253877"/>
            <a:chExt cx="2742243" cy="3857023"/>
          </a:xfrm>
        </p:grpSpPr>
        <p:pic>
          <p:nvPicPr>
            <p:cNvPr id="9" name="Picture 5" descr="seabeam.jpg                                                    000270DFMacintosh HD                   B7464D7A: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3201357" y="2499360"/>
              <a:ext cx="2742243" cy="26115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" name="Text Box 7"/>
            <p:cNvSpPr txBox="1">
              <a:spLocks noChangeArrowheads="1"/>
            </p:cNvSpPr>
            <p:nvPr/>
          </p:nvSpPr>
          <p:spPr bwMode="auto">
            <a:xfrm>
              <a:off x="3658148" y="1253877"/>
              <a:ext cx="1827494" cy="7078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2000" dirty="0" smtClean="0">
                  <a:latin typeface="Open Sans"/>
                  <a:cs typeface="Open Sans"/>
                </a:rPr>
                <a:t>shipboard</a:t>
              </a:r>
            </a:p>
            <a:p>
              <a:pPr algn="ctr"/>
              <a:r>
                <a:rPr lang="en-US" sz="2000" dirty="0" smtClean="0">
                  <a:latin typeface="Open Sans"/>
                  <a:cs typeface="Open Sans"/>
                </a:rPr>
                <a:t>echo sounder</a:t>
              </a:r>
              <a:endParaRPr lang="en-US" sz="2000" dirty="0">
                <a:latin typeface="Open Sans"/>
                <a:cs typeface="Open Sans"/>
              </a:endParaRPr>
            </a:p>
          </p:txBody>
        </p:sp>
      </p:grpSp>
      <p:sp>
        <p:nvSpPr>
          <p:cNvPr id="35" name="Right Arrow 34"/>
          <p:cNvSpPr/>
          <p:nvPr/>
        </p:nvSpPr>
        <p:spPr>
          <a:xfrm>
            <a:off x="1737360" y="4246880"/>
            <a:ext cx="2915920" cy="1148080"/>
          </a:xfrm>
          <a:prstGeom prst="rightArrow">
            <a:avLst/>
          </a:prstGeom>
          <a:solidFill>
            <a:srgbClr val="FFFFFF"/>
          </a:solidFill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solidFill>
                  <a:schemeClr val="tx1"/>
                </a:solidFill>
                <a:latin typeface="Open Sans"/>
                <a:cs typeface="Open Sans"/>
              </a:rPr>
              <a:t>b</a:t>
            </a:r>
            <a:r>
              <a:rPr lang="en-US" sz="1800" dirty="0" smtClean="0">
                <a:solidFill>
                  <a:schemeClr val="tx1"/>
                </a:solidFill>
                <a:latin typeface="Open Sans"/>
                <a:cs typeface="Open Sans"/>
              </a:rPr>
              <a:t>athymetry predicted </a:t>
            </a:r>
          </a:p>
          <a:p>
            <a:pPr algn="ctr"/>
            <a:r>
              <a:rPr lang="en-US" sz="1800" dirty="0" smtClean="0">
                <a:solidFill>
                  <a:schemeClr val="tx1"/>
                </a:solidFill>
                <a:latin typeface="Open Sans"/>
                <a:cs typeface="Open Sans"/>
              </a:rPr>
              <a:t>from gravity</a:t>
            </a:r>
            <a:endParaRPr lang="en-US" sz="1800" dirty="0">
              <a:solidFill>
                <a:schemeClr val="tx1"/>
              </a:solidFill>
              <a:latin typeface="Open Sans"/>
              <a:cs typeface="Open Sans"/>
            </a:endParaRPr>
          </a:p>
        </p:txBody>
      </p:sp>
      <p:sp>
        <p:nvSpPr>
          <p:cNvPr id="37" name="Left Arrow 36"/>
          <p:cNvSpPr/>
          <p:nvPr/>
        </p:nvSpPr>
        <p:spPr>
          <a:xfrm>
            <a:off x="4782929" y="2778891"/>
            <a:ext cx="2400191" cy="1112520"/>
          </a:xfrm>
          <a:prstGeom prst="leftArrow">
            <a:avLst/>
          </a:prstGeom>
          <a:solidFill>
            <a:srgbClr val="FFFFFF"/>
          </a:solidFill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smtClean="0">
                <a:solidFill>
                  <a:schemeClr val="tx1"/>
                </a:solidFill>
                <a:latin typeface="Open Sans"/>
                <a:cs typeface="Open Sans"/>
              </a:rPr>
              <a:t>multi-beam sonar</a:t>
            </a:r>
          </a:p>
          <a:p>
            <a:pPr algn="ctr"/>
            <a:r>
              <a:rPr lang="en-US" sz="1800" dirty="0" smtClean="0">
                <a:solidFill>
                  <a:schemeClr val="tx1"/>
                </a:solidFill>
                <a:latin typeface="Open Sans"/>
                <a:cs typeface="Open Sans"/>
              </a:rPr>
              <a:t>bathymetry</a:t>
            </a:r>
          </a:p>
        </p:txBody>
      </p:sp>
      <p:sp>
        <p:nvSpPr>
          <p:cNvPr id="38" name="Rectangle 37"/>
          <p:cNvSpPr/>
          <p:nvPr/>
        </p:nvSpPr>
        <p:spPr>
          <a:xfrm>
            <a:off x="3133761" y="3139440"/>
            <a:ext cx="1649168" cy="416560"/>
          </a:xfrm>
          <a:prstGeom prst="rect">
            <a:avLst/>
          </a:prstGeom>
          <a:noFill/>
          <a:ln w="12700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/>
          <p:cNvSpPr/>
          <p:nvPr/>
        </p:nvSpPr>
        <p:spPr>
          <a:xfrm>
            <a:off x="4653280" y="4094480"/>
            <a:ext cx="1026159" cy="986216"/>
          </a:xfrm>
          <a:prstGeom prst="ellipse">
            <a:avLst/>
          </a:prstGeom>
          <a:noFill/>
          <a:ln w="12700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3" descr="noise_81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8288" y="0"/>
            <a:ext cx="887571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4" name="TextBox 3"/>
          <p:cNvSpPr txBox="1">
            <a:spLocks noChangeArrowheads="1"/>
          </p:cNvSpPr>
          <p:nvPr/>
        </p:nvSpPr>
        <p:spPr bwMode="auto">
          <a:xfrm>
            <a:off x="644525" y="20638"/>
            <a:ext cx="80010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aseline="-25000">
                <a:latin typeface="Arial" charset="0"/>
              </a:rPr>
              <a:t>median along track slope difference in microradian (0.98 mGal)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5691188" y="3148013"/>
            <a:ext cx="1289050" cy="765175"/>
          </a:xfrm>
          <a:prstGeom prst="straightConnector1">
            <a:avLst/>
          </a:prstGeom>
          <a:ln w="76200" cmpd="sng"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H="1" flipV="1">
            <a:off x="3987800" y="3157538"/>
            <a:ext cx="752475" cy="622300"/>
          </a:xfrm>
          <a:prstGeom prst="straightConnector1">
            <a:avLst/>
          </a:prstGeom>
          <a:ln w="76200" cmpd="sng">
            <a:solidFill>
              <a:srgbClr val="FFFF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5230813" y="4075113"/>
            <a:ext cx="371475" cy="1133475"/>
          </a:xfrm>
          <a:prstGeom prst="straightConnector1">
            <a:avLst/>
          </a:prstGeom>
          <a:ln w="76200" cmpd="sng">
            <a:solidFill>
              <a:srgbClr val="FFFF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678" name="TextBox 8"/>
          <p:cNvSpPr txBox="1">
            <a:spLocks noChangeArrowheads="1"/>
          </p:cNvSpPr>
          <p:nvPr/>
        </p:nvSpPr>
        <p:spPr bwMode="auto">
          <a:xfrm>
            <a:off x="4740275" y="3616325"/>
            <a:ext cx="1108075" cy="646113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/>
              <a:t>ocean</a:t>
            </a:r>
          </a:p>
          <a:p>
            <a:r>
              <a:rPr lang="en-US" sz="1800"/>
              <a:t>variability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g0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37908"/>
            <a:ext cx="7315200" cy="5546921"/>
          </a:xfrm>
          <a:prstGeom prst="rect">
            <a:avLst/>
          </a:prstGeom>
        </p:spPr>
      </p:pic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552449" y="142240"/>
            <a:ext cx="7440083" cy="609600"/>
          </a:xfrm>
        </p:spPr>
        <p:txBody>
          <a:bodyPr>
            <a:noAutofit/>
          </a:bodyPr>
          <a:lstStyle/>
          <a:p>
            <a:pPr algn="l" eaLnBrk="1" hangingPunct="1">
              <a:lnSpc>
                <a:spcPct val="120000"/>
              </a:lnSpc>
            </a:pPr>
            <a:r>
              <a:rPr lang="en-US" sz="2400" b="1" dirty="0" smtClean="0">
                <a:solidFill>
                  <a:srgbClr val="394770"/>
                </a:solidFill>
                <a:latin typeface="Open Sans"/>
                <a:ea typeface="ＭＳ Ｐゴシック" charset="-128"/>
                <a:cs typeface="Open Sans"/>
              </a:rPr>
              <a:t>Marine Gravity Errors from Coastal Tide Models</a:t>
            </a:r>
            <a:endParaRPr lang="en-US" sz="2400" b="1" dirty="0">
              <a:solidFill>
                <a:srgbClr val="394770"/>
              </a:solidFill>
              <a:latin typeface="Open Sans"/>
              <a:cs typeface="Open Sans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0" y="1036320"/>
            <a:ext cx="9144000" cy="1588"/>
          </a:xfrm>
          <a:prstGeom prst="line">
            <a:avLst/>
          </a:prstGeom>
          <a:ln w="12700" cap="flat" cmpd="sng" algn="ctr">
            <a:solidFill>
              <a:srgbClr val="BC983A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2"/>
          <p:cNvSpPr txBox="1">
            <a:spLocks noChangeArrowheads="1"/>
          </p:cNvSpPr>
          <p:nvPr/>
        </p:nvSpPr>
        <p:spPr bwMode="auto">
          <a:xfrm>
            <a:off x="552450" y="4780831"/>
            <a:ext cx="4629150" cy="3795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lnSpc>
                <a:spcPct val="120000"/>
              </a:lnSpc>
            </a:pPr>
            <a:endParaRPr lang="en-US" sz="1600" dirty="0">
              <a:latin typeface="Palatino Linotype"/>
              <a:cs typeface="Palatino Linotype"/>
            </a:endParaRPr>
          </a:p>
        </p:txBody>
      </p:sp>
      <p:sp>
        <p:nvSpPr>
          <p:cNvPr id="9" name="TextBox 2"/>
          <p:cNvSpPr txBox="1">
            <a:spLocks noChangeArrowheads="1"/>
          </p:cNvSpPr>
          <p:nvPr/>
        </p:nvSpPr>
        <p:spPr bwMode="auto">
          <a:xfrm>
            <a:off x="6330152" y="1354241"/>
            <a:ext cx="2623348" cy="11192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lnSpc>
                <a:spcPct val="120000"/>
              </a:lnSpc>
            </a:pPr>
            <a:r>
              <a:rPr lang="en-US" sz="1400" dirty="0" smtClean="0">
                <a:latin typeface="Open Sans"/>
                <a:cs typeface="Open Sans"/>
              </a:rPr>
              <a:t>ongoing work with </a:t>
            </a:r>
            <a:r>
              <a:rPr lang="en-US" sz="1400" i="1" dirty="0" smtClean="0">
                <a:latin typeface="Palatino Linotype"/>
                <a:cs typeface="Palatino Linotype"/>
              </a:rPr>
              <a:t>Ed </a:t>
            </a:r>
            <a:r>
              <a:rPr lang="en-US" sz="1400" i="1" dirty="0" err="1" smtClean="0">
                <a:latin typeface="Palatino Linotype"/>
                <a:cs typeface="Palatino Linotype"/>
              </a:rPr>
              <a:t>Zaron</a:t>
            </a:r>
            <a:endParaRPr lang="en-US" sz="1400" i="1" dirty="0" smtClean="0">
              <a:latin typeface="Palatino Linotype"/>
              <a:cs typeface="Palatino Linotype"/>
            </a:endParaRPr>
          </a:p>
          <a:p>
            <a:pPr>
              <a:lnSpc>
                <a:spcPct val="120000"/>
              </a:lnSpc>
            </a:pPr>
            <a:r>
              <a:rPr lang="en-US" sz="1400" dirty="0" smtClean="0">
                <a:latin typeface="Open Sans"/>
                <a:cs typeface="Open Sans"/>
              </a:rPr>
              <a:t>to improve coastal tide </a:t>
            </a:r>
          </a:p>
          <a:p>
            <a:pPr>
              <a:lnSpc>
                <a:spcPct val="120000"/>
              </a:lnSpc>
            </a:pPr>
            <a:r>
              <a:rPr lang="en-US" sz="1400" dirty="0">
                <a:latin typeface="Open Sans"/>
                <a:cs typeface="Open Sans"/>
              </a:rPr>
              <a:t>m</a:t>
            </a:r>
            <a:r>
              <a:rPr lang="en-US" sz="1400" dirty="0" smtClean="0">
                <a:latin typeface="Open Sans"/>
                <a:cs typeface="Open Sans"/>
              </a:rPr>
              <a:t>odels for correcting sea </a:t>
            </a:r>
          </a:p>
          <a:p>
            <a:pPr>
              <a:lnSpc>
                <a:spcPct val="120000"/>
              </a:lnSpc>
            </a:pPr>
            <a:r>
              <a:rPr lang="en-US" sz="1400" dirty="0" smtClean="0">
                <a:latin typeface="Open Sans"/>
                <a:cs typeface="Open Sans"/>
              </a:rPr>
              <a:t>surface slope measurements</a:t>
            </a:r>
            <a:endParaRPr lang="en-US" sz="1400" dirty="0">
              <a:latin typeface="Open Sans"/>
              <a:cs typeface="Open San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552449" y="142240"/>
            <a:ext cx="7651751" cy="609600"/>
          </a:xfrm>
        </p:spPr>
        <p:txBody>
          <a:bodyPr>
            <a:noAutofit/>
          </a:bodyPr>
          <a:lstStyle/>
          <a:p>
            <a:pPr algn="l" eaLnBrk="1" hangingPunct="1">
              <a:lnSpc>
                <a:spcPct val="120000"/>
              </a:lnSpc>
            </a:pPr>
            <a:r>
              <a:rPr lang="en-US" sz="2400" b="1" dirty="0" smtClean="0">
                <a:solidFill>
                  <a:srgbClr val="394770"/>
                </a:solidFill>
                <a:latin typeface="Open Sans"/>
                <a:ea typeface="ＭＳ Ｐゴシック" charset="-128"/>
                <a:cs typeface="Open Sans"/>
              </a:rPr>
              <a:t>Offshore Extension of Median Tectonic Line, Japan</a:t>
            </a:r>
            <a:endParaRPr lang="en-US" sz="2400" b="1" dirty="0">
              <a:solidFill>
                <a:srgbClr val="394770"/>
              </a:solidFill>
              <a:latin typeface="Open Sans"/>
              <a:cs typeface="Open Sans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0" y="1036320"/>
            <a:ext cx="9144000" cy="1588"/>
          </a:xfrm>
          <a:prstGeom prst="line">
            <a:avLst/>
          </a:prstGeom>
          <a:ln w="12700" cap="flat" cmpd="sng" algn="ctr">
            <a:solidFill>
              <a:srgbClr val="BC983A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2"/>
          <p:cNvSpPr txBox="1">
            <a:spLocks noChangeArrowheads="1"/>
          </p:cNvSpPr>
          <p:nvPr/>
        </p:nvSpPr>
        <p:spPr bwMode="auto">
          <a:xfrm>
            <a:off x="552450" y="4780831"/>
            <a:ext cx="4629150" cy="3795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lnSpc>
                <a:spcPct val="120000"/>
              </a:lnSpc>
            </a:pPr>
            <a:endParaRPr lang="en-US" sz="1600" dirty="0">
              <a:latin typeface="Palatino Linotype"/>
              <a:cs typeface="Palatino Linotype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831288" y="3807503"/>
            <a:ext cx="169837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bg1"/>
                </a:solidFill>
                <a:latin typeface="Open Sans"/>
                <a:cs typeface="Open Sans"/>
              </a:rPr>
              <a:t>Offshore</a:t>
            </a:r>
          </a:p>
          <a:p>
            <a:pPr algn="ctr"/>
            <a:r>
              <a:rPr lang="en-US" sz="2000" dirty="0" smtClean="0">
                <a:solidFill>
                  <a:schemeClr val="bg1"/>
                </a:solidFill>
                <a:latin typeface="Open Sans"/>
                <a:cs typeface="Open Sans"/>
              </a:rPr>
              <a:t>Sedimentary</a:t>
            </a:r>
          </a:p>
          <a:p>
            <a:pPr algn="ctr"/>
            <a:r>
              <a:rPr lang="en-US" sz="2000" dirty="0" smtClean="0">
                <a:solidFill>
                  <a:schemeClr val="bg1"/>
                </a:solidFill>
                <a:latin typeface="Open Sans"/>
                <a:cs typeface="Open Sans"/>
              </a:rPr>
              <a:t>Basins</a:t>
            </a:r>
            <a:endParaRPr lang="en-US" sz="2000" dirty="0">
              <a:solidFill>
                <a:schemeClr val="bg1"/>
              </a:solidFill>
              <a:latin typeface="Open Sans"/>
              <a:cs typeface="Open San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799" y="1037907"/>
            <a:ext cx="7580745" cy="561689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280416" y="662523"/>
            <a:ext cx="28635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[Bassett et al., Nature, 2016]</a:t>
            </a:r>
            <a:endParaRPr lang="en-US" sz="1800" dirty="0"/>
          </a:p>
        </p:txBody>
      </p:sp>
      <p:cxnSp>
        <p:nvCxnSpPr>
          <p:cNvPr id="5" name="Straight Arrow Connector 4"/>
          <p:cNvCxnSpPr/>
          <p:nvPr/>
        </p:nvCxnSpPr>
        <p:spPr>
          <a:xfrm flipH="1">
            <a:off x="6879167" y="4021667"/>
            <a:ext cx="904875" cy="222250"/>
          </a:xfrm>
          <a:prstGeom prst="straightConnector1">
            <a:avLst/>
          </a:prstGeom>
          <a:ln w="76200" cmpd="sng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V="1">
            <a:off x="3370792" y="4712042"/>
            <a:ext cx="1094317" cy="219791"/>
          </a:xfrm>
          <a:prstGeom prst="straightConnector1">
            <a:avLst/>
          </a:prstGeom>
          <a:ln w="76200" cmpd="sng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63363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027" descr="cum_sounding_distance_60.jpg                                   000ACDB4Macintosh HD                   7C260669: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6720" y="384784"/>
            <a:ext cx="8290559" cy="62785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552450" y="142240"/>
            <a:ext cx="7534910" cy="609600"/>
          </a:xfrm>
        </p:spPr>
        <p:txBody>
          <a:bodyPr>
            <a:noAutofit/>
          </a:bodyPr>
          <a:lstStyle/>
          <a:p>
            <a:pPr algn="l" eaLnBrk="1" hangingPunct="1">
              <a:lnSpc>
                <a:spcPct val="120000"/>
              </a:lnSpc>
            </a:pPr>
            <a:r>
              <a:rPr lang="en-US" sz="2400" b="1" dirty="0" smtClean="0">
                <a:solidFill>
                  <a:srgbClr val="394770"/>
                </a:solidFill>
                <a:latin typeface="Open Sans"/>
                <a:ea typeface="ＭＳ Ｐゴシック" charset="-128"/>
                <a:cs typeface="Open Sans"/>
              </a:rPr>
              <a:t>½ of Seafloor Unmapped at 10 km Resolution</a:t>
            </a:r>
            <a:endParaRPr lang="en-US" sz="2400" b="1" dirty="0">
              <a:solidFill>
                <a:srgbClr val="394770"/>
              </a:solidFill>
              <a:latin typeface="Open Sans"/>
              <a:cs typeface="Open Sans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0" y="1036320"/>
            <a:ext cx="9144000" cy="1588"/>
          </a:xfrm>
          <a:prstGeom prst="line">
            <a:avLst/>
          </a:prstGeom>
          <a:ln w="12700" cap="flat" cmpd="sng" algn="ctr">
            <a:solidFill>
              <a:srgbClr val="BC983A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2"/>
          <p:cNvSpPr txBox="1">
            <a:spLocks noChangeArrowheads="1"/>
          </p:cNvSpPr>
          <p:nvPr/>
        </p:nvSpPr>
        <p:spPr bwMode="auto">
          <a:xfrm>
            <a:off x="552450" y="4780831"/>
            <a:ext cx="4629150" cy="3795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lnSpc>
                <a:spcPct val="120000"/>
              </a:lnSpc>
            </a:pPr>
            <a:endParaRPr lang="en-US" sz="1600" dirty="0">
              <a:latin typeface="Palatino Linotype"/>
              <a:cs typeface="Palatino Linotype"/>
            </a:endParaRPr>
          </a:p>
        </p:txBody>
      </p:sp>
      <p:sp>
        <p:nvSpPr>
          <p:cNvPr id="7" name="TextBox 2"/>
          <p:cNvSpPr txBox="1">
            <a:spLocks noChangeArrowheads="1"/>
          </p:cNvSpPr>
          <p:nvPr/>
        </p:nvSpPr>
        <p:spPr bwMode="auto">
          <a:xfrm>
            <a:off x="6852537" y="622410"/>
            <a:ext cx="2291463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20000"/>
              </a:lnSpc>
            </a:pPr>
            <a:r>
              <a:rPr lang="en-US" sz="1800" dirty="0">
                <a:latin typeface="+mn-lt"/>
                <a:cs typeface="Palatino Linotype"/>
              </a:rPr>
              <a:t>[</a:t>
            </a:r>
            <a:r>
              <a:rPr lang="en-US" sz="1800" dirty="0" smtClean="0">
                <a:latin typeface="+mn-lt"/>
                <a:cs typeface="Palatino Linotype"/>
              </a:rPr>
              <a:t>Smith &amp; Marks, 2009]</a:t>
            </a:r>
            <a:endParaRPr lang="en-US" sz="1800" dirty="0">
              <a:latin typeface="+mn-lt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" descr="hit_filt_10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3520" y="772160"/>
            <a:ext cx="8646160" cy="55944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552450" y="142240"/>
            <a:ext cx="7534910" cy="609600"/>
          </a:xfrm>
        </p:spPr>
        <p:txBody>
          <a:bodyPr>
            <a:noAutofit/>
          </a:bodyPr>
          <a:lstStyle/>
          <a:p>
            <a:pPr algn="l" eaLnBrk="1" hangingPunct="1">
              <a:lnSpc>
                <a:spcPct val="120000"/>
              </a:lnSpc>
            </a:pPr>
            <a:r>
              <a:rPr lang="en-US" sz="2400" b="1" dirty="0" smtClean="0">
                <a:solidFill>
                  <a:srgbClr val="394770"/>
                </a:solidFill>
                <a:latin typeface="Open Sans"/>
                <a:ea typeface="ＭＳ Ｐゴシック" charset="-128"/>
                <a:cs typeface="Open Sans"/>
              </a:rPr>
              <a:t>½ of Seafloor Unmapped at 10 km Resolution</a:t>
            </a:r>
            <a:endParaRPr lang="en-US" sz="2400" b="1" dirty="0">
              <a:solidFill>
                <a:srgbClr val="394770"/>
              </a:solidFill>
              <a:latin typeface="Open Sans"/>
              <a:cs typeface="Open Sans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0" y="1036320"/>
            <a:ext cx="9144000" cy="1588"/>
          </a:xfrm>
          <a:prstGeom prst="line">
            <a:avLst/>
          </a:prstGeom>
          <a:ln w="12700" cap="flat" cmpd="sng" algn="ctr">
            <a:solidFill>
              <a:srgbClr val="BC983A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2"/>
          <p:cNvSpPr txBox="1">
            <a:spLocks noChangeArrowheads="1"/>
          </p:cNvSpPr>
          <p:nvPr/>
        </p:nvSpPr>
        <p:spPr bwMode="auto">
          <a:xfrm>
            <a:off x="552450" y="4780831"/>
            <a:ext cx="4629150" cy="3795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lnSpc>
                <a:spcPct val="120000"/>
              </a:lnSpc>
            </a:pPr>
            <a:endParaRPr lang="en-US" sz="1600" dirty="0">
              <a:latin typeface="Palatino Linotype"/>
              <a:cs typeface="Palatino Linotype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452880" y="1483360"/>
            <a:ext cx="2316480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800" dirty="0" smtClean="0">
                <a:latin typeface="Open Sans"/>
                <a:cs typeface="Open Sans"/>
              </a:rPr>
              <a:t>     seafloor areas  </a:t>
            </a:r>
          </a:p>
          <a:p>
            <a:r>
              <a:rPr lang="en-US" sz="1800" dirty="0" smtClean="0">
                <a:latin typeface="Open Sans"/>
                <a:cs typeface="Open Sans"/>
              </a:rPr>
              <a:t>     &lt; 10 km away</a:t>
            </a:r>
          </a:p>
          <a:p>
            <a:r>
              <a:rPr lang="en-US" sz="1800" dirty="0" smtClean="0">
                <a:latin typeface="Open Sans"/>
                <a:cs typeface="Open Sans"/>
              </a:rPr>
              <a:t>     from a sounding</a:t>
            </a:r>
            <a:endParaRPr lang="en-US" sz="1800" dirty="0">
              <a:latin typeface="Open Sans"/>
              <a:cs typeface="Open Sans"/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1493520" y="1676400"/>
            <a:ext cx="274320" cy="1588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Connector 10"/>
          <p:cNvCxnSpPr/>
          <p:nvPr/>
        </p:nvCxnSpPr>
        <p:spPr>
          <a:xfrm>
            <a:off x="0" y="1036320"/>
            <a:ext cx="9144000" cy="1588"/>
          </a:xfrm>
          <a:prstGeom prst="line">
            <a:avLst/>
          </a:prstGeom>
          <a:ln w="12700" cap="flat" cmpd="sng" algn="ctr">
            <a:solidFill>
              <a:srgbClr val="BC983A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2"/>
          <p:cNvSpPr txBox="1">
            <a:spLocks noChangeArrowheads="1"/>
          </p:cNvSpPr>
          <p:nvPr/>
        </p:nvSpPr>
        <p:spPr bwMode="auto">
          <a:xfrm>
            <a:off x="552450" y="4780831"/>
            <a:ext cx="4629150" cy="3795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lnSpc>
                <a:spcPct val="120000"/>
              </a:lnSpc>
            </a:pPr>
            <a:endParaRPr lang="en-US" sz="1600" dirty="0">
              <a:latin typeface="Palatino Linotype"/>
              <a:cs typeface="Palatino Linotype"/>
            </a:endParaRPr>
          </a:p>
        </p:txBody>
      </p:sp>
      <p:pic>
        <p:nvPicPr>
          <p:cNvPr id="10" name="Picture 1" descr="upward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53013" y="3681413"/>
            <a:ext cx="3771900" cy="2827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3" name="Group 6"/>
          <p:cNvGrpSpPr>
            <a:grpSpLocks/>
          </p:cNvGrpSpPr>
          <p:nvPr/>
        </p:nvGrpSpPr>
        <p:grpSpPr bwMode="auto">
          <a:xfrm>
            <a:off x="485775" y="1098550"/>
            <a:ext cx="7805738" cy="1771650"/>
            <a:chOff x="486469" y="1099236"/>
            <a:chExt cx="7805804" cy="1771347"/>
          </a:xfrm>
        </p:grpSpPr>
        <p:pic>
          <p:nvPicPr>
            <p:cNvPr id="14" name="Picture 1" descr="eqn.jpg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486469" y="1099236"/>
              <a:ext cx="7599884" cy="9531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15" name="Group 5"/>
            <p:cNvGrpSpPr>
              <a:grpSpLocks/>
            </p:cNvGrpSpPr>
            <p:nvPr/>
          </p:nvGrpSpPr>
          <p:grpSpPr bwMode="auto">
            <a:xfrm>
              <a:off x="821068" y="2013930"/>
              <a:ext cx="7471205" cy="856653"/>
              <a:chOff x="821068" y="2013930"/>
              <a:chExt cx="7471205" cy="856653"/>
            </a:xfrm>
          </p:grpSpPr>
          <p:sp>
            <p:nvSpPr>
              <p:cNvPr id="16" name="TextBox 2"/>
              <p:cNvSpPr txBox="1">
                <a:spLocks noChangeArrowheads="1"/>
              </p:cNvSpPr>
              <p:nvPr/>
            </p:nvSpPr>
            <p:spPr bwMode="auto">
              <a:xfrm>
                <a:off x="821068" y="2026757"/>
                <a:ext cx="1356411" cy="83099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/>
                  <a:t>gravity at</a:t>
                </a:r>
              </a:p>
              <a:p>
                <a:r>
                  <a:rPr lang="en-US"/>
                  <a:t>altitude</a:t>
                </a:r>
              </a:p>
            </p:txBody>
          </p:sp>
          <p:sp>
            <p:nvSpPr>
              <p:cNvPr id="18" name="TextBox 3"/>
              <p:cNvSpPr txBox="1">
                <a:spLocks noChangeArrowheads="1"/>
              </p:cNvSpPr>
              <p:nvPr/>
            </p:nvSpPr>
            <p:spPr bwMode="auto">
              <a:xfrm>
                <a:off x="4105339" y="2039586"/>
                <a:ext cx="1356411" cy="83099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dirty="0"/>
                  <a:t>gravity at</a:t>
                </a:r>
              </a:p>
              <a:p>
                <a:r>
                  <a:rPr lang="en-US" dirty="0"/>
                  <a:t>seafloor</a:t>
                </a:r>
              </a:p>
            </p:txBody>
          </p:sp>
          <p:sp>
            <p:nvSpPr>
              <p:cNvPr id="19" name="TextBox 8"/>
              <p:cNvSpPr txBox="1">
                <a:spLocks noChangeArrowheads="1"/>
              </p:cNvSpPr>
              <p:nvPr/>
            </p:nvSpPr>
            <p:spPr bwMode="auto">
              <a:xfrm>
                <a:off x="6515675" y="2013930"/>
                <a:ext cx="1776598" cy="83099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/>
                  <a:t>upward </a:t>
                </a:r>
              </a:p>
              <a:p>
                <a:r>
                  <a:rPr lang="en-US"/>
                  <a:t>continuation</a:t>
                </a:r>
              </a:p>
            </p:txBody>
          </p:sp>
          <p:sp>
            <p:nvSpPr>
              <p:cNvPr id="20" name="TextBox 4"/>
              <p:cNvSpPr txBox="1">
                <a:spLocks noChangeArrowheads="1"/>
              </p:cNvSpPr>
              <p:nvPr/>
            </p:nvSpPr>
            <p:spPr bwMode="auto">
              <a:xfrm>
                <a:off x="5798791" y="2206361"/>
                <a:ext cx="500338" cy="4616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r>
                  <a:rPr lang="en-US"/>
                  <a:t>X</a:t>
                </a:r>
              </a:p>
            </p:txBody>
          </p:sp>
        </p:grpSp>
      </p:grpSp>
      <p:pic>
        <p:nvPicPr>
          <p:cNvPr id="21" name="Picture 1" descr="table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0063" y="3346450"/>
            <a:ext cx="4645025" cy="3109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Rectangle 2"/>
          <p:cNvSpPr txBox="1">
            <a:spLocks noChangeArrowheads="1"/>
          </p:cNvSpPr>
          <p:nvPr/>
        </p:nvSpPr>
        <p:spPr bwMode="auto">
          <a:xfrm>
            <a:off x="820371" y="204805"/>
            <a:ext cx="753491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algn="l" eaLnBrk="1" hangingPunct="1">
              <a:lnSpc>
                <a:spcPct val="120000"/>
              </a:lnSpc>
            </a:pPr>
            <a:r>
              <a:rPr lang="en-US" sz="2400" b="1" dirty="0">
                <a:solidFill>
                  <a:srgbClr val="394770"/>
                </a:solidFill>
                <a:latin typeface="Open Sans"/>
                <a:ea typeface="ＭＳ Ｐゴシック" charset="-128"/>
                <a:cs typeface="Open Sans"/>
              </a:rPr>
              <a:t>W</a:t>
            </a:r>
            <a:r>
              <a:rPr lang="en-US" sz="2400" b="1" dirty="0" smtClean="0">
                <a:solidFill>
                  <a:srgbClr val="394770"/>
                </a:solidFill>
                <a:latin typeface="Open Sans"/>
                <a:ea typeface="ＭＳ Ｐゴシック" charset="-128"/>
                <a:cs typeface="Open Sans"/>
              </a:rPr>
              <a:t>hat is the expected signal at altitude?</a:t>
            </a:r>
            <a:endParaRPr lang="en-US" sz="2400" b="1" dirty="0">
              <a:solidFill>
                <a:srgbClr val="394770"/>
              </a:solidFill>
              <a:latin typeface="Open Sans"/>
              <a:cs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41048425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315" name="Text Box 3"/>
          <p:cNvSpPr txBox="1">
            <a:spLocks noChangeArrowheads="1"/>
          </p:cNvSpPr>
          <p:nvPr/>
        </p:nvSpPr>
        <p:spPr bwMode="auto">
          <a:xfrm>
            <a:off x="760412" y="1493520"/>
            <a:ext cx="7672387" cy="4708981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tabLst>
                <a:tab pos="458788" algn="l"/>
              </a:tabLst>
            </a:pPr>
            <a:endParaRPr lang="en-US" sz="2000" dirty="0" smtClean="0">
              <a:latin typeface="Open Sans"/>
              <a:cs typeface="Open Sans"/>
            </a:endParaRPr>
          </a:p>
          <a:p>
            <a:pPr>
              <a:buFont typeface="Arial" charset="0"/>
              <a:buChar char="•"/>
              <a:tabLst>
                <a:tab pos="458788" algn="l"/>
              </a:tabLst>
            </a:pPr>
            <a:r>
              <a:rPr lang="en-US" sz="2000" dirty="0" smtClean="0">
                <a:latin typeface="Open Sans"/>
                <a:cs typeface="Open Sans"/>
              </a:rPr>
              <a:t> high altimeter range precision</a:t>
            </a:r>
          </a:p>
          <a:p>
            <a:pPr>
              <a:buFont typeface="Arial" charset="0"/>
              <a:buChar char="•"/>
              <a:tabLst>
                <a:tab pos="458788" algn="l"/>
              </a:tabLst>
            </a:pPr>
            <a:endParaRPr lang="en-US" sz="2000" dirty="0" smtClean="0">
              <a:latin typeface="Open Sans"/>
              <a:cs typeface="Open Sans"/>
            </a:endParaRPr>
          </a:p>
          <a:p>
            <a:pPr lvl="1">
              <a:tabLst>
                <a:tab pos="458788" algn="l"/>
              </a:tabLst>
            </a:pPr>
            <a:r>
              <a:rPr lang="en-US" sz="2000" i="1" dirty="0" smtClean="0">
                <a:latin typeface="Open Sans"/>
                <a:cs typeface="Open Sans"/>
              </a:rPr>
              <a:t>measure sea surface slopes to an accuracy of &lt; 1 </a:t>
            </a:r>
            <a:r>
              <a:rPr lang="en-US" sz="2000" i="1" dirty="0" err="1" smtClean="0">
                <a:latin typeface="Open Sans"/>
                <a:cs typeface="Open Sans"/>
              </a:rPr>
              <a:t>microradian</a:t>
            </a:r>
            <a:endParaRPr lang="en-US" sz="2000" dirty="0" smtClean="0">
              <a:latin typeface="Open Sans"/>
              <a:cs typeface="Open Sans"/>
            </a:endParaRPr>
          </a:p>
          <a:p>
            <a:pPr lvl="1">
              <a:tabLst>
                <a:tab pos="458788" algn="l"/>
              </a:tabLst>
            </a:pPr>
            <a:r>
              <a:rPr lang="en-US" sz="2000" i="1" dirty="0" smtClean="0">
                <a:latin typeface="Open Sans"/>
                <a:cs typeface="Open Sans"/>
              </a:rPr>
              <a:t>(1 </a:t>
            </a:r>
            <a:r>
              <a:rPr lang="en-US" sz="2000" i="1" dirty="0" err="1" smtClean="0">
                <a:latin typeface="Open Sans"/>
                <a:cs typeface="Open Sans"/>
              </a:rPr>
              <a:t>μrad</a:t>
            </a:r>
            <a:r>
              <a:rPr lang="en-US" sz="2000" i="1" dirty="0" smtClean="0">
                <a:latin typeface="Open Sans"/>
                <a:cs typeface="Open Sans"/>
              </a:rPr>
              <a:t>: 1 cm elevation change over 10 km distance)</a:t>
            </a:r>
          </a:p>
          <a:p>
            <a:pPr lvl="1">
              <a:tabLst>
                <a:tab pos="458788" algn="l"/>
              </a:tabLst>
            </a:pPr>
            <a:endParaRPr lang="en-US" sz="2000" i="1" dirty="0" smtClean="0">
              <a:latin typeface="Open Sans"/>
              <a:cs typeface="Open Sans"/>
            </a:endParaRPr>
          </a:p>
          <a:p>
            <a:pPr lvl="1">
              <a:tabLst>
                <a:tab pos="458788" algn="l"/>
              </a:tabLst>
            </a:pPr>
            <a:r>
              <a:rPr lang="en-US" sz="2000" b="1" i="1" dirty="0" smtClean="0">
                <a:solidFill>
                  <a:srgbClr val="394770"/>
                </a:solidFill>
                <a:latin typeface="Open Sans"/>
                <a:cs typeface="Open Sans"/>
              </a:rPr>
              <a:t>1 </a:t>
            </a:r>
            <a:r>
              <a:rPr lang="en-US" sz="2000" b="1" i="1" dirty="0" err="1" smtClean="0">
                <a:solidFill>
                  <a:srgbClr val="394770"/>
                </a:solidFill>
                <a:latin typeface="Open Sans"/>
                <a:cs typeface="Open Sans"/>
              </a:rPr>
              <a:t>μrad</a:t>
            </a:r>
            <a:r>
              <a:rPr lang="en-US" sz="2000" i="1" dirty="0" smtClean="0">
                <a:latin typeface="Open Sans"/>
                <a:cs typeface="Open Sans"/>
              </a:rPr>
              <a:t> slope precision ⟶ </a:t>
            </a:r>
            <a:r>
              <a:rPr lang="en-US" sz="2000" b="1" i="1" dirty="0" smtClean="0">
                <a:solidFill>
                  <a:srgbClr val="394770"/>
                </a:solidFill>
                <a:latin typeface="Open Sans"/>
                <a:cs typeface="Open Sans"/>
              </a:rPr>
              <a:t>0.98 </a:t>
            </a:r>
            <a:r>
              <a:rPr lang="en-US" sz="2000" b="1" i="1" dirty="0" err="1" smtClean="0">
                <a:solidFill>
                  <a:srgbClr val="394770"/>
                </a:solidFill>
                <a:latin typeface="Open Sans"/>
                <a:cs typeface="Open Sans"/>
              </a:rPr>
              <a:t>mGal</a:t>
            </a:r>
            <a:r>
              <a:rPr lang="en-US" sz="2000" i="1" dirty="0" smtClean="0">
                <a:latin typeface="Open Sans"/>
                <a:cs typeface="Open Sans"/>
              </a:rPr>
              <a:t> gravity accuracy</a:t>
            </a:r>
          </a:p>
          <a:p>
            <a:pPr lvl="1">
              <a:tabLst>
                <a:tab pos="458788" algn="l"/>
              </a:tabLst>
            </a:pPr>
            <a:endParaRPr lang="en-US" sz="2000" i="1" dirty="0" smtClean="0">
              <a:latin typeface="Open Sans"/>
              <a:cs typeface="Open Sans"/>
            </a:endParaRPr>
          </a:p>
          <a:p>
            <a:pPr lvl="1">
              <a:tabLst>
                <a:tab pos="458788" algn="l"/>
              </a:tabLst>
            </a:pPr>
            <a:endParaRPr lang="en-US" sz="2000" i="1" dirty="0">
              <a:latin typeface="Open Sans"/>
              <a:cs typeface="Open Sans"/>
            </a:endParaRPr>
          </a:p>
          <a:p>
            <a:pPr>
              <a:buFont typeface="Arial" charset="0"/>
              <a:buChar char="•"/>
              <a:tabLst>
                <a:tab pos="458788" algn="l"/>
              </a:tabLst>
            </a:pPr>
            <a:r>
              <a:rPr lang="en-US" sz="2000" dirty="0">
                <a:latin typeface="Open Sans"/>
                <a:cs typeface="Open Sans"/>
              </a:rPr>
              <a:t> dense ground track spacing</a:t>
            </a:r>
          </a:p>
          <a:p>
            <a:pPr lvl="1">
              <a:tabLst>
                <a:tab pos="458788" algn="l"/>
              </a:tabLst>
            </a:pPr>
            <a:r>
              <a:rPr lang="en-US" sz="2000" dirty="0">
                <a:latin typeface="Open Sans"/>
                <a:cs typeface="Open Sans"/>
              </a:rPr>
              <a:t> </a:t>
            </a:r>
          </a:p>
          <a:p>
            <a:pPr>
              <a:tabLst>
                <a:tab pos="458788" algn="l"/>
              </a:tabLst>
            </a:pPr>
            <a:r>
              <a:rPr lang="en-US" sz="2000" dirty="0">
                <a:latin typeface="Open Sans"/>
                <a:cs typeface="Open Sans"/>
              </a:rPr>
              <a:t>	&lt; </a:t>
            </a:r>
            <a:r>
              <a:rPr lang="en-US" sz="2000" i="1" dirty="0">
                <a:latin typeface="Open Sans"/>
                <a:cs typeface="Open Sans"/>
              </a:rPr>
              <a:t>5 km separation at the equator</a:t>
            </a:r>
            <a:r>
              <a:rPr lang="en-US" sz="2000" dirty="0">
                <a:latin typeface="Open Sans"/>
                <a:cs typeface="Open Sans"/>
              </a:rPr>
              <a:t> OR </a:t>
            </a:r>
            <a:r>
              <a:rPr lang="en-US" sz="2000" i="1" dirty="0">
                <a:latin typeface="Open Sans"/>
                <a:cs typeface="Open Sans"/>
              </a:rPr>
              <a:t>swath coverage</a:t>
            </a:r>
          </a:p>
          <a:p>
            <a:pPr lvl="1">
              <a:tabLst>
                <a:tab pos="458788" algn="l"/>
              </a:tabLst>
            </a:pPr>
            <a:endParaRPr lang="en-US" sz="2000" i="1" dirty="0" smtClean="0">
              <a:latin typeface="Open Sans"/>
              <a:cs typeface="Open Sans"/>
            </a:endParaRPr>
          </a:p>
          <a:p>
            <a:pPr>
              <a:tabLst>
                <a:tab pos="458788" algn="l"/>
              </a:tabLst>
            </a:pPr>
            <a:endParaRPr lang="en-US" sz="2000" dirty="0" smtClean="0">
              <a:latin typeface="Open Sans"/>
              <a:cs typeface="Open Sans"/>
            </a:endParaRPr>
          </a:p>
          <a:p>
            <a:pPr>
              <a:tabLst>
                <a:tab pos="458788" algn="l"/>
              </a:tabLst>
            </a:pPr>
            <a:endParaRPr lang="en-US" sz="2000" dirty="0">
              <a:latin typeface="Open Sans"/>
              <a:cs typeface="Open Sans"/>
            </a:endParaRPr>
          </a:p>
        </p:txBody>
      </p:sp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552450" y="142240"/>
            <a:ext cx="6579870" cy="609600"/>
          </a:xfrm>
        </p:spPr>
        <p:txBody>
          <a:bodyPr>
            <a:noAutofit/>
          </a:bodyPr>
          <a:lstStyle/>
          <a:p>
            <a:pPr algn="l" eaLnBrk="1" hangingPunct="1">
              <a:lnSpc>
                <a:spcPct val="120000"/>
              </a:lnSpc>
            </a:pPr>
            <a:r>
              <a:rPr lang="en-US" sz="2400" b="1" dirty="0" smtClean="0">
                <a:solidFill>
                  <a:srgbClr val="394770"/>
                </a:solidFill>
                <a:latin typeface="Open Sans"/>
                <a:ea typeface="ＭＳ Ｐゴシック" charset="-128"/>
                <a:cs typeface="Open Sans"/>
              </a:rPr>
              <a:t>Ideal Geodetic Mission Objectives</a:t>
            </a:r>
            <a:endParaRPr lang="en-US" sz="2400" b="1" dirty="0">
              <a:solidFill>
                <a:srgbClr val="394770"/>
              </a:solidFill>
              <a:latin typeface="Open Sans"/>
              <a:cs typeface="Open Sans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0" y="1036320"/>
            <a:ext cx="9144000" cy="1588"/>
          </a:xfrm>
          <a:prstGeom prst="line">
            <a:avLst/>
          </a:prstGeom>
          <a:ln w="12700" cap="flat" cmpd="sng" algn="ctr">
            <a:solidFill>
              <a:srgbClr val="BC983A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315" name="Text Box 3"/>
          <p:cNvSpPr txBox="1">
            <a:spLocks noChangeArrowheads="1"/>
          </p:cNvSpPr>
          <p:nvPr/>
        </p:nvSpPr>
        <p:spPr bwMode="auto">
          <a:xfrm>
            <a:off x="531813" y="1455420"/>
            <a:ext cx="3811588" cy="255454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tabLst>
                <a:tab pos="458788" algn="l"/>
              </a:tabLst>
            </a:pPr>
            <a:r>
              <a:rPr lang="en-US" sz="2000" dirty="0" smtClean="0">
                <a:latin typeface="Open Sans"/>
                <a:cs typeface="Open Sans"/>
              </a:rPr>
              <a:t>Satellite altimeters measure the range to sea surface.</a:t>
            </a:r>
          </a:p>
          <a:p>
            <a:pPr>
              <a:tabLst>
                <a:tab pos="458788" algn="l"/>
              </a:tabLst>
            </a:pPr>
            <a:endParaRPr lang="en-US" sz="2000" dirty="0" smtClean="0">
              <a:latin typeface="Open Sans"/>
              <a:cs typeface="Open Sans"/>
            </a:endParaRPr>
          </a:p>
          <a:p>
            <a:pPr>
              <a:tabLst>
                <a:tab pos="458788" algn="l"/>
              </a:tabLst>
            </a:pPr>
            <a:r>
              <a:rPr lang="en-US" sz="2000" dirty="0" smtClean="0">
                <a:latin typeface="Open Sans"/>
                <a:cs typeface="Open Sans"/>
              </a:rPr>
              <a:t>Reprocessing Jason-1 and CryoSat-2 radar returns improves range precision over data products provided by space agencies.</a:t>
            </a:r>
            <a:endParaRPr lang="en-US" sz="2000" b="1" dirty="0" smtClean="0">
              <a:latin typeface="Open Sans"/>
              <a:cs typeface="Open Sans"/>
            </a:endParaRPr>
          </a:p>
        </p:txBody>
      </p:sp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501649" y="142240"/>
            <a:ext cx="8210551" cy="609600"/>
          </a:xfrm>
        </p:spPr>
        <p:txBody>
          <a:bodyPr>
            <a:noAutofit/>
          </a:bodyPr>
          <a:lstStyle/>
          <a:p>
            <a:pPr algn="l" eaLnBrk="1" hangingPunct="1">
              <a:lnSpc>
                <a:spcPct val="120000"/>
              </a:lnSpc>
            </a:pPr>
            <a:r>
              <a:rPr lang="en-US" sz="2400" b="1" dirty="0" smtClean="0">
                <a:solidFill>
                  <a:srgbClr val="394770"/>
                </a:solidFill>
                <a:latin typeface="Open Sans"/>
                <a:ea typeface="ＭＳ Ｐゴシック" charset="-128"/>
                <a:cs typeface="Open Sans"/>
              </a:rPr>
              <a:t>Waveform </a:t>
            </a:r>
            <a:r>
              <a:rPr lang="en-US" sz="2400" b="1" dirty="0" err="1" smtClean="0">
                <a:solidFill>
                  <a:srgbClr val="394770"/>
                </a:solidFill>
                <a:latin typeface="Open Sans"/>
                <a:ea typeface="ＭＳ Ｐゴシック" charset="-128"/>
                <a:cs typeface="Open Sans"/>
              </a:rPr>
              <a:t>retracking</a:t>
            </a:r>
            <a:r>
              <a:rPr lang="en-US" sz="2400" b="1" dirty="0" smtClean="0">
                <a:solidFill>
                  <a:srgbClr val="394770"/>
                </a:solidFill>
                <a:latin typeface="Open Sans"/>
                <a:ea typeface="ＭＳ Ｐゴシック" charset="-128"/>
                <a:cs typeface="Open Sans"/>
              </a:rPr>
              <a:t> to improve range precision</a:t>
            </a:r>
            <a:endParaRPr lang="en-US" sz="2400" b="1" dirty="0">
              <a:solidFill>
                <a:srgbClr val="394770"/>
              </a:solidFill>
              <a:latin typeface="Open Sans"/>
              <a:cs typeface="Open Sans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0" y="1036320"/>
            <a:ext cx="9144000" cy="1588"/>
          </a:xfrm>
          <a:prstGeom prst="line">
            <a:avLst/>
          </a:prstGeom>
          <a:ln w="12700" cap="flat" cmpd="sng" algn="ctr">
            <a:solidFill>
              <a:srgbClr val="BC983A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2"/>
          <p:cNvSpPr txBox="1">
            <a:spLocks noChangeArrowheads="1"/>
          </p:cNvSpPr>
          <p:nvPr/>
        </p:nvSpPr>
        <p:spPr bwMode="auto">
          <a:xfrm>
            <a:off x="552450" y="4780831"/>
            <a:ext cx="4629150" cy="3795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lnSpc>
                <a:spcPct val="120000"/>
              </a:lnSpc>
            </a:pPr>
            <a:endParaRPr lang="en-US" sz="1600" dirty="0">
              <a:latin typeface="Palatino Linotype"/>
              <a:cs typeface="Palatino Linotype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4411246" y="1599503"/>
            <a:ext cx="4491454" cy="2401523"/>
            <a:chOff x="4411246" y="2044003"/>
            <a:chExt cx="4491454" cy="2401523"/>
          </a:xfrm>
        </p:grpSpPr>
        <p:pic>
          <p:nvPicPr>
            <p:cNvPr id="12" name="Picture 11" descr="F5.large.jpg"/>
            <p:cNvPicPr>
              <a:picLocks noChangeAspect="1"/>
            </p:cNvPicPr>
            <p:nvPr/>
          </p:nvPicPr>
          <p:blipFill>
            <a:blip r:embed="rId3"/>
            <a:srcRect l="3478" t="41561" b="44059"/>
            <a:stretch>
              <a:fillRect/>
            </a:stretch>
          </p:blipFill>
          <p:spPr>
            <a:xfrm>
              <a:off x="4749800" y="2501900"/>
              <a:ext cx="4152900" cy="1526845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 rot="16200000">
              <a:off x="3627327" y="3073399"/>
              <a:ext cx="190639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Range Noise (mm)</a:t>
              </a:r>
              <a:endParaRPr lang="en-US" sz="1600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5545028" y="4106972"/>
              <a:ext cx="271991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Significant Wave Height (</a:t>
              </a:r>
              <a:r>
                <a:rPr lang="en-US" sz="1600" dirty="0" err="1" smtClean="0"/>
                <a:t>m</a:t>
              </a:r>
              <a:r>
                <a:rPr lang="en-US" sz="1600" dirty="0" smtClean="0"/>
                <a:t>)</a:t>
              </a:r>
              <a:endParaRPr lang="en-US" sz="1600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5329128" y="2044003"/>
              <a:ext cx="306987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Jason-1 Tracks in North Atlantic</a:t>
              </a:r>
              <a:endParaRPr lang="en-US" sz="1600" dirty="0"/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4998928" y="4378777"/>
            <a:ext cx="376918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CNES/CLS/NASA JPL MLE4 processor</a:t>
            </a:r>
            <a:endParaRPr lang="en-US" sz="1600" dirty="0" smtClean="0">
              <a:solidFill>
                <a:srgbClr val="008000"/>
              </a:solidFill>
            </a:endParaRPr>
          </a:p>
          <a:p>
            <a:r>
              <a:rPr lang="en-US" sz="1600" dirty="0" smtClean="0">
                <a:solidFill>
                  <a:srgbClr val="008000"/>
                </a:solidFill>
              </a:rPr>
              <a:t>SIO/NOAA regular </a:t>
            </a:r>
            <a:r>
              <a:rPr lang="en-US" sz="1600" dirty="0" err="1" smtClean="0">
                <a:solidFill>
                  <a:srgbClr val="008000"/>
                </a:solidFill>
              </a:rPr>
              <a:t>retracking</a:t>
            </a:r>
            <a:endParaRPr lang="en-US" sz="1600" dirty="0" smtClean="0">
              <a:solidFill>
                <a:srgbClr val="008000"/>
              </a:solidFill>
            </a:endParaRPr>
          </a:p>
          <a:p>
            <a:r>
              <a:rPr lang="en-US" sz="1600" dirty="0" smtClean="0">
                <a:solidFill>
                  <a:srgbClr val="008000"/>
                </a:solidFill>
              </a:rPr>
              <a:t>(</a:t>
            </a:r>
            <a:r>
              <a:rPr lang="en-US" sz="1600" u="sng" dirty="0" smtClean="0">
                <a:solidFill>
                  <a:srgbClr val="008000"/>
                </a:solidFill>
              </a:rPr>
              <a:t>64 mm</a:t>
            </a:r>
            <a:r>
              <a:rPr lang="en-US" sz="1600" dirty="0" smtClean="0">
                <a:solidFill>
                  <a:srgbClr val="008000"/>
                </a:solidFill>
              </a:rPr>
              <a:t> at 2 </a:t>
            </a:r>
            <a:r>
              <a:rPr lang="en-US" sz="1600" dirty="0" err="1" smtClean="0">
                <a:solidFill>
                  <a:srgbClr val="008000"/>
                </a:solidFill>
              </a:rPr>
              <a:t>m</a:t>
            </a:r>
            <a:r>
              <a:rPr lang="en-US" sz="1600" dirty="0" smtClean="0">
                <a:solidFill>
                  <a:srgbClr val="008000"/>
                </a:solidFill>
              </a:rPr>
              <a:t> SWH)</a:t>
            </a:r>
          </a:p>
          <a:p>
            <a:endParaRPr lang="en-US" sz="1600" dirty="0" smtClean="0">
              <a:solidFill>
                <a:srgbClr val="000090"/>
              </a:solidFill>
            </a:endParaRPr>
          </a:p>
          <a:p>
            <a:r>
              <a:rPr lang="en-US" sz="1600" dirty="0" smtClean="0">
                <a:solidFill>
                  <a:srgbClr val="000090"/>
                </a:solidFill>
              </a:rPr>
              <a:t>SIO/NOAA double </a:t>
            </a:r>
            <a:r>
              <a:rPr lang="en-US" sz="1600" dirty="0" err="1" smtClean="0">
                <a:solidFill>
                  <a:srgbClr val="000090"/>
                </a:solidFill>
              </a:rPr>
              <a:t>retracking</a:t>
            </a:r>
            <a:endParaRPr lang="en-US" sz="1600" dirty="0" smtClean="0">
              <a:solidFill>
                <a:srgbClr val="000090"/>
              </a:solidFill>
            </a:endParaRPr>
          </a:p>
          <a:p>
            <a:r>
              <a:rPr lang="en-US" sz="1600" dirty="0" smtClean="0">
                <a:solidFill>
                  <a:srgbClr val="000090"/>
                </a:solidFill>
              </a:rPr>
              <a:t>(</a:t>
            </a:r>
            <a:r>
              <a:rPr lang="en-US" sz="1600" u="sng" dirty="0" smtClean="0">
                <a:solidFill>
                  <a:srgbClr val="000090"/>
                </a:solidFill>
              </a:rPr>
              <a:t>46 mm</a:t>
            </a:r>
            <a:r>
              <a:rPr lang="en-US" sz="1600" dirty="0" smtClean="0">
                <a:solidFill>
                  <a:srgbClr val="000090"/>
                </a:solidFill>
              </a:rPr>
              <a:t> at 2 </a:t>
            </a:r>
            <a:r>
              <a:rPr lang="en-US" sz="1600" dirty="0" err="1" smtClean="0">
                <a:solidFill>
                  <a:srgbClr val="000090"/>
                </a:solidFill>
              </a:rPr>
              <a:t>m</a:t>
            </a:r>
            <a:r>
              <a:rPr lang="en-US" sz="1600" dirty="0" smtClean="0">
                <a:solidFill>
                  <a:srgbClr val="000090"/>
                </a:solidFill>
              </a:rPr>
              <a:t> SWH)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831733" y="656074"/>
            <a:ext cx="23497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[Garcia et al., GJI 2014]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2391967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552450" y="142240"/>
            <a:ext cx="7816850" cy="609600"/>
          </a:xfrm>
        </p:spPr>
        <p:txBody>
          <a:bodyPr>
            <a:noAutofit/>
          </a:bodyPr>
          <a:lstStyle/>
          <a:p>
            <a:pPr algn="l" eaLnBrk="1" hangingPunct="1">
              <a:lnSpc>
                <a:spcPct val="120000"/>
              </a:lnSpc>
            </a:pPr>
            <a:r>
              <a:rPr lang="en-US" sz="2400" b="1" dirty="0" smtClean="0">
                <a:solidFill>
                  <a:srgbClr val="394770"/>
                </a:solidFill>
                <a:latin typeface="Open Sans"/>
                <a:ea typeface="ＭＳ Ｐゴシック" charset="-128"/>
                <a:cs typeface="Open Sans"/>
              </a:rPr>
              <a:t>Dense track coverage for high spatial resolution</a:t>
            </a:r>
            <a:endParaRPr lang="en-US" sz="2400" b="1" dirty="0">
              <a:solidFill>
                <a:srgbClr val="394770"/>
              </a:solidFill>
              <a:latin typeface="Open Sans"/>
              <a:cs typeface="Open Sans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0" y="1036320"/>
            <a:ext cx="9144000" cy="1588"/>
          </a:xfrm>
          <a:prstGeom prst="line">
            <a:avLst/>
          </a:prstGeom>
          <a:ln w="12700" cap="flat" cmpd="sng" algn="ctr">
            <a:solidFill>
              <a:srgbClr val="BC983A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Picture 1" descr="01_fig_NGA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0" y="762826"/>
            <a:ext cx="8813800" cy="6123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06743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315" name="Text Box 3"/>
          <p:cNvSpPr txBox="1">
            <a:spLocks noChangeArrowheads="1"/>
          </p:cNvSpPr>
          <p:nvPr/>
        </p:nvSpPr>
        <p:spPr bwMode="auto">
          <a:xfrm>
            <a:off x="750888" y="2423336"/>
            <a:ext cx="7989888" cy="255454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buFont typeface="Arial" charset="0"/>
              <a:buChar char="•"/>
              <a:tabLst>
                <a:tab pos="458788" algn="l"/>
              </a:tabLst>
            </a:pPr>
            <a:r>
              <a:rPr lang="en-US" sz="2000" dirty="0">
                <a:latin typeface="Open Sans"/>
                <a:cs typeface="Open Sans"/>
              </a:rPr>
              <a:t> </a:t>
            </a:r>
            <a:r>
              <a:rPr lang="en-US" sz="2000" dirty="0" smtClean="0">
                <a:latin typeface="Open Sans"/>
                <a:cs typeface="Open Sans"/>
              </a:rPr>
              <a:t>seafloor mapping tools and coverage</a:t>
            </a:r>
          </a:p>
          <a:p>
            <a:pPr>
              <a:tabLst>
                <a:tab pos="458788" algn="l"/>
              </a:tabLst>
            </a:pPr>
            <a:endParaRPr lang="en-US" sz="2000" dirty="0">
              <a:latin typeface="Open Sans"/>
              <a:cs typeface="Open Sans"/>
            </a:endParaRPr>
          </a:p>
          <a:p>
            <a:pPr>
              <a:buFont typeface="Arial" charset="0"/>
              <a:buChar char="•"/>
              <a:tabLst>
                <a:tab pos="458788" algn="l"/>
              </a:tabLst>
            </a:pPr>
            <a:r>
              <a:rPr lang="en-US" sz="2000" dirty="0" smtClean="0">
                <a:latin typeface="Open Sans"/>
                <a:cs typeface="Open Sans"/>
              </a:rPr>
              <a:t> new marine gravity from </a:t>
            </a:r>
            <a:r>
              <a:rPr lang="en-US" sz="2000" dirty="0" err="1" smtClean="0">
                <a:latin typeface="Open Sans"/>
                <a:cs typeface="Open Sans"/>
              </a:rPr>
              <a:t>Envisat</a:t>
            </a:r>
            <a:r>
              <a:rPr lang="en-US" sz="2000" dirty="0" smtClean="0">
                <a:latin typeface="Open Sans"/>
                <a:cs typeface="Open Sans"/>
              </a:rPr>
              <a:t>, Jason-1, and </a:t>
            </a:r>
            <a:r>
              <a:rPr lang="en-US" sz="2000" b="1" dirty="0" smtClean="0">
                <a:latin typeface="Open Sans"/>
                <a:cs typeface="Open Sans"/>
              </a:rPr>
              <a:t>CryoSat-2</a:t>
            </a:r>
          </a:p>
          <a:p>
            <a:pPr>
              <a:buFont typeface="Arial" charset="0"/>
              <a:buChar char="•"/>
              <a:tabLst>
                <a:tab pos="458788" algn="l"/>
              </a:tabLst>
            </a:pPr>
            <a:endParaRPr lang="en-US" sz="2000" b="1" dirty="0" smtClean="0">
              <a:latin typeface="Open Sans"/>
              <a:cs typeface="Open Sans"/>
            </a:endParaRPr>
          </a:p>
          <a:p>
            <a:pPr>
              <a:buFont typeface="Arial" charset="0"/>
              <a:buChar char="•"/>
              <a:tabLst>
                <a:tab pos="458788" algn="l"/>
              </a:tabLst>
            </a:pPr>
            <a:r>
              <a:rPr lang="en-US" sz="2000" dirty="0">
                <a:latin typeface="Open Sans"/>
                <a:cs typeface="Open Sans"/>
              </a:rPr>
              <a:t> </a:t>
            </a:r>
            <a:r>
              <a:rPr lang="en-US" sz="2000" b="1" dirty="0" smtClean="0">
                <a:latin typeface="Open Sans"/>
                <a:cs typeface="Open Sans"/>
              </a:rPr>
              <a:t>sample of new tectonic structures</a:t>
            </a:r>
          </a:p>
          <a:p>
            <a:pPr>
              <a:buFont typeface="Arial" charset="0"/>
              <a:buChar char="•"/>
              <a:tabLst>
                <a:tab pos="458788" algn="l"/>
              </a:tabLst>
            </a:pPr>
            <a:endParaRPr lang="en-US" sz="2000" dirty="0">
              <a:latin typeface="Open Sans"/>
              <a:cs typeface="Open Sans"/>
            </a:endParaRPr>
          </a:p>
          <a:p>
            <a:pPr>
              <a:buFont typeface="Arial" charset="0"/>
              <a:buChar char="•"/>
              <a:tabLst>
                <a:tab pos="458788" algn="l"/>
              </a:tabLst>
            </a:pPr>
            <a:r>
              <a:rPr lang="en-US" sz="2000" dirty="0">
                <a:latin typeface="Open Sans"/>
                <a:cs typeface="Open Sans"/>
              </a:rPr>
              <a:t> </a:t>
            </a:r>
            <a:r>
              <a:rPr lang="en-US" sz="2000" dirty="0" err="1" smtClean="0">
                <a:latin typeface="Open Sans"/>
                <a:cs typeface="Open Sans"/>
              </a:rPr>
              <a:t>AltiKa</a:t>
            </a:r>
            <a:r>
              <a:rPr lang="en-US" sz="2000" dirty="0" smtClean="0">
                <a:latin typeface="Open Sans"/>
                <a:cs typeface="Open Sans"/>
              </a:rPr>
              <a:t> and SWOT may improve gravity by 1.5 to 5 times</a:t>
            </a:r>
          </a:p>
          <a:p>
            <a:pPr>
              <a:buFont typeface="Arial" charset="0"/>
              <a:buChar char="•"/>
              <a:tabLst>
                <a:tab pos="458788" algn="l"/>
              </a:tabLst>
            </a:pPr>
            <a:endParaRPr lang="en-US" sz="2000" dirty="0">
              <a:latin typeface="Open Sans"/>
              <a:cs typeface="Open Sans"/>
            </a:endParaRPr>
          </a:p>
        </p:txBody>
      </p:sp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330200" y="-77788"/>
            <a:ext cx="7035800" cy="1081088"/>
          </a:xfrm>
        </p:spPr>
        <p:txBody>
          <a:bodyPr>
            <a:noAutofit/>
          </a:bodyPr>
          <a:lstStyle/>
          <a:p>
            <a:pPr algn="l" eaLnBrk="1" hangingPunct="1">
              <a:lnSpc>
                <a:spcPct val="120000"/>
              </a:lnSpc>
            </a:pPr>
            <a:r>
              <a:rPr lang="en-US" sz="2000" b="1" dirty="0" smtClean="0">
                <a:solidFill>
                  <a:srgbClr val="394770"/>
                </a:solidFill>
                <a:latin typeface="Open Sans"/>
                <a:ea typeface="ＭＳ Ｐゴシック" charset="-128"/>
                <a:cs typeface="Open Sans"/>
              </a:rPr>
              <a:t>New Radar Altimeter Missions are Providing a Dramatically Sharper Image of Global Marine Tectonics</a:t>
            </a:r>
            <a:endParaRPr lang="en-US" sz="2000" b="1" dirty="0">
              <a:solidFill>
                <a:srgbClr val="394770"/>
              </a:solidFill>
              <a:latin typeface="Open Sans"/>
              <a:cs typeface="Open Sans"/>
            </a:endParaRPr>
          </a:p>
        </p:txBody>
      </p:sp>
      <p:sp>
        <p:nvSpPr>
          <p:cNvPr id="14341" name="TextBox 2"/>
          <p:cNvSpPr txBox="1">
            <a:spLocks noChangeArrowheads="1"/>
          </p:cNvSpPr>
          <p:nvPr/>
        </p:nvSpPr>
        <p:spPr bwMode="auto">
          <a:xfrm>
            <a:off x="534988" y="903923"/>
            <a:ext cx="5535283" cy="9705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20000"/>
              </a:lnSpc>
            </a:pPr>
            <a:r>
              <a:rPr lang="en-US" sz="1600" i="1" dirty="0" smtClean="0">
                <a:latin typeface="Palatino Linotype"/>
                <a:cs typeface="Palatino Linotype"/>
              </a:rPr>
              <a:t>David Sandwell, </a:t>
            </a:r>
            <a:r>
              <a:rPr lang="en-US" sz="1600" i="1" dirty="0" err="1" smtClean="0">
                <a:latin typeface="Palatino Linotype"/>
                <a:cs typeface="Palatino Linotype"/>
              </a:rPr>
              <a:t>Dietmar</a:t>
            </a:r>
            <a:r>
              <a:rPr lang="en-US" sz="1600" i="1" dirty="0" smtClean="0">
                <a:latin typeface="Palatino Linotype"/>
                <a:cs typeface="Palatino Linotype"/>
              </a:rPr>
              <a:t> Mueller</a:t>
            </a:r>
            <a:r>
              <a:rPr lang="en-US" sz="1600" dirty="0" smtClean="0">
                <a:latin typeface="Palatino Linotype"/>
                <a:cs typeface="Palatino Linotype"/>
              </a:rPr>
              <a:t>, </a:t>
            </a:r>
            <a:r>
              <a:rPr lang="en-US" sz="1600" b="1" i="1" dirty="0" smtClean="0">
                <a:latin typeface="Palatino Linotype"/>
                <a:cs typeface="Palatino Linotype"/>
              </a:rPr>
              <a:t>Emmanuel (Soli) Garcia, </a:t>
            </a:r>
          </a:p>
          <a:p>
            <a:pPr>
              <a:lnSpc>
                <a:spcPct val="120000"/>
              </a:lnSpc>
            </a:pPr>
            <a:r>
              <a:rPr lang="en-US" sz="1600" i="1" dirty="0" smtClean="0">
                <a:latin typeface="Palatino Linotype"/>
                <a:cs typeface="Palatino Linotype"/>
              </a:rPr>
              <a:t>Kara Matthews, Walter Smith, Edward </a:t>
            </a:r>
            <a:r>
              <a:rPr lang="en-US" sz="1600" i="1" dirty="0" err="1" smtClean="0">
                <a:latin typeface="Palatino Linotype"/>
                <a:cs typeface="Palatino Linotype"/>
              </a:rPr>
              <a:t>Zaron</a:t>
            </a:r>
            <a:r>
              <a:rPr lang="en-US" sz="1600" i="1" dirty="0" smtClean="0">
                <a:latin typeface="Palatino Linotype"/>
                <a:cs typeface="Palatino Linotype"/>
              </a:rPr>
              <a:t>, </a:t>
            </a:r>
            <a:r>
              <a:rPr lang="en-US" sz="1600" i="1" dirty="0" err="1" smtClean="0">
                <a:latin typeface="Palatino Linotype"/>
                <a:cs typeface="Palatino Linotype"/>
              </a:rPr>
              <a:t>Shengjun</a:t>
            </a:r>
            <a:r>
              <a:rPr lang="en-US" sz="1600" i="1" dirty="0" smtClean="0">
                <a:latin typeface="Palatino Linotype"/>
                <a:cs typeface="Palatino Linotype"/>
              </a:rPr>
              <a:t> Zhang, </a:t>
            </a:r>
          </a:p>
          <a:p>
            <a:pPr>
              <a:lnSpc>
                <a:spcPct val="120000"/>
              </a:lnSpc>
            </a:pPr>
            <a:r>
              <a:rPr lang="en-US" sz="1600" i="1" dirty="0" smtClean="0">
                <a:latin typeface="Palatino Linotype"/>
                <a:cs typeface="Palatino Linotype"/>
              </a:rPr>
              <a:t>Dan Bassett, and Richard Francis</a:t>
            </a:r>
            <a:endParaRPr lang="en-US" sz="1600" dirty="0">
              <a:latin typeface="Helvetica" charset="0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0" y="1942200"/>
            <a:ext cx="9144000" cy="1588"/>
          </a:xfrm>
          <a:prstGeom prst="line">
            <a:avLst/>
          </a:prstGeom>
          <a:ln w="12700" cap="flat" cmpd="sng" algn="ctr">
            <a:solidFill>
              <a:srgbClr val="BC983A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2" name="Picture 21" descr="01_atlantic_quakes_noland_nob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52159" y="84615"/>
            <a:ext cx="2621331" cy="177376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588746" y="6059606"/>
            <a:ext cx="36353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>
                <a:solidFill>
                  <a:srgbClr val="5E75BB"/>
                </a:solidFill>
                <a:latin typeface="Palatino Linotype"/>
                <a:cs typeface="Palatino Linotype"/>
              </a:rPr>
              <a:t>topex.ucsd.edu</a:t>
            </a:r>
            <a:r>
              <a:rPr lang="en-US" sz="2000" dirty="0">
                <a:solidFill>
                  <a:srgbClr val="5E75BB"/>
                </a:solidFill>
                <a:latin typeface="Palatino Linotype"/>
                <a:cs typeface="Palatino Linotype"/>
              </a:rPr>
              <a:t>/</a:t>
            </a:r>
            <a:r>
              <a:rPr lang="en-US" sz="2000" dirty="0" err="1" smtClean="0">
                <a:solidFill>
                  <a:srgbClr val="5E75BB"/>
                </a:solidFill>
                <a:latin typeface="Palatino Linotype"/>
                <a:cs typeface="Palatino Linotype"/>
              </a:rPr>
              <a:t>grav_outreach</a:t>
            </a:r>
            <a:endParaRPr lang="en-US" sz="2000" dirty="0">
              <a:solidFill>
                <a:srgbClr val="5E75BB"/>
              </a:solidFill>
              <a:latin typeface="Palatino Linotype"/>
              <a:cs typeface="Palatino Linotype"/>
            </a:endParaRPr>
          </a:p>
        </p:txBody>
      </p:sp>
    </p:spTree>
    <p:extLst>
      <p:ext uri="{BB962C8B-B14F-4D97-AF65-F5344CB8AC3E}">
        <p14:creationId xmlns:p14="http://schemas.microsoft.com/office/powerpoint/2010/main" val="22781204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2288</TotalTime>
  <Words>1022</Words>
  <Application>Microsoft Macintosh PowerPoint</Application>
  <PresentationFormat>On-screen Show (4:3)</PresentationFormat>
  <Paragraphs>188</Paragraphs>
  <Slides>22</Slides>
  <Notes>20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4" baseType="lpstr">
      <vt:lpstr>Office Theme</vt:lpstr>
      <vt:lpstr>Document</vt:lpstr>
      <vt:lpstr>New Radar Altimeter Missions are Providing a Dramatically Sharper Image of Global Marine Tectonics</vt:lpstr>
      <vt:lpstr>Modern Seafloor Mapping Tools</vt:lpstr>
      <vt:lpstr>½ of Seafloor Unmapped at 10 km Resolution</vt:lpstr>
      <vt:lpstr>½ of Seafloor Unmapped at 10 km Resolution</vt:lpstr>
      <vt:lpstr>PowerPoint Presentation</vt:lpstr>
      <vt:lpstr>Ideal Geodetic Mission Objectives</vt:lpstr>
      <vt:lpstr>Waveform retracking to improve range precision</vt:lpstr>
      <vt:lpstr>Dense track coverage for high spatial resolution</vt:lpstr>
      <vt:lpstr>New Radar Altimeter Missions are Providing a Dramatically Sharper Image of Global Marine Tectonics</vt:lpstr>
      <vt:lpstr>Extinct Spreading Ridge and Continent Ocean Boundary, Gulf of Mexico</vt:lpstr>
      <vt:lpstr>PowerPoint Presentation</vt:lpstr>
      <vt:lpstr>Propagating Ridge, South Atlantic</vt:lpstr>
      <vt:lpstr>Mammerickx Microplate, Indian Ocean</vt:lpstr>
      <vt:lpstr>Future Contributions to Gravity Maps from AltiKa</vt:lpstr>
      <vt:lpstr>1.5 X Better Gravity Maps are possible from AltiKa</vt:lpstr>
      <vt:lpstr>Surface Water &amp; Ocean Topography (SWOT)</vt:lpstr>
      <vt:lpstr>Conclusions</vt:lpstr>
      <vt:lpstr>Extra Slides</vt:lpstr>
      <vt:lpstr>PowerPoint Presentation</vt:lpstr>
      <vt:lpstr>PowerPoint Presentation</vt:lpstr>
      <vt:lpstr>Marine Gravity Errors from Coastal Tide Models</vt:lpstr>
      <vt:lpstr>Offshore Extension of Median Tectonic Line, Japan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92</cp:revision>
  <dcterms:created xsi:type="dcterms:W3CDTF">2015-01-13T19:42:26Z</dcterms:created>
  <dcterms:modified xsi:type="dcterms:W3CDTF">2015-12-12T00:56:39Z</dcterms:modified>
</cp:coreProperties>
</file>