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autoCompressPictures="0">
  <p:sldMasterIdLst>
    <p:sldMasterId id="2147483648" r:id="rId1"/>
  </p:sldMasterIdLst>
  <p:notesMasterIdLst>
    <p:notesMasterId r:id="rId53"/>
  </p:notesMasterIdLst>
  <p:handoutMasterIdLst>
    <p:handoutMasterId r:id="rId54"/>
  </p:handoutMasterIdLst>
  <p:sldIdLst>
    <p:sldId id="256" r:id="rId2"/>
    <p:sldId id="278" r:id="rId3"/>
    <p:sldId id="382" r:id="rId4"/>
    <p:sldId id="337" r:id="rId5"/>
    <p:sldId id="372" r:id="rId6"/>
    <p:sldId id="282" r:id="rId7"/>
    <p:sldId id="283" r:id="rId8"/>
    <p:sldId id="350" r:id="rId9"/>
    <p:sldId id="365" r:id="rId10"/>
    <p:sldId id="357" r:id="rId11"/>
    <p:sldId id="358" r:id="rId12"/>
    <p:sldId id="359" r:id="rId13"/>
    <p:sldId id="360" r:id="rId14"/>
    <p:sldId id="380" r:id="rId15"/>
    <p:sldId id="381" r:id="rId16"/>
    <p:sldId id="257" r:id="rId17"/>
    <p:sldId id="364" r:id="rId18"/>
    <p:sldId id="294" r:id="rId19"/>
    <p:sldId id="373" r:id="rId20"/>
    <p:sldId id="374" r:id="rId21"/>
    <p:sldId id="377" r:id="rId22"/>
    <p:sldId id="376" r:id="rId23"/>
    <p:sldId id="375" r:id="rId24"/>
    <p:sldId id="295" r:id="rId25"/>
    <p:sldId id="299" r:id="rId26"/>
    <p:sldId id="345" r:id="rId27"/>
    <p:sldId id="340" r:id="rId28"/>
    <p:sldId id="341" r:id="rId29"/>
    <p:sldId id="265" r:id="rId30"/>
    <p:sldId id="346" r:id="rId31"/>
    <p:sldId id="263" r:id="rId32"/>
    <p:sldId id="325" r:id="rId33"/>
    <p:sldId id="326" r:id="rId34"/>
    <p:sldId id="333" r:id="rId35"/>
    <p:sldId id="264" r:id="rId36"/>
    <p:sldId id="383" r:id="rId37"/>
    <p:sldId id="288" r:id="rId38"/>
    <p:sldId id="284" r:id="rId39"/>
    <p:sldId id="287" r:id="rId40"/>
    <p:sldId id="266" r:id="rId41"/>
    <p:sldId id="332" r:id="rId42"/>
    <p:sldId id="267" r:id="rId43"/>
    <p:sldId id="334" r:id="rId44"/>
    <p:sldId id="289" r:id="rId45"/>
    <p:sldId id="335" r:id="rId46"/>
    <p:sldId id="336" r:id="rId47"/>
    <p:sldId id="290" r:id="rId48"/>
    <p:sldId id="291" r:id="rId49"/>
    <p:sldId id="292" r:id="rId50"/>
    <p:sldId id="286" r:id="rId51"/>
    <p:sldId id="342" r:id="rId52"/>
  </p:sldIdLst>
  <p:sldSz cx="9144000" cy="6858000" type="screen4x3"/>
  <p:notesSz cx="6858000" cy="9144000"/>
  <p:defaultTextStyle>
    <a:defPPr>
      <a:defRPr lang="en-US"/>
    </a:defPPr>
    <a:lvl1pPr algn="l" rtl="0" eaLnBrk="0" fontAlgn="base" hangingPunct="0">
      <a:spcBef>
        <a:spcPct val="0"/>
      </a:spcBef>
      <a:spcAft>
        <a:spcPct val="0"/>
      </a:spcAft>
      <a:defRPr sz="2400" kern="1200" baseline="-25000">
        <a:solidFill>
          <a:schemeClr val="tx1"/>
        </a:solidFill>
        <a:latin typeface="Arial" panose="020B0604020202020204" pitchFamily="34" charset="0"/>
        <a:ea typeface="ヒラギノ角ゴ Pro W3" panose="020B0300000000000000" pitchFamily="34" charset="-128"/>
        <a:cs typeface="+mn-cs"/>
      </a:defRPr>
    </a:lvl1pPr>
    <a:lvl2pPr marL="457200" algn="l" rtl="0" eaLnBrk="0" fontAlgn="base" hangingPunct="0">
      <a:spcBef>
        <a:spcPct val="0"/>
      </a:spcBef>
      <a:spcAft>
        <a:spcPct val="0"/>
      </a:spcAft>
      <a:defRPr sz="2400" kern="1200" baseline="-25000">
        <a:solidFill>
          <a:schemeClr val="tx1"/>
        </a:solidFill>
        <a:latin typeface="Arial" panose="020B0604020202020204" pitchFamily="34" charset="0"/>
        <a:ea typeface="ヒラギノ角ゴ Pro W3" panose="020B0300000000000000" pitchFamily="34" charset="-128"/>
        <a:cs typeface="+mn-cs"/>
      </a:defRPr>
    </a:lvl2pPr>
    <a:lvl3pPr marL="914400" algn="l" rtl="0" eaLnBrk="0" fontAlgn="base" hangingPunct="0">
      <a:spcBef>
        <a:spcPct val="0"/>
      </a:spcBef>
      <a:spcAft>
        <a:spcPct val="0"/>
      </a:spcAft>
      <a:defRPr sz="2400" kern="1200" baseline="-25000">
        <a:solidFill>
          <a:schemeClr val="tx1"/>
        </a:solidFill>
        <a:latin typeface="Arial" panose="020B0604020202020204" pitchFamily="34" charset="0"/>
        <a:ea typeface="ヒラギノ角ゴ Pro W3" panose="020B0300000000000000" pitchFamily="34" charset="-128"/>
        <a:cs typeface="+mn-cs"/>
      </a:defRPr>
    </a:lvl3pPr>
    <a:lvl4pPr marL="1371600" algn="l" rtl="0" eaLnBrk="0" fontAlgn="base" hangingPunct="0">
      <a:spcBef>
        <a:spcPct val="0"/>
      </a:spcBef>
      <a:spcAft>
        <a:spcPct val="0"/>
      </a:spcAft>
      <a:defRPr sz="2400" kern="1200" baseline="-25000">
        <a:solidFill>
          <a:schemeClr val="tx1"/>
        </a:solidFill>
        <a:latin typeface="Arial" panose="020B0604020202020204" pitchFamily="34" charset="0"/>
        <a:ea typeface="ヒラギノ角ゴ Pro W3" panose="020B0300000000000000" pitchFamily="34" charset="-128"/>
        <a:cs typeface="+mn-cs"/>
      </a:defRPr>
    </a:lvl4pPr>
    <a:lvl5pPr marL="1828800" algn="l" rtl="0" eaLnBrk="0" fontAlgn="base" hangingPunct="0">
      <a:spcBef>
        <a:spcPct val="0"/>
      </a:spcBef>
      <a:spcAft>
        <a:spcPct val="0"/>
      </a:spcAft>
      <a:defRPr sz="2400" kern="1200" baseline="-25000">
        <a:solidFill>
          <a:schemeClr val="tx1"/>
        </a:solidFill>
        <a:latin typeface="Arial" panose="020B0604020202020204" pitchFamily="34" charset="0"/>
        <a:ea typeface="ヒラギノ角ゴ Pro W3" panose="020B0300000000000000" pitchFamily="34" charset="-128"/>
        <a:cs typeface="+mn-cs"/>
      </a:defRPr>
    </a:lvl5pPr>
    <a:lvl6pPr marL="2286000" algn="l" defTabSz="914400" rtl="0" eaLnBrk="1" latinLnBrk="0" hangingPunct="1">
      <a:defRPr sz="2400" kern="1200" baseline="-25000">
        <a:solidFill>
          <a:schemeClr val="tx1"/>
        </a:solidFill>
        <a:latin typeface="Arial" panose="020B0604020202020204" pitchFamily="34" charset="0"/>
        <a:ea typeface="ヒラギノ角ゴ Pro W3" panose="020B0300000000000000" pitchFamily="34" charset="-128"/>
        <a:cs typeface="+mn-cs"/>
      </a:defRPr>
    </a:lvl6pPr>
    <a:lvl7pPr marL="2743200" algn="l" defTabSz="914400" rtl="0" eaLnBrk="1" latinLnBrk="0" hangingPunct="1">
      <a:defRPr sz="2400" kern="1200" baseline="-25000">
        <a:solidFill>
          <a:schemeClr val="tx1"/>
        </a:solidFill>
        <a:latin typeface="Arial" panose="020B0604020202020204" pitchFamily="34" charset="0"/>
        <a:ea typeface="ヒラギノ角ゴ Pro W3" panose="020B0300000000000000" pitchFamily="34" charset="-128"/>
        <a:cs typeface="+mn-cs"/>
      </a:defRPr>
    </a:lvl7pPr>
    <a:lvl8pPr marL="3200400" algn="l" defTabSz="914400" rtl="0" eaLnBrk="1" latinLnBrk="0" hangingPunct="1">
      <a:defRPr sz="2400" kern="1200" baseline="-25000">
        <a:solidFill>
          <a:schemeClr val="tx1"/>
        </a:solidFill>
        <a:latin typeface="Arial" panose="020B0604020202020204" pitchFamily="34" charset="0"/>
        <a:ea typeface="ヒラギノ角ゴ Pro W3" panose="020B0300000000000000" pitchFamily="34" charset="-128"/>
        <a:cs typeface="+mn-cs"/>
      </a:defRPr>
    </a:lvl8pPr>
    <a:lvl9pPr marL="3657600" algn="l" defTabSz="914400" rtl="0" eaLnBrk="1" latinLnBrk="0" hangingPunct="1">
      <a:defRPr sz="2400" kern="1200" baseline="-25000">
        <a:solidFill>
          <a:schemeClr val="tx1"/>
        </a:solidFill>
        <a:latin typeface="Arial" panose="020B0604020202020204" pitchFamily="34" charset="0"/>
        <a:ea typeface="ヒラギノ角ゴ Pro W3" panose="020B0300000000000000"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6226"/>
    <p:restoredTop sz="92838"/>
  </p:normalViewPr>
  <p:slideViewPr>
    <p:cSldViewPr>
      <p:cViewPr varScale="1">
        <p:scale>
          <a:sx n="57" d="100"/>
          <a:sy n="57" d="100"/>
        </p:scale>
        <p:origin x="384"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7928"/>
    </p:cViewPr>
  </p:sorterViewPr>
  <p:notesViewPr>
    <p:cSldViewPr>
      <p:cViewPr varScale="1">
        <p:scale>
          <a:sx n="99" d="100"/>
          <a:sy n="99" d="100"/>
        </p:scale>
        <p:origin x="-3560"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342F38-075B-5248-8900-3AE30C8707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smtClean="0">
                <a:latin typeface="Arial" charset="0"/>
                <a:ea typeface="ヒラギノ角ゴ Pro W3" charset="-128"/>
              </a:defRPr>
            </a:lvl1pPr>
          </a:lstStyle>
          <a:p>
            <a:pPr>
              <a:defRPr/>
            </a:pPr>
            <a:endParaRPr lang="en-US"/>
          </a:p>
        </p:txBody>
      </p:sp>
      <p:sp>
        <p:nvSpPr>
          <p:cNvPr id="3" name="Date Placeholder 2">
            <a:extLst>
              <a:ext uri="{FF2B5EF4-FFF2-40B4-BE49-F238E27FC236}">
                <a16:creationId xmlns:a16="http://schemas.microsoft.com/office/drawing/2014/main" id="{EF039C58-BD5F-F04F-869D-C0DF58578E9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smtClean="0">
                <a:latin typeface="Arial" charset="0"/>
                <a:ea typeface="ヒラギノ角ゴ Pro W3" charset="-128"/>
              </a:defRPr>
            </a:lvl1pPr>
          </a:lstStyle>
          <a:p>
            <a:pPr>
              <a:defRPr/>
            </a:pPr>
            <a:fld id="{5D78E111-8962-B44C-99DD-F3266897CDED}" type="datetimeFigureOut">
              <a:rPr lang="en-US"/>
              <a:pPr>
                <a:defRPr/>
              </a:pPr>
              <a:t>4/20/19</a:t>
            </a:fld>
            <a:endParaRPr lang="en-US"/>
          </a:p>
        </p:txBody>
      </p:sp>
      <p:sp>
        <p:nvSpPr>
          <p:cNvPr id="4" name="Footer Placeholder 3">
            <a:extLst>
              <a:ext uri="{FF2B5EF4-FFF2-40B4-BE49-F238E27FC236}">
                <a16:creationId xmlns:a16="http://schemas.microsoft.com/office/drawing/2014/main" id="{CC784B52-656E-8C4A-BD53-0DC151D61BB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smtClean="0">
                <a:latin typeface="Arial" charset="0"/>
                <a:ea typeface="ヒラギノ角ゴ Pro W3" charset="-128"/>
              </a:defRPr>
            </a:lvl1pPr>
          </a:lstStyle>
          <a:p>
            <a:pPr>
              <a:defRPr/>
            </a:pPr>
            <a:endParaRPr lang="en-US"/>
          </a:p>
        </p:txBody>
      </p:sp>
      <p:sp>
        <p:nvSpPr>
          <p:cNvPr id="5" name="Slide Number Placeholder 4">
            <a:extLst>
              <a:ext uri="{FF2B5EF4-FFF2-40B4-BE49-F238E27FC236}">
                <a16:creationId xmlns:a16="http://schemas.microsoft.com/office/drawing/2014/main" id="{FA570A82-9268-6940-9696-71815263A0C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smtClean="0">
                <a:latin typeface="Arial" charset="0"/>
                <a:ea typeface="ヒラギノ角ゴ Pro W3" charset="-128"/>
              </a:defRPr>
            </a:lvl1pPr>
          </a:lstStyle>
          <a:p>
            <a:pPr>
              <a:defRPr/>
            </a:pPr>
            <a:fld id="{62D299F1-C299-F044-BAD2-0F536F4DA133}"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D4DC0F57-88B8-8B48-AB17-5367DC17AD84}"/>
              </a:ext>
            </a:extLst>
          </p:cNvPr>
          <p:cNvSpPr>
            <a:spLocks noGrp="1" noChangeArrowheads="1"/>
          </p:cNvSpPr>
          <p:nvPr>
            <p:ph type="hdr" sz="quarter"/>
          </p:nvPr>
        </p:nvSpPr>
        <p:spPr bwMode="auto">
          <a:xfrm>
            <a:off x="0" y="0"/>
            <a:ext cx="2971800" cy="457200"/>
          </a:xfrm>
          <a:prstGeom prst="rect">
            <a:avLst/>
          </a:prstGeom>
          <a:noFill/>
          <a:ln>
            <a:noFill/>
          </a:ln>
          <a:extLst>
            <a:ext uri="{FAA26D3D-D897-4be2-8F04-BA451C77F1D7}">
              <ma14:placeholderFlag xmlns:ma14="http://schemas.microsoft.com/office/mac/drawingml/2011/main" xmlns=""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defRPr sz="1200" baseline="0">
                <a:latin typeface="Arial" charset="0"/>
                <a:ea typeface="ヒラギノ角ゴ Pro W3" charset="0"/>
                <a:cs typeface="ヒラギノ角ゴ Pro W3" charset="0"/>
              </a:defRPr>
            </a:lvl1pPr>
          </a:lstStyle>
          <a:p>
            <a:pPr>
              <a:defRPr/>
            </a:pPr>
            <a:endParaRPr lang="en-US"/>
          </a:p>
        </p:txBody>
      </p:sp>
      <p:sp>
        <p:nvSpPr>
          <p:cNvPr id="6147" name="Rectangle 3">
            <a:extLst>
              <a:ext uri="{FF2B5EF4-FFF2-40B4-BE49-F238E27FC236}">
                <a16:creationId xmlns:a16="http://schemas.microsoft.com/office/drawing/2014/main" id="{246CA893-85D4-DA43-8FBA-0F8BB4CBB7E4}"/>
              </a:ext>
            </a:extLst>
          </p:cNvPr>
          <p:cNvSpPr>
            <a:spLocks noGrp="1" noChangeArrowheads="1"/>
          </p:cNvSpPr>
          <p:nvPr>
            <p:ph type="dt" idx="1"/>
          </p:nvPr>
        </p:nvSpPr>
        <p:spPr bwMode="auto">
          <a:xfrm>
            <a:off x="3886200" y="0"/>
            <a:ext cx="2971800" cy="457200"/>
          </a:xfrm>
          <a:prstGeom prst="rect">
            <a:avLst/>
          </a:prstGeom>
          <a:noFill/>
          <a:ln>
            <a:noFill/>
          </a:ln>
          <a:extLst>
            <a:ext uri="{FAA26D3D-D897-4be2-8F04-BA451C77F1D7}">
              <ma14:placeholderFlag xmlns:ma14="http://schemas.microsoft.com/office/mac/drawingml/2011/main" xmlns=""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lgn="r">
              <a:defRPr sz="1200" baseline="0">
                <a:latin typeface="Arial" charset="0"/>
                <a:ea typeface="ヒラギノ角ゴ Pro W3" charset="0"/>
                <a:cs typeface="ヒラギノ角ゴ Pro W3" charset="0"/>
              </a:defRPr>
            </a:lvl1pPr>
          </a:lstStyle>
          <a:p>
            <a:pPr>
              <a:defRPr/>
            </a:pPr>
            <a:endParaRPr lang="en-US"/>
          </a:p>
        </p:txBody>
      </p:sp>
      <p:sp>
        <p:nvSpPr>
          <p:cNvPr id="14340" name="Rectangle 4">
            <a:extLst>
              <a:ext uri="{FF2B5EF4-FFF2-40B4-BE49-F238E27FC236}">
                <a16:creationId xmlns:a16="http://schemas.microsoft.com/office/drawing/2014/main" id="{06EA045B-0A77-DC4B-8731-ACCF19B1C8ED}"/>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a:extLst>
              <a:ext uri="{FF2B5EF4-FFF2-40B4-BE49-F238E27FC236}">
                <a16:creationId xmlns:a16="http://schemas.microsoft.com/office/drawing/2014/main" id="{C947536D-5011-D942-B0D0-B282001D77F6}"/>
              </a:ext>
            </a:extLst>
          </p:cNvPr>
          <p:cNvSpPr>
            <a:spLocks noGrp="1" noChangeArrowheads="1"/>
          </p:cNvSpPr>
          <p:nvPr>
            <p:ph type="body" sz="quarter" idx="3"/>
          </p:nvPr>
        </p:nvSpPr>
        <p:spPr bwMode="auto">
          <a:xfrm>
            <a:off x="914400" y="4343400"/>
            <a:ext cx="5029200" cy="4114800"/>
          </a:xfrm>
          <a:prstGeom prst="rect">
            <a:avLst/>
          </a:prstGeom>
          <a:noFill/>
          <a:ln>
            <a:noFill/>
          </a:ln>
          <a:extLst>
            <a:ext uri="{FAA26D3D-D897-4be2-8F04-BA451C77F1D7}">
              <ma14:placeholderFlag xmlns:ma14="http://schemas.microsoft.com/office/mac/drawingml/2011/main" xmlns=""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a:extLst>
              <a:ext uri="{FF2B5EF4-FFF2-40B4-BE49-F238E27FC236}">
                <a16:creationId xmlns:a16="http://schemas.microsoft.com/office/drawing/2014/main" id="{AD6A8235-E70C-5944-89B1-7DA5FA4FA80B}"/>
              </a:ext>
            </a:extLst>
          </p:cNvPr>
          <p:cNvSpPr>
            <a:spLocks noGrp="1" noChangeArrowheads="1"/>
          </p:cNvSpPr>
          <p:nvPr>
            <p:ph type="ftr" sz="quarter" idx="4"/>
          </p:nvPr>
        </p:nvSpPr>
        <p:spPr bwMode="auto">
          <a:xfrm>
            <a:off x="0" y="8686800"/>
            <a:ext cx="2971800" cy="457200"/>
          </a:xfrm>
          <a:prstGeom prst="rect">
            <a:avLst/>
          </a:prstGeom>
          <a:noFill/>
          <a:ln>
            <a:noFill/>
          </a:ln>
          <a:extLst>
            <a:ext uri="{FAA26D3D-D897-4be2-8F04-BA451C77F1D7}">
              <ma14:placeholderFlag xmlns:ma14="http://schemas.microsoft.com/office/mac/drawingml/2011/main" xmlns="" val="1"/>
            </a:ext>
            <a:ext uri="{909E8E84-426E-40dd-AFC4-6F175D3DCCD1}"/>
            <a:ext uri="{91240B29-F687-4f45-9708-019B960494DF}"/>
          </a:extLst>
        </p:spPr>
        <p:txBody>
          <a:bodyPr vert="horz" wrap="square" lIns="91440" tIns="45720" rIns="91440" bIns="45720" numCol="1" anchor="b" anchorCtr="0" compatLnSpc="1">
            <a:prstTxWarp prst="textNoShape">
              <a:avLst/>
            </a:prstTxWarp>
          </a:bodyPr>
          <a:lstStyle>
            <a:lvl1pPr>
              <a:defRPr sz="1200" baseline="0">
                <a:latin typeface="Arial" charset="0"/>
                <a:ea typeface="ヒラギノ角ゴ Pro W3" charset="0"/>
                <a:cs typeface="ヒラギノ角ゴ Pro W3" charset="0"/>
              </a:defRPr>
            </a:lvl1pPr>
          </a:lstStyle>
          <a:p>
            <a:pPr>
              <a:defRPr/>
            </a:pPr>
            <a:endParaRPr lang="en-US"/>
          </a:p>
        </p:txBody>
      </p:sp>
      <p:sp>
        <p:nvSpPr>
          <p:cNvPr id="6151" name="Rectangle 7">
            <a:extLst>
              <a:ext uri="{FF2B5EF4-FFF2-40B4-BE49-F238E27FC236}">
                <a16:creationId xmlns:a16="http://schemas.microsoft.com/office/drawing/2014/main" id="{04A89B21-F457-4249-A3AE-1F6DD51AEC9F}"/>
              </a:ext>
            </a:extLst>
          </p:cNvPr>
          <p:cNvSpPr>
            <a:spLocks noGrp="1" noChangeArrowheads="1"/>
          </p:cNvSpPr>
          <p:nvPr>
            <p:ph type="sldNum" sz="quarter" idx="5"/>
          </p:nvPr>
        </p:nvSpPr>
        <p:spPr bwMode="auto">
          <a:xfrm>
            <a:off x="3886200" y="8686800"/>
            <a:ext cx="2971800" cy="457200"/>
          </a:xfrm>
          <a:prstGeom prst="rect">
            <a:avLst/>
          </a:prstGeom>
          <a:noFill/>
          <a:ln>
            <a:noFill/>
          </a:ln>
          <a:extLst>
            <a:ext uri="{FAA26D3D-D897-4be2-8F04-BA451C77F1D7}">
              <ma14:placeholderFlag xmlns:ma14="http://schemas.microsoft.com/office/mac/drawingml/2011/main" xmlns="" val="1"/>
            </a:ext>
            <a:ext uri="{909E8E84-426E-40dd-AFC4-6F175D3DCCD1}"/>
            <a:ext uri="{91240B29-F687-4f45-9708-019B960494DF}"/>
          </a:extLst>
        </p:spPr>
        <p:txBody>
          <a:bodyPr vert="horz" wrap="square" lIns="91440" tIns="45720" rIns="91440" bIns="45720" numCol="1" anchor="b" anchorCtr="0" compatLnSpc="1">
            <a:prstTxWarp prst="textNoShape">
              <a:avLst/>
            </a:prstTxWarp>
          </a:bodyPr>
          <a:lstStyle>
            <a:lvl1pPr algn="r">
              <a:defRPr sz="1200" baseline="0" smtClean="0">
                <a:latin typeface="Arial" charset="0"/>
                <a:ea typeface="ヒラギノ角ゴ Pro W3" charset="-128"/>
              </a:defRPr>
            </a:lvl1pPr>
          </a:lstStyle>
          <a:p>
            <a:pPr>
              <a:defRPr/>
            </a:pPr>
            <a:fld id="{75B26B35-CFD9-004C-A2C0-601012AEC8BF}"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2pPr>
    <a:lvl3pPr marL="914400"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D8990B4B-1B72-6843-BDB5-DE36785E833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aseline="-25000">
                <a:solidFill>
                  <a:schemeClr val="tx1"/>
                </a:solidFill>
                <a:latin typeface="Arial" panose="020B0604020202020204" pitchFamily="34" charset="0"/>
                <a:ea typeface="ヒラギノ角ゴ Pro W3" panose="020B0300000000000000" pitchFamily="34" charset="-128"/>
              </a:defRPr>
            </a:lvl1pPr>
            <a:lvl2pPr marL="742950" indent="-285750">
              <a:defRPr sz="2400" baseline="-25000">
                <a:solidFill>
                  <a:schemeClr val="tx1"/>
                </a:solidFill>
                <a:latin typeface="Arial" panose="020B0604020202020204" pitchFamily="34" charset="0"/>
                <a:ea typeface="ヒラギノ角ゴ Pro W3" panose="020B0300000000000000" pitchFamily="34" charset="-128"/>
              </a:defRPr>
            </a:lvl2pPr>
            <a:lvl3pPr marL="1143000" indent="-228600">
              <a:defRPr sz="2400" baseline="-25000">
                <a:solidFill>
                  <a:schemeClr val="tx1"/>
                </a:solidFill>
                <a:latin typeface="Arial" panose="020B0604020202020204" pitchFamily="34" charset="0"/>
                <a:ea typeface="ヒラギノ角ゴ Pro W3" panose="020B0300000000000000" pitchFamily="34" charset="-128"/>
              </a:defRPr>
            </a:lvl3pPr>
            <a:lvl4pPr marL="1600200" indent="-228600">
              <a:defRPr sz="2400" baseline="-25000">
                <a:solidFill>
                  <a:schemeClr val="tx1"/>
                </a:solidFill>
                <a:latin typeface="Arial" panose="020B0604020202020204" pitchFamily="34" charset="0"/>
                <a:ea typeface="ヒラギノ角ゴ Pro W3" panose="020B0300000000000000" pitchFamily="34" charset="-128"/>
              </a:defRPr>
            </a:lvl4pPr>
            <a:lvl5pPr marL="2057400" indent="-228600">
              <a:defRPr sz="2400" baseline="-25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9pPr>
          </a:lstStyle>
          <a:p>
            <a:fld id="{4B26774A-E534-3D43-836B-E2F345197B2C}" type="slidenum">
              <a:rPr lang="en-US" altLang="en-US" sz="1200" baseline="0"/>
              <a:pPr/>
              <a:t>1</a:t>
            </a:fld>
            <a:endParaRPr lang="en-US" altLang="en-US" sz="1200" baseline="0"/>
          </a:p>
        </p:txBody>
      </p:sp>
      <p:sp>
        <p:nvSpPr>
          <p:cNvPr id="16386" name="Rectangle 2">
            <a:extLst>
              <a:ext uri="{FF2B5EF4-FFF2-40B4-BE49-F238E27FC236}">
                <a16:creationId xmlns:a16="http://schemas.microsoft.com/office/drawing/2014/main" id="{5A5A63FF-132E-434C-BA7C-5228158FBFD5}"/>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7F727957-6FB4-3449-9CE9-3A064FA5EE7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r>
              <a:rPr lang="en-US" altLang="en-US">
                <a:latin typeface="Arial" panose="020B0604020202020204" pitchFamily="34" charset="0"/>
                <a:ea typeface="ヒラギノ角ゴ Pro W3" panose="020B0300000000000000" pitchFamily="34" charset="-128"/>
              </a:rPr>
              <a:t>http://www.evitherm.org/default.asp?ID=221</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8BDE5D77-DCD9-FD4D-BE5C-2016496D197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aseline="-25000">
                <a:solidFill>
                  <a:schemeClr val="tx1"/>
                </a:solidFill>
                <a:latin typeface="Arial" panose="020B0604020202020204" pitchFamily="34" charset="0"/>
                <a:ea typeface="ヒラギノ角ゴ Pro W3" panose="020B0300000000000000" pitchFamily="34" charset="-128"/>
              </a:defRPr>
            </a:lvl1pPr>
            <a:lvl2pPr marL="742950" indent="-285750">
              <a:defRPr sz="2400" baseline="-25000">
                <a:solidFill>
                  <a:schemeClr val="tx1"/>
                </a:solidFill>
                <a:latin typeface="Arial" panose="020B0604020202020204" pitchFamily="34" charset="0"/>
                <a:ea typeface="ヒラギノ角ゴ Pro W3" panose="020B0300000000000000" pitchFamily="34" charset="-128"/>
              </a:defRPr>
            </a:lvl2pPr>
            <a:lvl3pPr marL="1143000" indent="-228600">
              <a:defRPr sz="2400" baseline="-25000">
                <a:solidFill>
                  <a:schemeClr val="tx1"/>
                </a:solidFill>
                <a:latin typeface="Arial" panose="020B0604020202020204" pitchFamily="34" charset="0"/>
                <a:ea typeface="ヒラギノ角ゴ Pro W3" panose="020B0300000000000000" pitchFamily="34" charset="-128"/>
              </a:defRPr>
            </a:lvl3pPr>
            <a:lvl4pPr marL="1600200" indent="-228600">
              <a:defRPr sz="2400" baseline="-25000">
                <a:solidFill>
                  <a:schemeClr val="tx1"/>
                </a:solidFill>
                <a:latin typeface="Arial" panose="020B0604020202020204" pitchFamily="34" charset="0"/>
                <a:ea typeface="ヒラギノ角ゴ Pro W3" panose="020B0300000000000000" pitchFamily="34" charset="-128"/>
              </a:defRPr>
            </a:lvl4pPr>
            <a:lvl5pPr marL="2057400" indent="-228600">
              <a:defRPr sz="2400" baseline="-25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9pPr>
          </a:lstStyle>
          <a:p>
            <a:fld id="{D9034382-5B40-1340-A6CA-B03EBC9F8D1E}" type="slidenum">
              <a:rPr lang="en-US" altLang="en-US" sz="1200" baseline="0"/>
              <a:pPr/>
              <a:t>13</a:t>
            </a:fld>
            <a:endParaRPr lang="en-US" altLang="en-US" sz="1200" baseline="0"/>
          </a:p>
        </p:txBody>
      </p:sp>
      <p:sp>
        <p:nvSpPr>
          <p:cNvPr id="37890" name="Rectangle 2">
            <a:extLst>
              <a:ext uri="{FF2B5EF4-FFF2-40B4-BE49-F238E27FC236}">
                <a16:creationId xmlns:a16="http://schemas.microsoft.com/office/drawing/2014/main" id="{B3FA4427-A8AF-0042-A88D-1AB44298092C}"/>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3A784666-42E9-7241-B147-DC80BCDF329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3BAA4B5B-EDF6-1941-9D1E-608E210F4A6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aseline="-25000">
                <a:solidFill>
                  <a:schemeClr val="tx1"/>
                </a:solidFill>
                <a:latin typeface="Arial" panose="020B0604020202020204" pitchFamily="34" charset="0"/>
                <a:ea typeface="ヒラギノ角ゴ Pro W3" panose="020B0300000000000000" pitchFamily="34" charset="-128"/>
              </a:defRPr>
            </a:lvl1pPr>
            <a:lvl2pPr marL="742950" indent="-285750">
              <a:defRPr sz="2400" baseline="-25000">
                <a:solidFill>
                  <a:schemeClr val="tx1"/>
                </a:solidFill>
                <a:latin typeface="Arial" panose="020B0604020202020204" pitchFamily="34" charset="0"/>
                <a:ea typeface="ヒラギノ角ゴ Pro W3" panose="020B0300000000000000" pitchFamily="34" charset="-128"/>
              </a:defRPr>
            </a:lvl2pPr>
            <a:lvl3pPr marL="1143000" indent="-228600">
              <a:defRPr sz="2400" baseline="-25000">
                <a:solidFill>
                  <a:schemeClr val="tx1"/>
                </a:solidFill>
                <a:latin typeface="Arial" panose="020B0604020202020204" pitchFamily="34" charset="0"/>
                <a:ea typeface="ヒラギノ角ゴ Pro W3" panose="020B0300000000000000" pitchFamily="34" charset="-128"/>
              </a:defRPr>
            </a:lvl3pPr>
            <a:lvl4pPr marL="1600200" indent="-228600">
              <a:defRPr sz="2400" baseline="-25000">
                <a:solidFill>
                  <a:schemeClr val="tx1"/>
                </a:solidFill>
                <a:latin typeface="Arial" panose="020B0604020202020204" pitchFamily="34" charset="0"/>
                <a:ea typeface="ヒラギノ角ゴ Pro W3" panose="020B0300000000000000" pitchFamily="34" charset="-128"/>
              </a:defRPr>
            </a:lvl4pPr>
            <a:lvl5pPr marL="2057400" indent="-228600">
              <a:defRPr sz="2400" baseline="-25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9pPr>
          </a:lstStyle>
          <a:p>
            <a:fld id="{91A67529-B0AC-FF42-8827-31574F3C3BC1}" type="slidenum">
              <a:rPr lang="en-US" altLang="en-US" sz="1200" baseline="0"/>
              <a:pPr/>
              <a:t>14</a:t>
            </a:fld>
            <a:endParaRPr lang="en-US" altLang="en-US" sz="1200" baseline="0"/>
          </a:p>
        </p:txBody>
      </p:sp>
      <p:sp>
        <p:nvSpPr>
          <p:cNvPr id="39938" name="Rectangle 1026">
            <a:extLst>
              <a:ext uri="{FF2B5EF4-FFF2-40B4-BE49-F238E27FC236}">
                <a16:creationId xmlns:a16="http://schemas.microsoft.com/office/drawing/2014/main" id="{0E41AEB0-3D3D-AE43-8793-9DD73F2A7DC8}"/>
              </a:ext>
            </a:extLst>
          </p:cNvPr>
          <p:cNvSpPr>
            <a:spLocks noGrp="1" noRot="1" noChangeAspect="1" noChangeArrowheads="1" noTextEdit="1"/>
          </p:cNvSpPr>
          <p:nvPr>
            <p:ph type="sldImg"/>
          </p:nvPr>
        </p:nvSpPr>
        <p:spPr>
          <a:ln/>
        </p:spPr>
      </p:sp>
      <p:sp>
        <p:nvSpPr>
          <p:cNvPr id="39939" name="Rectangle 1027">
            <a:extLst>
              <a:ext uri="{FF2B5EF4-FFF2-40B4-BE49-F238E27FC236}">
                <a16:creationId xmlns:a16="http://schemas.microsoft.com/office/drawing/2014/main" id="{27C71FD5-4932-F34D-926C-713165B6FBF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r>
              <a:rPr lang="en-US" altLang="en-US">
                <a:latin typeface="Arial" panose="020B0604020202020204" pitchFamily="34" charset="0"/>
                <a:ea typeface="ヒラギノ角ゴ Pro W3" panose="020B0300000000000000" pitchFamily="34" charset="-128"/>
              </a:rPr>
              <a:t>See Rees Page 35</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90D18A54-6583-D347-9736-E36AB4BC098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aseline="-25000">
                <a:solidFill>
                  <a:schemeClr val="tx1"/>
                </a:solidFill>
                <a:latin typeface="Arial" panose="020B0604020202020204" pitchFamily="34" charset="0"/>
                <a:ea typeface="ヒラギノ角ゴ Pro W3" panose="020B0300000000000000" pitchFamily="34" charset="-128"/>
              </a:defRPr>
            </a:lvl1pPr>
            <a:lvl2pPr marL="742950" indent="-285750">
              <a:defRPr sz="2400" baseline="-25000">
                <a:solidFill>
                  <a:schemeClr val="tx1"/>
                </a:solidFill>
                <a:latin typeface="Arial" panose="020B0604020202020204" pitchFamily="34" charset="0"/>
                <a:ea typeface="ヒラギノ角ゴ Pro W3" panose="020B0300000000000000" pitchFamily="34" charset="-128"/>
              </a:defRPr>
            </a:lvl2pPr>
            <a:lvl3pPr marL="1143000" indent="-228600">
              <a:defRPr sz="2400" baseline="-25000">
                <a:solidFill>
                  <a:schemeClr val="tx1"/>
                </a:solidFill>
                <a:latin typeface="Arial" panose="020B0604020202020204" pitchFamily="34" charset="0"/>
                <a:ea typeface="ヒラギノ角ゴ Pro W3" panose="020B0300000000000000" pitchFamily="34" charset="-128"/>
              </a:defRPr>
            </a:lvl3pPr>
            <a:lvl4pPr marL="1600200" indent="-228600">
              <a:defRPr sz="2400" baseline="-25000">
                <a:solidFill>
                  <a:schemeClr val="tx1"/>
                </a:solidFill>
                <a:latin typeface="Arial" panose="020B0604020202020204" pitchFamily="34" charset="0"/>
                <a:ea typeface="ヒラギノ角ゴ Pro W3" panose="020B0300000000000000" pitchFamily="34" charset="-128"/>
              </a:defRPr>
            </a:lvl4pPr>
            <a:lvl5pPr marL="2057400" indent="-228600">
              <a:defRPr sz="2400" baseline="-25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9pPr>
          </a:lstStyle>
          <a:p>
            <a:fld id="{D625C3A8-C36B-4C48-8A72-641A1E7A0401}" type="slidenum">
              <a:rPr lang="en-US" altLang="en-US" sz="1200" baseline="0"/>
              <a:pPr/>
              <a:t>15</a:t>
            </a:fld>
            <a:endParaRPr lang="en-US" altLang="en-US" sz="1200" baseline="0"/>
          </a:p>
        </p:txBody>
      </p:sp>
      <p:sp>
        <p:nvSpPr>
          <p:cNvPr id="41986" name="Rectangle 1026">
            <a:extLst>
              <a:ext uri="{FF2B5EF4-FFF2-40B4-BE49-F238E27FC236}">
                <a16:creationId xmlns:a16="http://schemas.microsoft.com/office/drawing/2014/main" id="{E072535F-4B37-0A4D-B702-3347B5A5FC85}"/>
              </a:ext>
            </a:extLst>
          </p:cNvPr>
          <p:cNvSpPr>
            <a:spLocks noGrp="1" noRot="1" noChangeAspect="1" noChangeArrowheads="1" noTextEdit="1"/>
          </p:cNvSpPr>
          <p:nvPr>
            <p:ph type="sldImg"/>
          </p:nvPr>
        </p:nvSpPr>
        <p:spPr>
          <a:ln/>
        </p:spPr>
      </p:sp>
      <p:sp>
        <p:nvSpPr>
          <p:cNvPr id="41987" name="Rectangle 1027">
            <a:extLst>
              <a:ext uri="{FF2B5EF4-FFF2-40B4-BE49-F238E27FC236}">
                <a16:creationId xmlns:a16="http://schemas.microsoft.com/office/drawing/2014/main" id="{A469608C-2CFE-6442-9E0A-D3A17611FFF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B74AB516-26B8-4D47-A463-FF3EA8B7F68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aseline="-25000">
                <a:solidFill>
                  <a:schemeClr val="tx1"/>
                </a:solidFill>
                <a:latin typeface="Arial" panose="020B0604020202020204" pitchFamily="34" charset="0"/>
                <a:ea typeface="ヒラギノ角ゴ Pro W3" panose="020B0300000000000000" pitchFamily="34" charset="-128"/>
              </a:defRPr>
            </a:lvl1pPr>
            <a:lvl2pPr marL="742950" indent="-285750">
              <a:defRPr sz="2400" baseline="-25000">
                <a:solidFill>
                  <a:schemeClr val="tx1"/>
                </a:solidFill>
                <a:latin typeface="Arial" panose="020B0604020202020204" pitchFamily="34" charset="0"/>
                <a:ea typeface="ヒラギノ角ゴ Pro W3" panose="020B0300000000000000" pitchFamily="34" charset="-128"/>
              </a:defRPr>
            </a:lvl2pPr>
            <a:lvl3pPr marL="1143000" indent="-228600">
              <a:defRPr sz="2400" baseline="-25000">
                <a:solidFill>
                  <a:schemeClr val="tx1"/>
                </a:solidFill>
                <a:latin typeface="Arial" panose="020B0604020202020204" pitchFamily="34" charset="0"/>
                <a:ea typeface="ヒラギノ角ゴ Pro W3" panose="020B0300000000000000" pitchFamily="34" charset="-128"/>
              </a:defRPr>
            </a:lvl3pPr>
            <a:lvl4pPr marL="1600200" indent="-228600">
              <a:defRPr sz="2400" baseline="-25000">
                <a:solidFill>
                  <a:schemeClr val="tx1"/>
                </a:solidFill>
                <a:latin typeface="Arial" panose="020B0604020202020204" pitchFamily="34" charset="0"/>
                <a:ea typeface="ヒラギノ角ゴ Pro W3" panose="020B0300000000000000" pitchFamily="34" charset="-128"/>
              </a:defRPr>
            </a:lvl4pPr>
            <a:lvl5pPr marL="2057400" indent="-228600">
              <a:defRPr sz="2400" baseline="-25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9pPr>
          </a:lstStyle>
          <a:p>
            <a:fld id="{979C836E-7142-C34B-8C5F-FA6832F6E2FC}" type="slidenum">
              <a:rPr lang="en-US" altLang="en-US" sz="1200" baseline="0"/>
              <a:pPr/>
              <a:t>16</a:t>
            </a:fld>
            <a:endParaRPr lang="en-US" altLang="en-US" sz="1200" baseline="0"/>
          </a:p>
        </p:txBody>
      </p:sp>
      <p:sp>
        <p:nvSpPr>
          <p:cNvPr id="44034" name="Rectangle 2">
            <a:extLst>
              <a:ext uri="{FF2B5EF4-FFF2-40B4-BE49-F238E27FC236}">
                <a16:creationId xmlns:a16="http://schemas.microsoft.com/office/drawing/2014/main" id="{FB865BFD-4A8E-FC41-BA92-CE50D7B913AA}"/>
              </a:ext>
            </a:extLst>
          </p:cNvPr>
          <p:cNvSpPr>
            <a:spLocks noGrp="1" noRot="1" noChangeAspect="1" noChangeArrowheads="1" noTextEdit="1"/>
          </p:cNvSpPr>
          <p:nvPr>
            <p:ph type="sldImg"/>
          </p:nvPr>
        </p:nvSpPr>
        <p:spPr>
          <a:solidFill>
            <a:srgbClr val="FFFFFF"/>
          </a:solidFill>
          <a:ln/>
        </p:spPr>
      </p:sp>
      <p:sp>
        <p:nvSpPr>
          <p:cNvPr id="44035" name="Rectangle 3">
            <a:extLst>
              <a:ext uri="{FF2B5EF4-FFF2-40B4-BE49-F238E27FC236}">
                <a16:creationId xmlns:a16="http://schemas.microsoft.com/office/drawing/2014/main" id="{DAF961D2-64B6-F544-950B-A49D87FD2B9C}"/>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D93C0E20-DD71-D942-98ED-8EC9DA6BC2E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aseline="-25000">
                <a:solidFill>
                  <a:schemeClr val="tx1"/>
                </a:solidFill>
                <a:latin typeface="Arial" panose="020B0604020202020204" pitchFamily="34" charset="0"/>
                <a:ea typeface="ヒラギノ角ゴ Pro W3" panose="020B0300000000000000" pitchFamily="34" charset="-128"/>
              </a:defRPr>
            </a:lvl1pPr>
            <a:lvl2pPr marL="742950" indent="-285750">
              <a:defRPr sz="2400" baseline="-25000">
                <a:solidFill>
                  <a:schemeClr val="tx1"/>
                </a:solidFill>
                <a:latin typeface="Arial" panose="020B0604020202020204" pitchFamily="34" charset="0"/>
                <a:ea typeface="ヒラギノ角ゴ Pro W3" panose="020B0300000000000000" pitchFamily="34" charset="-128"/>
              </a:defRPr>
            </a:lvl2pPr>
            <a:lvl3pPr marL="1143000" indent="-228600">
              <a:defRPr sz="2400" baseline="-25000">
                <a:solidFill>
                  <a:schemeClr val="tx1"/>
                </a:solidFill>
                <a:latin typeface="Arial" panose="020B0604020202020204" pitchFamily="34" charset="0"/>
                <a:ea typeface="ヒラギノ角ゴ Pro W3" panose="020B0300000000000000" pitchFamily="34" charset="-128"/>
              </a:defRPr>
            </a:lvl3pPr>
            <a:lvl4pPr marL="1600200" indent="-228600">
              <a:defRPr sz="2400" baseline="-25000">
                <a:solidFill>
                  <a:schemeClr val="tx1"/>
                </a:solidFill>
                <a:latin typeface="Arial" panose="020B0604020202020204" pitchFamily="34" charset="0"/>
                <a:ea typeface="ヒラギノ角ゴ Pro W3" panose="020B0300000000000000" pitchFamily="34" charset="-128"/>
              </a:defRPr>
            </a:lvl4pPr>
            <a:lvl5pPr marL="2057400" indent="-228600">
              <a:defRPr sz="2400" baseline="-25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9pPr>
          </a:lstStyle>
          <a:p>
            <a:fld id="{09135783-7330-4042-AE40-34659E145800}" type="slidenum">
              <a:rPr lang="en-US" altLang="en-US" sz="1200" baseline="0"/>
              <a:pPr/>
              <a:t>17</a:t>
            </a:fld>
            <a:endParaRPr lang="en-US" altLang="en-US" sz="1200" baseline="0"/>
          </a:p>
        </p:txBody>
      </p:sp>
      <p:sp>
        <p:nvSpPr>
          <p:cNvPr id="46082" name="Rectangle 2">
            <a:extLst>
              <a:ext uri="{FF2B5EF4-FFF2-40B4-BE49-F238E27FC236}">
                <a16:creationId xmlns:a16="http://schemas.microsoft.com/office/drawing/2014/main" id="{1ED5E351-1D47-5A4D-BB9D-E981E52A8495}"/>
              </a:ext>
            </a:extLst>
          </p:cNvPr>
          <p:cNvSpPr>
            <a:spLocks noGrp="1" noRot="1" noChangeAspect="1" noChangeArrowheads="1" noTextEdit="1"/>
          </p:cNvSpPr>
          <p:nvPr>
            <p:ph type="sldImg"/>
          </p:nvPr>
        </p:nvSpPr>
        <p:spPr>
          <a:solidFill>
            <a:srgbClr val="FFFFFF"/>
          </a:solidFill>
          <a:ln/>
        </p:spPr>
      </p:sp>
      <p:sp>
        <p:nvSpPr>
          <p:cNvPr id="46083" name="Rectangle 3">
            <a:extLst>
              <a:ext uri="{FF2B5EF4-FFF2-40B4-BE49-F238E27FC236}">
                <a16:creationId xmlns:a16="http://schemas.microsoft.com/office/drawing/2014/main" id="{0B86A244-50E1-004D-8792-C5405C9E93A8}"/>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1CAECF42-7DB5-F24E-9162-AD47509C702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aseline="-25000">
                <a:solidFill>
                  <a:schemeClr val="tx1"/>
                </a:solidFill>
                <a:latin typeface="Arial" panose="020B0604020202020204" pitchFamily="34" charset="0"/>
                <a:ea typeface="ヒラギノ角ゴ Pro W3" panose="020B0300000000000000" pitchFamily="34" charset="-128"/>
              </a:defRPr>
            </a:lvl1pPr>
            <a:lvl2pPr marL="742950" indent="-285750">
              <a:defRPr sz="2400" baseline="-25000">
                <a:solidFill>
                  <a:schemeClr val="tx1"/>
                </a:solidFill>
                <a:latin typeface="Arial" panose="020B0604020202020204" pitchFamily="34" charset="0"/>
                <a:ea typeface="ヒラギノ角ゴ Pro W3" panose="020B0300000000000000" pitchFamily="34" charset="-128"/>
              </a:defRPr>
            </a:lvl2pPr>
            <a:lvl3pPr marL="1143000" indent="-228600">
              <a:defRPr sz="2400" baseline="-25000">
                <a:solidFill>
                  <a:schemeClr val="tx1"/>
                </a:solidFill>
                <a:latin typeface="Arial" panose="020B0604020202020204" pitchFamily="34" charset="0"/>
                <a:ea typeface="ヒラギノ角ゴ Pro W3" panose="020B0300000000000000" pitchFamily="34" charset="-128"/>
              </a:defRPr>
            </a:lvl3pPr>
            <a:lvl4pPr marL="1600200" indent="-228600">
              <a:defRPr sz="2400" baseline="-25000">
                <a:solidFill>
                  <a:schemeClr val="tx1"/>
                </a:solidFill>
                <a:latin typeface="Arial" panose="020B0604020202020204" pitchFamily="34" charset="0"/>
                <a:ea typeface="ヒラギノ角ゴ Pro W3" panose="020B0300000000000000" pitchFamily="34" charset="-128"/>
              </a:defRPr>
            </a:lvl4pPr>
            <a:lvl5pPr marL="2057400" indent="-228600">
              <a:defRPr sz="2400" baseline="-25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9pPr>
          </a:lstStyle>
          <a:p>
            <a:fld id="{82E52471-15F3-B24D-85F9-50BD0C951F54}" type="slidenum">
              <a:rPr lang="en-US" altLang="en-US" sz="1200" baseline="0"/>
              <a:pPr/>
              <a:t>18</a:t>
            </a:fld>
            <a:endParaRPr lang="en-US" altLang="en-US" sz="1200" baseline="0"/>
          </a:p>
        </p:txBody>
      </p:sp>
      <p:sp>
        <p:nvSpPr>
          <p:cNvPr id="48130" name="Rectangle 2">
            <a:extLst>
              <a:ext uri="{FF2B5EF4-FFF2-40B4-BE49-F238E27FC236}">
                <a16:creationId xmlns:a16="http://schemas.microsoft.com/office/drawing/2014/main" id="{B0B413EF-0CDA-FA43-B285-9702D1F723C8}"/>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6C074505-7B32-9E47-AF75-67BDE9EB858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A7ED1958-606D-CA40-AA4B-3497D9E2150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aseline="-25000">
                <a:solidFill>
                  <a:schemeClr val="tx1"/>
                </a:solidFill>
                <a:latin typeface="Arial" panose="020B0604020202020204" pitchFamily="34" charset="0"/>
                <a:ea typeface="ヒラギノ角ゴ Pro W3" panose="020B0300000000000000" pitchFamily="34" charset="-128"/>
              </a:defRPr>
            </a:lvl1pPr>
            <a:lvl2pPr marL="742950" indent="-285750">
              <a:defRPr sz="2400" baseline="-25000">
                <a:solidFill>
                  <a:schemeClr val="tx1"/>
                </a:solidFill>
                <a:latin typeface="Arial" panose="020B0604020202020204" pitchFamily="34" charset="0"/>
                <a:ea typeface="ヒラギノ角ゴ Pro W3" panose="020B0300000000000000" pitchFamily="34" charset="-128"/>
              </a:defRPr>
            </a:lvl2pPr>
            <a:lvl3pPr marL="1143000" indent="-228600">
              <a:defRPr sz="2400" baseline="-25000">
                <a:solidFill>
                  <a:schemeClr val="tx1"/>
                </a:solidFill>
                <a:latin typeface="Arial" panose="020B0604020202020204" pitchFamily="34" charset="0"/>
                <a:ea typeface="ヒラギノ角ゴ Pro W3" panose="020B0300000000000000" pitchFamily="34" charset="-128"/>
              </a:defRPr>
            </a:lvl3pPr>
            <a:lvl4pPr marL="1600200" indent="-228600">
              <a:defRPr sz="2400" baseline="-25000">
                <a:solidFill>
                  <a:schemeClr val="tx1"/>
                </a:solidFill>
                <a:latin typeface="Arial" panose="020B0604020202020204" pitchFamily="34" charset="0"/>
                <a:ea typeface="ヒラギノ角ゴ Pro W3" panose="020B0300000000000000" pitchFamily="34" charset="-128"/>
              </a:defRPr>
            </a:lvl4pPr>
            <a:lvl5pPr marL="2057400" indent="-228600">
              <a:defRPr sz="2400" baseline="-25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9pPr>
          </a:lstStyle>
          <a:p>
            <a:fld id="{1E369E9E-727C-7243-B2E1-CEA1C901CE42}" type="slidenum">
              <a:rPr lang="en-US" altLang="en-US" sz="1200" baseline="0"/>
              <a:pPr/>
              <a:t>19</a:t>
            </a:fld>
            <a:endParaRPr lang="en-US" altLang="en-US" sz="1200" baseline="0"/>
          </a:p>
        </p:txBody>
      </p:sp>
      <p:sp>
        <p:nvSpPr>
          <p:cNvPr id="50178" name="Rectangle 2">
            <a:extLst>
              <a:ext uri="{FF2B5EF4-FFF2-40B4-BE49-F238E27FC236}">
                <a16:creationId xmlns:a16="http://schemas.microsoft.com/office/drawing/2014/main" id="{C27D7B79-2979-8C42-BAE3-C6D49FB04245}"/>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9969771E-55FE-D64A-A901-EAABA9918103}"/>
              </a:ext>
            </a:extLst>
          </p:cNvPr>
          <p:cNvSpPr>
            <a:spLocks noGrp="1" noChangeArrowheads="1"/>
          </p:cNvSpPr>
          <p:nvPr>
            <p:ph type="body" idx="1"/>
          </p:nvPr>
        </p:nvSpPr>
        <p:spPr/>
        <p:txBody>
          <a:bodyPr/>
          <a:lstStyle/>
          <a:p>
            <a:pPr marL="342900" indent="-342900">
              <a:buClr>
                <a:srgbClr val="B40811"/>
              </a:buClr>
              <a:buSzPct val="100000"/>
              <a:buFont typeface="Wingdings" charset="2"/>
              <a:buChar char=""/>
              <a:defRPr/>
            </a:pPr>
            <a:r>
              <a:rPr lang="en-US" dirty="0">
                <a:solidFill>
                  <a:srgbClr val="000090"/>
                </a:solidFill>
              </a:rPr>
              <a:t>Sun produces 41% of its energy in the visible region from 0.4-0.7 </a:t>
            </a:r>
            <a:r>
              <a:rPr lang="en-US" dirty="0">
                <a:solidFill>
                  <a:srgbClr val="000090"/>
                </a:solidFill>
                <a:latin typeface="Symbol" charset="0"/>
                <a:sym typeface="Symbol" charset="0"/>
              </a:rPr>
              <a:t></a:t>
            </a:r>
            <a:r>
              <a:rPr lang="en-US" dirty="0">
                <a:solidFill>
                  <a:srgbClr val="000090"/>
                </a:solidFill>
              </a:rPr>
              <a:t>m (blue, green, and red light).</a:t>
            </a:r>
          </a:p>
          <a:p>
            <a:pPr marL="342900" indent="-342900">
              <a:buClr>
                <a:srgbClr val="B40811"/>
              </a:buClr>
              <a:buSzPct val="100000"/>
              <a:buFont typeface="Wingdings" charset="2"/>
              <a:buChar char=""/>
              <a:defRPr/>
            </a:pPr>
            <a:endParaRPr lang="en-US" dirty="0">
              <a:solidFill>
                <a:srgbClr val="000090"/>
              </a:solidFill>
            </a:endParaRPr>
          </a:p>
          <a:p>
            <a:pPr marL="342900" indent="-342900">
              <a:buClr>
                <a:srgbClr val="B40811"/>
              </a:buClr>
              <a:buSzPct val="100000"/>
              <a:buFont typeface="Wingdings" charset="2"/>
              <a:buChar char=""/>
              <a:defRPr/>
            </a:pPr>
            <a:r>
              <a:rPr lang="en-US" dirty="0">
                <a:solidFill>
                  <a:srgbClr val="000090"/>
                </a:solidFill>
              </a:rPr>
              <a:t> The other 59% of the energy is in wavelengths shorter than blue light (&lt;0.4 </a:t>
            </a:r>
            <a:r>
              <a:rPr lang="en-US" dirty="0">
                <a:solidFill>
                  <a:srgbClr val="000090"/>
                </a:solidFill>
                <a:latin typeface="Symbol" charset="0"/>
                <a:sym typeface="Symbol" charset="0"/>
              </a:rPr>
              <a:t></a:t>
            </a:r>
            <a:r>
              <a:rPr lang="en-US" dirty="0">
                <a:solidFill>
                  <a:srgbClr val="000090"/>
                </a:solidFill>
              </a:rPr>
              <a:t>m) and longer than red light (&gt;0.7 </a:t>
            </a:r>
            <a:r>
              <a:rPr lang="en-US" dirty="0">
                <a:solidFill>
                  <a:srgbClr val="000090"/>
                </a:solidFill>
                <a:latin typeface="Symbol" charset="0"/>
                <a:sym typeface="Symbol" charset="0"/>
              </a:rPr>
              <a:t></a:t>
            </a:r>
            <a:r>
              <a:rPr lang="en-US" dirty="0">
                <a:solidFill>
                  <a:srgbClr val="000090"/>
                </a:solidFill>
              </a:rPr>
              <a:t>m).</a:t>
            </a:r>
          </a:p>
          <a:p>
            <a:pPr marL="342900" indent="-342900">
              <a:buClr>
                <a:srgbClr val="B40811"/>
              </a:buClr>
              <a:buSzPct val="100000"/>
              <a:buFont typeface="Wingdings" charset="2"/>
              <a:buChar char=""/>
              <a:defRPr/>
            </a:pPr>
            <a:endParaRPr lang="en-US" dirty="0">
              <a:solidFill>
                <a:srgbClr val="000090"/>
              </a:solidFill>
            </a:endParaRPr>
          </a:p>
          <a:p>
            <a:pPr marL="342900" indent="-342900">
              <a:buClr>
                <a:srgbClr val="B40811"/>
              </a:buClr>
              <a:buSzPct val="100000"/>
              <a:buFont typeface="Wingdings" charset="2"/>
              <a:buChar char=""/>
              <a:defRPr/>
            </a:pPr>
            <a:r>
              <a:rPr lang="en-US" dirty="0">
                <a:solidFill>
                  <a:srgbClr val="000090"/>
                </a:solidFill>
              </a:rPr>
              <a:t> Remote sensing detectors can be made sensitive to energy in the  non-visible regions of the spectrum.</a:t>
            </a:r>
            <a:endParaRPr lang="en-US" dirty="0">
              <a:solidFill>
                <a:srgbClr val="000090"/>
              </a:solidFill>
              <a:effectLst>
                <a:outerShdw blurRad="38100" dist="38100" dir="2700000" algn="tl">
                  <a:srgbClr val="DDDDDD"/>
                </a:outerShdw>
              </a:effectLst>
              <a:latin typeface="Times" charset="0"/>
            </a:endParaRPr>
          </a:p>
          <a:p>
            <a:pPr eaLnBrk="1" hangingPunct="1">
              <a:defRPr/>
            </a:pP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13A274EB-0474-BD45-9058-0210FD50DCA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aseline="-25000">
                <a:solidFill>
                  <a:schemeClr val="tx1"/>
                </a:solidFill>
                <a:latin typeface="Arial" panose="020B0604020202020204" pitchFamily="34" charset="0"/>
                <a:ea typeface="ヒラギノ角ゴ Pro W3" panose="020B0300000000000000" pitchFamily="34" charset="-128"/>
              </a:defRPr>
            </a:lvl1pPr>
            <a:lvl2pPr marL="742950" indent="-285750">
              <a:defRPr sz="2400" baseline="-25000">
                <a:solidFill>
                  <a:schemeClr val="tx1"/>
                </a:solidFill>
                <a:latin typeface="Arial" panose="020B0604020202020204" pitchFamily="34" charset="0"/>
                <a:ea typeface="ヒラギノ角ゴ Pro W3" panose="020B0300000000000000" pitchFamily="34" charset="-128"/>
              </a:defRPr>
            </a:lvl2pPr>
            <a:lvl3pPr marL="1143000" indent="-228600">
              <a:defRPr sz="2400" baseline="-25000">
                <a:solidFill>
                  <a:schemeClr val="tx1"/>
                </a:solidFill>
                <a:latin typeface="Arial" panose="020B0604020202020204" pitchFamily="34" charset="0"/>
                <a:ea typeface="ヒラギノ角ゴ Pro W3" panose="020B0300000000000000" pitchFamily="34" charset="-128"/>
              </a:defRPr>
            </a:lvl3pPr>
            <a:lvl4pPr marL="1600200" indent="-228600">
              <a:defRPr sz="2400" baseline="-25000">
                <a:solidFill>
                  <a:schemeClr val="tx1"/>
                </a:solidFill>
                <a:latin typeface="Arial" panose="020B0604020202020204" pitchFamily="34" charset="0"/>
                <a:ea typeface="ヒラギノ角ゴ Pro W3" panose="020B0300000000000000" pitchFamily="34" charset="-128"/>
              </a:defRPr>
            </a:lvl4pPr>
            <a:lvl5pPr marL="2057400" indent="-228600">
              <a:defRPr sz="2400" baseline="-25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9pPr>
          </a:lstStyle>
          <a:p>
            <a:fld id="{E1C61528-A910-D94E-A5E9-534E62C3F6C9}" type="slidenum">
              <a:rPr lang="en-US" altLang="en-US" sz="1200" baseline="0"/>
              <a:pPr/>
              <a:t>21</a:t>
            </a:fld>
            <a:endParaRPr lang="en-US" altLang="en-US" sz="1200" baseline="0"/>
          </a:p>
        </p:txBody>
      </p:sp>
      <p:sp>
        <p:nvSpPr>
          <p:cNvPr id="52226" name="Rectangle 1026">
            <a:extLst>
              <a:ext uri="{FF2B5EF4-FFF2-40B4-BE49-F238E27FC236}">
                <a16:creationId xmlns:a16="http://schemas.microsoft.com/office/drawing/2014/main" id="{33B54F81-2CFF-7944-8865-89B59EF3903A}"/>
              </a:ext>
            </a:extLst>
          </p:cNvPr>
          <p:cNvSpPr>
            <a:spLocks noGrp="1" noRot="1" noChangeAspect="1" noChangeArrowheads="1" noTextEdit="1"/>
          </p:cNvSpPr>
          <p:nvPr>
            <p:ph type="sldImg"/>
          </p:nvPr>
        </p:nvSpPr>
        <p:spPr>
          <a:solidFill>
            <a:srgbClr val="FFFFFF"/>
          </a:solidFill>
          <a:ln/>
        </p:spPr>
      </p:sp>
      <p:sp>
        <p:nvSpPr>
          <p:cNvPr id="52227" name="Rectangle 1027">
            <a:extLst>
              <a:ext uri="{FF2B5EF4-FFF2-40B4-BE49-F238E27FC236}">
                <a16:creationId xmlns:a16="http://schemas.microsoft.com/office/drawing/2014/main" id="{CD6BCA8F-EA43-7B44-B7D1-25AAC74C660D}"/>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0C815F7F-82B6-7A4E-9040-0B1221A51AF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aseline="-25000">
                <a:solidFill>
                  <a:schemeClr val="tx1"/>
                </a:solidFill>
                <a:latin typeface="Arial" panose="020B0604020202020204" pitchFamily="34" charset="0"/>
                <a:ea typeface="ヒラギノ角ゴ Pro W3" panose="020B0300000000000000" pitchFamily="34" charset="-128"/>
              </a:defRPr>
            </a:lvl1pPr>
            <a:lvl2pPr marL="742950" indent="-285750">
              <a:defRPr sz="2400" baseline="-25000">
                <a:solidFill>
                  <a:schemeClr val="tx1"/>
                </a:solidFill>
                <a:latin typeface="Arial" panose="020B0604020202020204" pitchFamily="34" charset="0"/>
                <a:ea typeface="ヒラギノ角ゴ Pro W3" panose="020B0300000000000000" pitchFamily="34" charset="-128"/>
              </a:defRPr>
            </a:lvl2pPr>
            <a:lvl3pPr marL="1143000" indent="-228600">
              <a:defRPr sz="2400" baseline="-25000">
                <a:solidFill>
                  <a:schemeClr val="tx1"/>
                </a:solidFill>
                <a:latin typeface="Arial" panose="020B0604020202020204" pitchFamily="34" charset="0"/>
                <a:ea typeface="ヒラギノ角ゴ Pro W3" panose="020B0300000000000000" pitchFamily="34" charset="-128"/>
              </a:defRPr>
            </a:lvl3pPr>
            <a:lvl4pPr marL="1600200" indent="-228600">
              <a:defRPr sz="2400" baseline="-25000">
                <a:solidFill>
                  <a:schemeClr val="tx1"/>
                </a:solidFill>
                <a:latin typeface="Arial" panose="020B0604020202020204" pitchFamily="34" charset="0"/>
                <a:ea typeface="ヒラギノ角ゴ Pro W3" panose="020B0300000000000000" pitchFamily="34" charset="-128"/>
              </a:defRPr>
            </a:lvl4pPr>
            <a:lvl5pPr marL="2057400" indent="-228600">
              <a:defRPr sz="2400" baseline="-25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9pPr>
          </a:lstStyle>
          <a:p>
            <a:fld id="{D23C75C1-BBC1-1146-8B00-EC98A1FDE4C2}" type="slidenum">
              <a:rPr lang="en-US" altLang="en-US" sz="1200" baseline="0"/>
              <a:pPr/>
              <a:t>22</a:t>
            </a:fld>
            <a:endParaRPr lang="en-US" altLang="en-US" sz="1200" baseline="0"/>
          </a:p>
        </p:txBody>
      </p:sp>
      <p:sp>
        <p:nvSpPr>
          <p:cNvPr id="57346" name="Rectangle 2">
            <a:extLst>
              <a:ext uri="{FF2B5EF4-FFF2-40B4-BE49-F238E27FC236}">
                <a16:creationId xmlns:a16="http://schemas.microsoft.com/office/drawing/2014/main" id="{A4F032D1-B5DE-7C41-91D1-7F056B89DE30}"/>
              </a:ext>
            </a:extLst>
          </p:cNvPr>
          <p:cNvSpPr>
            <a:spLocks noGrp="1" noRot="1" noChangeAspect="1" noChangeArrowheads="1" noTextEdit="1"/>
          </p:cNvSpPr>
          <p:nvPr>
            <p:ph type="sldImg"/>
          </p:nvPr>
        </p:nvSpPr>
        <p:spPr>
          <a:ln/>
        </p:spPr>
      </p:sp>
      <p:sp>
        <p:nvSpPr>
          <p:cNvPr id="57347" name="Rectangle 3">
            <a:extLst>
              <a:ext uri="{FF2B5EF4-FFF2-40B4-BE49-F238E27FC236}">
                <a16:creationId xmlns:a16="http://schemas.microsoft.com/office/drawing/2014/main" id="{CE106E12-A556-C946-BBE2-20483DA64B3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2403C1A7-4592-594A-A2A7-DD15829E4A1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aseline="-25000">
                <a:solidFill>
                  <a:schemeClr val="tx1"/>
                </a:solidFill>
                <a:latin typeface="Arial" panose="020B0604020202020204" pitchFamily="34" charset="0"/>
                <a:ea typeface="ヒラギノ角ゴ Pro W3" panose="020B0300000000000000" pitchFamily="34" charset="-128"/>
              </a:defRPr>
            </a:lvl1pPr>
            <a:lvl2pPr marL="742950" indent="-285750">
              <a:defRPr sz="2400" baseline="-25000">
                <a:solidFill>
                  <a:schemeClr val="tx1"/>
                </a:solidFill>
                <a:latin typeface="Arial" panose="020B0604020202020204" pitchFamily="34" charset="0"/>
                <a:ea typeface="ヒラギノ角ゴ Pro W3" panose="020B0300000000000000" pitchFamily="34" charset="-128"/>
              </a:defRPr>
            </a:lvl2pPr>
            <a:lvl3pPr marL="1143000" indent="-228600">
              <a:defRPr sz="2400" baseline="-25000">
                <a:solidFill>
                  <a:schemeClr val="tx1"/>
                </a:solidFill>
                <a:latin typeface="Arial" panose="020B0604020202020204" pitchFamily="34" charset="0"/>
                <a:ea typeface="ヒラギノ角ゴ Pro W3" panose="020B0300000000000000" pitchFamily="34" charset="-128"/>
              </a:defRPr>
            </a:lvl3pPr>
            <a:lvl4pPr marL="1600200" indent="-228600">
              <a:defRPr sz="2400" baseline="-25000">
                <a:solidFill>
                  <a:schemeClr val="tx1"/>
                </a:solidFill>
                <a:latin typeface="Arial" panose="020B0604020202020204" pitchFamily="34" charset="0"/>
                <a:ea typeface="ヒラギノ角ゴ Pro W3" panose="020B0300000000000000" pitchFamily="34" charset="-128"/>
              </a:defRPr>
            </a:lvl4pPr>
            <a:lvl5pPr marL="2057400" indent="-228600">
              <a:defRPr sz="2400" baseline="-25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9pPr>
          </a:lstStyle>
          <a:p>
            <a:fld id="{142A5847-8E74-5B44-B773-1FAF868C5AE0}" type="slidenum">
              <a:rPr lang="en-US" altLang="en-US" sz="1200" baseline="0"/>
              <a:pPr/>
              <a:t>23</a:t>
            </a:fld>
            <a:endParaRPr lang="en-US" altLang="en-US" sz="1200" baseline="0"/>
          </a:p>
        </p:txBody>
      </p:sp>
      <p:sp>
        <p:nvSpPr>
          <p:cNvPr id="59394" name="Rectangle 2">
            <a:extLst>
              <a:ext uri="{FF2B5EF4-FFF2-40B4-BE49-F238E27FC236}">
                <a16:creationId xmlns:a16="http://schemas.microsoft.com/office/drawing/2014/main" id="{32A8B6F7-D795-7944-B092-9AA90081A44F}"/>
              </a:ext>
            </a:extLst>
          </p:cNvPr>
          <p:cNvSpPr>
            <a:spLocks noGrp="1" noRot="1" noChangeAspect="1" noChangeArrowheads="1" noTextEdit="1"/>
          </p:cNvSpPr>
          <p:nvPr>
            <p:ph type="sldImg"/>
          </p:nvPr>
        </p:nvSpPr>
        <p:spPr>
          <a:solidFill>
            <a:srgbClr val="FFFFFF"/>
          </a:solidFill>
          <a:ln/>
        </p:spPr>
      </p:sp>
      <p:sp>
        <p:nvSpPr>
          <p:cNvPr id="59395" name="Rectangle 3">
            <a:extLst>
              <a:ext uri="{FF2B5EF4-FFF2-40B4-BE49-F238E27FC236}">
                <a16:creationId xmlns:a16="http://schemas.microsoft.com/office/drawing/2014/main" id="{E62105A2-3C81-1744-B1BE-5B8DAA9AFCA9}"/>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BBA5C4D3-6F5D-CC40-ACE5-F571BE56741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aseline="-25000">
                <a:solidFill>
                  <a:schemeClr val="tx1"/>
                </a:solidFill>
                <a:latin typeface="Arial" panose="020B0604020202020204" pitchFamily="34" charset="0"/>
                <a:ea typeface="ヒラギノ角ゴ Pro W3" panose="020B0300000000000000" pitchFamily="34" charset="-128"/>
              </a:defRPr>
            </a:lvl1pPr>
            <a:lvl2pPr marL="742950" indent="-285750">
              <a:defRPr sz="2400" baseline="-25000">
                <a:solidFill>
                  <a:schemeClr val="tx1"/>
                </a:solidFill>
                <a:latin typeface="Arial" panose="020B0604020202020204" pitchFamily="34" charset="0"/>
                <a:ea typeface="ヒラギノ角ゴ Pro W3" panose="020B0300000000000000" pitchFamily="34" charset="-128"/>
              </a:defRPr>
            </a:lvl2pPr>
            <a:lvl3pPr marL="1143000" indent="-228600">
              <a:defRPr sz="2400" baseline="-25000">
                <a:solidFill>
                  <a:schemeClr val="tx1"/>
                </a:solidFill>
                <a:latin typeface="Arial" panose="020B0604020202020204" pitchFamily="34" charset="0"/>
                <a:ea typeface="ヒラギノ角ゴ Pro W3" panose="020B0300000000000000" pitchFamily="34" charset="-128"/>
              </a:defRPr>
            </a:lvl3pPr>
            <a:lvl4pPr marL="1600200" indent="-228600">
              <a:defRPr sz="2400" baseline="-25000">
                <a:solidFill>
                  <a:schemeClr val="tx1"/>
                </a:solidFill>
                <a:latin typeface="Arial" panose="020B0604020202020204" pitchFamily="34" charset="0"/>
                <a:ea typeface="ヒラギノ角ゴ Pro W3" panose="020B0300000000000000" pitchFamily="34" charset="-128"/>
              </a:defRPr>
            </a:lvl4pPr>
            <a:lvl5pPr marL="2057400" indent="-228600">
              <a:defRPr sz="2400" baseline="-25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9pPr>
          </a:lstStyle>
          <a:p>
            <a:fld id="{BABBDF63-F441-644B-AFF0-D487F43BA7B5}" type="slidenum">
              <a:rPr lang="en-US" altLang="en-US" sz="1200" baseline="0"/>
              <a:pPr/>
              <a:t>2</a:t>
            </a:fld>
            <a:endParaRPr lang="en-US" altLang="en-US" sz="1200" baseline="0"/>
          </a:p>
        </p:txBody>
      </p:sp>
      <p:sp>
        <p:nvSpPr>
          <p:cNvPr id="18434" name="Rectangle 2">
            <a:extLst>
              <a:ext uri="{FF2B5EF4-FFF2-40B4-BE49-F238E27FC236}">
                <a16:creationId xmlns:a16="http://schemas.microsoft.com/office/drawing/2014/main" id="{65D8F088-1379-EF41-AFF2-9DE2632E1BD8}"/>
              </a:ext>
            </a:extLst>
          </p:cNvPr>
          <p:cNvSpPr>
            <a:spLocks noGrp="1" noRot="1" noChangeAspect="1" noChangeArrowheads="1" noTextEdit="1"/>
          </p:cNvSpPr>
          <p:nvPr>
            <p:ph type="sldImg"/>
          </p:nvPr>
        </p:nvSpPr>
        <p:spPr>
          <a:ln/>
        </p:spPr>
      </p:sp>
      <p:sp>
        <p:nvSpPr>
          <p:cNvPr id="18435" name="Rectangle 3">
            <a:extLst>
              <a:ext uri="{FF2B5EF4-FFF2-40B4-BE49-F238E27FC236}">
                <a16:creationId xmlns:a16="http://schemas.microsoft.com/office/drawing/2014/main" id="{C03E8C11-70F3-6C4B-98F5-6B70A7EC436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D1184143-DDAB-F844-87C8-65A788EA8C6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aseline="-25000">
                <a:solidFill>
                  <a:schemeClr val="tx1"/>
                </a:solidFill>
                <a:latin typeface="Arial" panose="020B0604020202020204" pitchFamily="34" charset="0"/>
                <a:ea typeface="ヒラギノ角ゴ Pro W3" panose="020B0300000000000000" pitchFamily="34" charset="-128"/>
              </a:defRPr>
            </a:lvl1pPr>
            <a:lvl2pPr marL="742950" indent="-285750">
              <a:defRPr sz="2400" baseline="-25000">
                <a:solidFill>
                  <a:schemeClr val="tx1"/>
                </a:solidFill>
                <a:latin typeface="Arial" panose="020B0604020202020204" pitchFamily="34" charset="0"/>
                <a:ea typeface="ヒラギノ角ゴ Pro W3" panose="020B0300000000000000" pitchFamily="34" charset="-128"/>
              </a:defRPr>
            </a:lvl2pPr>
            <a:lvl3pPr marL="1143000" indent="-228600">
              <a:defRPr sz="2400" baseline="-25000">
                <a:solidFill>
                  <a:schemeClr val="tx1"/>
                </a:solidFill>
                <a:latin typeface="Arial" panose="020B0604020202020204" pitchFamily="34" charset="0"/>
                <a:ea typeface="ヒラギノ角ゴ Pro W3" panose="020B0300000000000000" pitchFamily="34" charset="-128"/>
              </a:defRPr>
            </a:lvl3pPr>
            <a:lvl4pPr marL="1600200" indent="-228600">
              <a:defRPr sz="2400" baseline="-25000">
                <a:solidFill>
                  <a:schemeClr val="tx1"/>
                </a:solidFill>
                <a:latin typeface="Arial" panose="020B0604020202020204" pitchFamily="34" charset="0"/>
                <a:ea typeface="ヒラギノ角ゴ Pro W3" panose="020B0300000000000000" pitchFamily="34" charset="-128"/>
              </a:defRPr>
            </a:lvl4pPr>
            <a:lvl5pPr marL="2057400" indent="-228600">
              <a:defRPr sz="2400" baseline="-25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9pPr>
          </a:lstStyle>
          <a:p>
            <a:fld id="{5662E0F4-7AD1-7942-8BFE-A2B00E09ABFF}" type="slidenum">
              <a:rPr lang="en-US" altLang="en-US" sz="1200" baseline="0"/>
              <a:pPr/>
              <a:t>24</a:t>
            </a:fld>
            <a:endParaRPr lang="en-US" altLang="en-US" sz="1200" baseline="0"/>
          </a:p>
        </p:txBody>
      </p:sp>
      <p:sp>
        <p:nvSpPr>
          <p:cNvPr id="61442" name="Rectangle 1026">
            <a:extLst>
              <a:ext uri="{FF2B5EF4-FFF2-40B4-BE49-F238E27FC236}">
                <a16:creationId xmlns:a16="http://schemas.microsoft.com/office/drawing/2014/main" id="{B45BDD74-B46A-FE4F-91C5-1DB03CFBE84F}"/>
              </a:ext>
            </a:extLst>
          </p:cNvPr>
          <p:cNvSpPr>
            <a:spLocks noGrp="1" noRot="1" noChangeAspect="1" noChangeArrowheads="1" noTextEdit="1"/>
          </p:cNvSpPr>
          <p:nvPr>
            <p:ph type="sldImg"/>
          </p:nvPr>
        </p:nvSpPr>
        <p:spPr>
          <a:ln/>
        </p:spPr>
      </p:sp>
      <p:sp>
        <p:nvSpPr>
          <p:cNvPr id="61443" name="Rectangle 1027">
            <a:extLst>
              <a:ext uri="{FF2B5EF4-FFF2-40B4-BE49-F238E27FC236}">
                <a16:creationId xmlns:a16="http://schemas.microsoft.com/office/drawing/2014/main" id="{326B9ED8-9033-F449-8358-56450A4ACD0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r>
              <a:rPr lang="en-US" altLang="en-US">
                <a:latin typeface="Arial" panose="020B0604020202020204" pitchFamily="34" charset="0"/>
                <a:ea typeface="ヒラギノ角ゴ Pro W3" panose="020B0300000000000000" pitchFamily="34" charset="-128"/>
              </a:rPr>
              <a:t>Page 26 Rees</a:t>
            </a:r>
          </a:p>
          <a:p>
            <a:pPr eaLnBrk="1" hangingPunct="1"/>
            <a:r>
              <a:rPr lang="en-US" altLang="en-US">
                <a:latin typeface="Arial" panose="020B0604020202020204" pitchFamily="34" charset="0"/>
                <a:ea typeface="ヒラギノ角ゴ Pro W3" panose="020B0300000000000000" pitchFamily="34" charset="-128"/>
              </a:rPr>
              <a:t>Simple thermodynamic argument shows that a body that is a good emitter (high e) must also be a good abosorber of radiation.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AD5FDFAE-18A0-E54C-9C43-C846D691BDF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aseline="-25000">
                <a:solidFill>
                  <a:schemeClr val="tx1"/>
                </a:solidFill>
                <a:latin typeface="Arial" panose="020B0604020202020204" pitchFamily="34" charset="0"/>
                <a:ea typeface="ヒラギノ角ゴ Pro W3" panose="020B0300000000000000" pitchFamily="34" charset="-128"/>
              </a:defRPr>
            </a:lvl1pPr>
            <a:lvl2pPr marL="742950" indent="-285750">
              <a:defRPr sz="2400" baseline="-25000">
                <a:solidFill>
                  <a:schemeClr val="tx1"/>
                </a:solidFill>
                <a:latin typeface="Arial" panose="020B0604020202020204" pitchFamily="34" charset="0"/>
                <a:ea typeface="ヒラギノ角ゴ Pro W3" panose="020B0300000000000000" pitchFamily="34" charset="-128"/>
              </a:defRPr>
            </a:lvl2pPr>
            <a:lvl3pPr marL="1143000" indent="-228600">
              <a:defRPr sz="2400" baseline="-25000">
                <a:solidFill>
                  <a:schemeClr val="tx1"/>
                </a:solidFill>
                <a:latin typeface="Arial" panose="020B0604020202020204" pitchFamily="34" charset="0"/>
                <a:ea typeface="ヒラギノ角ゴ Pro W3" panose="020B0300000000000000" pitchFamily="34" charset="-128"/>
              </a:defRPr>
            </a:lvl3pPr>
            <a:lvl4pPr marL="1600200" indent="-228600">
              <a:defRPr sz="2400" baseline="-25000">
                <a:solidFill>
                  <a:schemeClr val="tx1"/>
                </a:solidFill>
                <a:latin typeface="Arial" panose="020B0604020202020204" pitchFamily="34" charset="0"/>
                <a:ea typeface="ヒラギノ角ゴ Pro W3" panose="020B0300000000000000" pitchFamily="34" charset="-128"/>
              </a:defRPr>
            </a:lvl4pPr>
            <a:lvl5pPr marL="2057400" indent="-228600">
              <a:defRPr sz="2400" baseline="-25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9pPr>
          </a:lstStyle>
          <a:p>
            <a:fld id="{485CF8E6-E29D-A846-A537-DBBC9C45D553}" type="slidenum">
              <a:rPr lang="en-US" altLang="en-US" sz="1200" baseline="0"/>
              <a:pPr/>
              <a:t>25</a:t>
            </a:fld>
            <a:endParaRPr lang="en-US" altLang="en-US" sz="1200" baseline="0"/>
          </a:p>
        </p:txBody>
      </p:sp>
      <p:sp>
        <p:nvSpPr>
          <p:cNvPr id="63490" name="Rectangle 2">
            <a:extLst>
              <a:ext uri="{FF2B5EF4-FFF2-40B4-BE49-F238E27FC236}">
                <a16:creationId xmlns:a16="http://schemas.microsoft.com/office/drawing/2014/main" id="{FA7CB5C1-053B-3346-B870-B0BE6201B3E4}"/>
              </a:ext>
            </a:extLst>
          </p:cNvPr>
          <p:cNvSpPr>
            <a:spLocks noGrp="1" noRot="1" noChangeAspect="1" noChangeArrowheads="1" noTextEdit="1"/>
          </p:cNvSpPr>
          <p:nvPr>
            <p:ph type="sldImg"/>
          </p:nvPr>
        </p:nvSpPr>
        <p:spPr>
          <a:solidFill>
            <a:srgbClr val="FFFFFF"/>
          </a:solidFill>
          <a:ln/>
        </p:spPr>
      </p:sp>
      <p:sp>
        <p:nvSpPr>
          <p:cNvPr id="63491" name="Rectangle 3">
            <a:extLst>
              <a:ext uri="{FF2B5EF4-FFF2-40B4-BE49-F238E27FC236}">
                <a16:creationId xmlns:a16="http://schemas.microsoft.com/office/drawing/2014/main" id="{1226D102-47FA-F34C-BF22-B6E4AB10A913}"/>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a:latin typeface="Arial" panose="020B0604020202020204" pitchFamily="34" charset="0"/>
                <a:ea typeface="ヒラギノ角ゴ Pro W3" panose="020B0300000000000000" pitchFamily="34" charset="-128"/>
              </a:rPr>
              <a:t>Page 26 Rees</a:t>
            </a:r>
          </a:p>
          <a:p>
            <a:pPr eaLnBrk="1" hangingPunct="1"/>
            <a:r>
              <a:rPr lang="en-US" altLang="en-US">
                <a:latin typeface="Arial" panose="020B0604020202020204" pitchFamily="34" charset="0"/>
                <a:ea typeface="ヒラギノ角ゴ Pro W3" panose="020B0300000000000000" pitchFamily="34" charset="-128"/>
              </a:rPr>
              <a:t>Simple thermodynamic argument shows that a body that is a good emitter (high e) must also be a good abosorber of radiation.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07491BDB-1A8A-5E47-9F6D-23B6655FA2D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aseline="-25000">
                <a:solidFill>
                  <a:schemeClr val="tx1"/>
                </a:solidFill>
                <a:latin typeface="Arial" panose="020B0604020202020204" pitchFamily="34" charset="0"/>
                <a:ea typeface="ヒラギノ角ゴ Pro W3" panose="020B0300000000000000" pitchFamily="34" charset="-128"/>
              </a:defRPr>
            </a:lvl1pPr>
            <a:lvl2pPr marL="742950" indent="-285750">
              <a:defRPr sz="2400" baseline="-25000">
                <a:solidFill>
                  <a:schemeClr val="tx1"/>
                </a:solidFill>
                <a:latin typeface="Arial" panose="020B0604020202020204" pitchFamily="34" charset="0"/>
                <a:ea typeface="ヒラギノ角ゴ Pro W3" panose="020B0300000000000000" pitchFamily="34" charset="-128"/>
              </a:defRPr>
            </a:lvl2pPr>
            <a:lvl3pPr marL="1143000" indent="-228600">
              <a:defRPr sz="2400" baseline="-25000">
                <a:solidFill>
                  <a:schemeClr val="tx1"/>
                </a:solidFill>
                <a:latin typeface="Arial" panose="020B0604020202020204" pitchFamily="34" charset="0"/>
                <a:ea typeface="ヒラギノ角ゴ Pro W3" panose="020B0300000000000000" pitchFamily="34" charset="-128"/>
              </a:defRPr>
            </a:lvl3pPr>
            <a:lvl4pPr marL="1600200" indent="-228600">
              <a:defRPr sz="2400" baseline="-25000">
                <a:solidFill>
                  <a:schemeClr val="tx1"/>
                </a:solidFill>
                <a:latin typeface="Arial" panose="020B0604020202020204" pitchFamily="34" charset="0"/>
                <a:ea typeface="ヒラギノ角ゴ Pro W3" panose="020B0300000000000000" pitchFamily="34" charset="-128"/>
              </a:defRPr>
            </a:lvl4pPr>
            <a:lvl5pPr marL="2057400" indent="-228600">
              <a:defRPr sz="2400" baseline="-25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9pPr>
          </a:lstStyle>
          <a:p>
            <a:fld id="{5F18C587-009E-2447-949F-2B72F2667867}" type="slidenum">
              <a:rPr lang="en-US" altLang="en-US" sz="1200" baseline="0"/>
              <a:pPr/>
              <a:t>26</a:t>
            </a:fld>
            <a:endParaRPr lang="en-US" altLang="en-US" sz="1200" baseline="0"/>
          </a:p>
        </p:txBody>
      </p:sp>
      <p:sp>
        <p:nvSpPr>
          <p:cNvPr id="65538" name="Rectangle 2">
            <a:extLst>
              <a:ext uri="{FF2B5EF4-FFF2-40B4-BE49-F238E27FC236}">
                <a16:creationId xmlns:a16="http://schemas.microsoft.com/office/drawing/2014/main" id="{23A7833A-1554-174B-934C-CEF0116D5048}"/>
              </a:ext>
            </a:extLst>
          </p:cNvPr>
          <p:cNvSpPr>
            <a:spLocks noGrp="1" noRot="1" noChangeAspect="1" noChangeArrowheads="1" noTextEdit="1"/>
          </p:cNvSpPr>
          <p:nvPr>
            <p:ph type="sldImg"/>
          </p:nvPr>
        </p:nvSpPr>
        <p:spPr>
          <a:solidFill>
            <a:srgbClr val="FFFFFF"/>
          </a:solidFill>
          <a:ln/>
        </p:spPr>
      </p:sp>
      <p:sp>
        <p:nvSpPr>
          <p:cNvPr id="65539" name="Rectangle 3">
            <a:extLst>
              <a:ext uri="{FF2B5EF4-FFF2-40B4-BE49-F238E27FC236}">
                <a16:creationId xmlns:a16="http://schemas.microsoft.com/office/drawing/2014/main" id="{C2689FA5-4F90-C649-BD53-2623FC744A9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a:latin typeface="Arial" panose="020B0604020202020204" pitchFamily="34" charset="0"/>
                <a:ea typeface="ヒラギノ角ゴ Pro W3" panose="020B0300000000000000" pitchFamily="34" charset="-128"/>
              </a:rPr>
              <a:t>Page 26 Rees</a:t>
            </a:r>
          </a:p>
          <a:p>
            <a:pPr eaLnBrk="1" hangingPunct="1"/>
            <a:r>
              <a:rPr lang="en-US" altLang="en-US">
                <a:latin typeface="Arial" panose="020B0604020202020204" pitchFamily="34" charset="0"/>
                <a:ea typeface="ヒラギノ角ゴ Pro W3" panose="020B0300000000000000" pitchFamily="34" charset="-128"/>
              </a:rPr>
              <a:t>Simple thermodynamic argument shows that a body that is a good emitter (high e) must also be a good abosorber of radiation.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41DBEB6D-E1FD-6842-B912-65F738211B1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aseline="-25000">
                <a:solidFill>
                  <a:schemeClr val="tx1"/>
                </a:solidFill>
                <a:latin typeface="Arial" panose="020B0604020202020204" pitchFamily="34" charset="0"/>
                <a:ea typeface="ヒラギノ角ゴ Pro W3" panose="020B0300000000000000" pitchFamily="34" charset="-128"/>
              </a:defRPr>
            </a:lvl1pPr>
            <a:lvl2pPr marL="742950" indent="-285750">
              <a:defRPr sz="2400" baseline="-25000">
                <a:solidFill>
                  <a:schemeClr val="tx1"/>
                </a:solidFill>
                <a:latin typeface="Arial" panose="020B0604020202020204" pitchFamily="34" charset="0"/>
                <a:ea typeface="ヒラギノ角ゴ Pro W3" panose="020B0300000000000000" pitchFamily="34" charset="-128"/>
              </a:defRPr>
            </a:lvl2pPr>
            <a:lvl3pPr marL="1143000" indent="-228600">
              <a:defRPr sz="2400" baseline="-25000">
                <a:solidFill>
                  <a:schemeClr val="tx1"/>
                </a:solidFill>
                <a:latin typeface="Arial" panose="020B0604020202020204" pitchFamily="34" charset="0"/>
                <a:ea typeface="ヒラギノ角ゴ Pro W3" panose="020B0300000000000000" pitchFamily="34" charset="-128"/>
              </a:defRPr>
            </a:lvl3pPr>
            <a:lvl4pPr marL="1600200" indent="-228600">
              <a:defRPr sz="2400" baseline="-25000">
                <a:solidFill>
                  <a:schemeClr val="tx1"/>
                </a:solidFill>
                <a:latin typeface="Arial" panose="020B0604020202020204" pitchFamily="34" charset="0"/>
                <a:ea typeface="ヒラギノ角ゴ Pro W3" panose="020B0300000000000000" pitchFamily="34" charset="-128"/>
              </a:defRPr>
            </a:lvl4pPr>
            <a:lvl5pPr marL="2057400" indent="-228600">
              <a:defRPr sz="2400" baseline="-25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9pPr>
          </a:lstStyle>
          <a:p>
            <a:fld id="{76C29BB4-EE42-1845-9A1D-0362B7692E13}" type="slidenum">
              <a:rPr lang="en-US" altLang="en-US" sz="1200" baseline="0"/>
              <a:pPr/>
              <a:t>27</a:t>
            </a:fld>
            <a:endParaRPr lang="en-US" altLang="en-US" sz="1200" baseline="0"/>
          </a:p>
        </p:txBody>
      </p:sp>
      <p:sp>
        <p:nvSpPr>
          <p:cNvPr id="67586" name="Rectangle 1026">
            <a:extLst>
              <a:ext uri="{FF2B5EF4-FFF2-40B4-BE49-F238E27FC236}">
                <a16:creationId xmlns:a16="http://schemas.microsoft.com/office/drawing/2014/main" id="{0D24FFCC-854D-6341-9F73-82B616720B43}"/>
              </a:ext>
            </a:extLst>
          </p:cNvPr>
          <p:cNvSpPr>
            <a:spLocks noGrp="1" noRot="1" noChangeAspect="1" noChangeArrowheads="1" noTextEdit="1"/>
          </p:cNvSpPr>
          <p:nvPr>
            <p:ph type="sldImg"/>
          </p:nvPr>
        </p:nvSpPr>
        <p:spPr>
          <a:ln/>
        </p:spPr>
      </p:sp>
      <p:sp>
        <p:nvSpPr>
          <p:cNvPr id="67587" name="Rectangle 1027">
            <a:extLst>
              <a:ext uri="{FF2B5EF4-FFF2-40B4-BE49-F238E27FC236}">
                <a16:creationId xmlns:a16="http://schemas.microsoft.com/office/drawing/2014/main" id="{1C9CAC6A-2C7D-374D-9526-B6F98DCA8B3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92487E7F-31DA-CB4A-ADB2-2FDBAC19FDD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aseline="-25000">
                <a:solidFill>
                  <a:schemeClr val="tx1"/>
                </a:solidFill>
                <a:latin typeface="Arial" panose="020B0604020202020204" pitchFamily="34" charset="0"/>
                <a:ea typeface="ヒラギノ角ゴ Pro W3" panose="020B0300000000000000" pitchFamily="34" charset="-128"/>
              </a:defRPr>
            </a:lvl1pPr>
            <a:lvl2pPr marL="742950" indent="-285750">
              <a:defRPr sz="2400" baseline="-25000">
                <a:solidFill>
                  <a:schemeClr val="tx1"/>
                </a:solidFill>
                <a:latin typeface="Arial" panose="020B0604020202020204" pitchFamily="34" charset="0"/>
                <a:ea typeface="ヒラギノ角ゴ Pro W3" panose="020B0300000000000000" pitchFamily="34" charset="-128"/>
              </a:defRPr>
            </a:lvl2pPr>
            <a:lvl3pPr marL="1143000" indent="-228600">
              <a:defRPr sz="2400" baseline="-25000">
                <a:solidFill>
                  <a:schemeClr val="tx1"/>
                </a:solidFill>
                <a:latin typeface="Arial" panose="020B0604020202020204" pitchFamily="34" charset="0"/>
                <a:ea typeface="ヒラギノ角ゴ Pro W3" panose="020B0300000000000000" pitchFamily="34" charset="-128"/>
              </a:defRPr>
            </a:lvl3pPr>
            <a:lvl4pPr marL="1600200" indent="-228600">
              <a:defRPr sz="2400" baseline="-25000">
                <a:solidFill>
                  <a:schemeClr val="tx1"/>
                </a:solidFill>
                <a:latin typeface="Arial" panose="020B0604020202020204" pitchFamily="34" charset="0"/>
                <a:ea typeface="ヒラギノ角ゴ Pro W3" panose="020B0300000000000000" pitchFamily="34" charset="-128"/>
              </a:defRPr>
            </a:lvl4pPr>
            <a:lvl5pPr marL="2057400" indent="-228600">
              <a:defRPr sz="2400" baseline="-25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9pPr>
          </a:lstStyle>
          <a:p>
            <a:fld id="{67156747-122A-A741-B343-12C2E760FADF}" type="slidenum">
              <a:rPr lang="en-US" altLang="en-US" sz="1200" baseline="0"/>
              <a:pPr/>
              <a:t>28</a:t>
            </a:fld>
            <a:endParaRPr lang="en-US" altLang="en-US" sz="1200" baseline="0"/>
          </a:p>
        </p:txBody>
      </p:sp>
      <p:sp>
        <p:nvSpPr>
          <p:cNvPr id="69634" name="Rectangle 1026">
            <a:extLst>
              <a:ext uri="{FF2B5EF4-FFF2-40B4-BE49-F238E27FC236}">
                <a16:creationId xmlns:a16="http://schemas.microsoft.com/office/drawing/2014/main" id="{4CE258AB-BAAA-CE43-BFEF-45DC5C805C45}"/>
              </a:ext>
            </a:extLst>
          </p:cNvPr>
          <p:cNvSpPr>
            <a:spLocks noGrp="1" noRot="1" noChangeAspect="1" noChangeArrowheads="1" noTextEdit="1"/>
          </p:cNvSpPr>
          <p:nvPr>
            <p:ph type="sldImg"/>
          </p:nvPr>
        </p:nvSpPr>
        <p:spPr>
          <a:ln/>
        </p:spPr>
      </p:sp>
      <p:sp>
        <p:nvSpPr>
          <p:cNvPr id="69635" name="Rectangle 1027">
            <a:extLst>
              <a:ext uri="{FF2B5EF4-FFF2-40B4-BE49-F238E27FC236}">
                <a16:creationId xmlns:a16="http://schemas.microsoft.com/office/drawing/2014/main" id="{E0069297-A00B-5345-87EA-88BF85B0420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0E90ED70-3824-A941-9191-EC7A02BE6AD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aseline="-25000">
                <a:solidFill>
                  <a:schemeClr val="tx1"/>
                </a:solidFill>
                <a:latin typeface="Arial" panose="020B0604020202020204" pitchFamily="34" charset="0"/>
                <a:ea typeface="ヒラギノ角ゴ Pro W3" panose="020B0300000000000000" pitchFamily="34" charset="-128"/>
              </a:defRPr>
            </a:lvl1pPr>
            <a:lvl2pPr marL="742950" indent="-285750">
              <a:defRPr sz="2400" baseline="-25000">
                <a:solidFill>
                  <a:schemeClr val="tx1"/>
                </a:solidFill>
                <a:latin typeface="Arial" panose="020B0604020202020204" pitchFamily="34" charset="0"/>
                <a:ea typeface="ヒラギノ角ゴ Pro W3" panose="020B0300000000000000" pitchFamily="34" charset="-128"/>
              </a:defRPr>
            </a:lvl2pPr>
            <a:lvl3pPr marL="1143000" indent="-228600">
              <a:defRPr sz="2400" baseline="-25000">
                <a:solidFill>
                  <a:schemeClr val="tx1"/>
                </a:solidFill>
                <a:latin typeface="Arial" panose="020B0604020202020204" pitchFamily="34" charset="0"/>
                <a:ea typeface="ヒラギノ角ゴ Pro W3" panose="020B0300000000000000" pitchFamily="34" charset="-128"/>
              </a:defRPr>
            </a:lvl3pPr>
            <a:lvl4pPr marL="1600200" indent="-228600">
              <a:defRPr sz="2400" baseline="-25000">
                <a:solidFill>
                  <a:schemeClr val="tx1"/>
                </a:solidFill>
                <a:latin typeface="Arial" panose="020B0604020202020204" pitchFamily="34" charset="0"/>
                <a:ea typeface="ヒラギノ角ゴ Pro W3" panose="020B0300000000000000" pitchFamily="34" charset="-128"/>
              </a:defRPr>
            </a:lvl4pPr>
            <a:lvl5pPr marL="2057400" indent="-228600">
              <a:defRPr sz="2400" baseline="-25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9pPr>
          </a:lstStyle>
          <a:p>
            <a:fld id="{FEC18663-D122-834E-8198-0CD56CBF3AE7}" type="slidenum">
              <a:rPr lang="en-US" altLang="en-US" sz="1200" baseline="0"/>
              <a:pPr/>
              <a:t>29</a:t>
            </a:fld>
            <a:endParaRPr lang="en-US" altLang="en-US" sz="1200" baseline="0"/>
          </a:p>
        </p:txBody>
      </p:sp>
      <p:sp>
        <p:nvSpPr>
          <p:cNvPr id="71682" name="Rectangle 2">
            <a:extLst>
              <a:ext uri="{FF2B5EF4-FFF2-40B4-BE49-F238E27FC236}">
                <a16:creationId xmlns:a16="http://schemas.microsoft.com/office/drawing/2014/main" id="{A2A23D70-C5F2-6348-903A-0A53D96732FE}"/>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19D519A6-2247-7849-AC12-7630E92101B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F2F3944B-34E8-584D-8706-E023D3B7EE0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aseline="-25000">
                <a:solidFill>
                  <a:schemeClr val="tx1"/>
                </a:solidFill>
                <a:latin typeface="Arial" panose="020B0604020202020204" pitchFamily="34" charset="0"/>
                <a:ea typeface="ヒラギノ角ゴ Pro W3" panose="020B0300000000000000" pitchFamily="34" charset="-128"/>
              </a:defRPr>
            </a:lvl1pPr>
            <a:lvl2pPr marL="742950" indent="-285750">
              <a:defRPr sz="2400" baseline="-25000">
                <a:solidFill>
                  <a:schemeClr val="tx1"/>
                </a:solidFill>
                <a:latin typeface="Arial" panose="020B0604020202020204" pitchFamily="34" charset="0"/>
                <a:ea typeface="ヒラギノ角ゴ Pro W3" panose="020B0300000000000000" pitchFamily="34" charset="-128"/>
              </a:defRPr>
            </a:lvl2pPr>
            <a:lvl3pPr marL="1143000" indent="-228600">
              <a:defRPr sz="2400" baseline="-25000">
                <a:solidFill>
                  <a:schemeClr val="tx1"/>
                </a:solidFill>
                <a:latin typeface="Arial" panose="020B0604020202020204" pitchFamily="34" charset="0"/>
                <a:ea typeface="ヒラギノ角ゴ Pro W3" panose="020B0300000000000000" pitchFamily="34" charset="-128"/>
              </a:defRPr>
            </a:lvl3pPr>
            <a:lvl4pPr marL="1600200" indent="-228600">
              <a:defRPr sz="2400" baseline="-25000">
                <a:solidFill>
                  <a:schemeClr val="tx1"/>
                </a:solidFill>
                <a:latin typeface="Arial" panose="020B0604020202020204" pitchFamily="34" charset="0"/>
                <a:ea typeface="ヒラギノ角ゴ Pro W3" panose="020B0300000000000000" pitchFamily="34" charset="-128"/>
              </a:defRPr>
            </a:lvl4pPr>
            <a:lvl5pPr marL="2057400" indent="-228600">
              <a:defRPr sz="2400" baseline="-25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9pPr>
          </a:lstStyle>
          <a:p>
            <a:fld id="{8AD8938E-1246-144B-AC14-9CD7F1616463}" type="slidenum">
              <a:rPr lang="en-US" altLang="en-US" sz="1200" baseline="0"/>
              <a:pPr/>
              <a:t>30</a:t>
            </a:fld>
            <a:endParaRPr lang="en-US" altLang="en-US" sz="1200" baseline="0"/>
          </a:p>
        </p:txBody>
      </p:sp>
      <p:sp>
        <p:nvSpPr>
          <p:cNvPr id="73730" name="Rectangle 2">
            <a:extLst>
              <a:ext uri="{FF2B5EF4-FFF2-40B4-BE49-F238E27FC236}">
                <a16:creationId xmlns:a16="http://schemas.microsoft.com/office/drawing/2014/main" id="{AD14D925-BF0E-264E-A008-798DE6A88835}"/>
              </a:ext>
            </a:extLst>
          </p:cNvPr>
          <p:cNvSpPr>
            <a:spLocks noGrp="1" noRot="1" noChangeAspect="1" noChangeArrowheads="1" noTextEdit="1"/>
          </p:cNvSpPr>
          <p:nvPr>
            <p:ph type="sldImg"/>
          </p:nvPr>
        </p:nvSpPr>
        <p:spPr>
          <a:ln/>
        </p:spPr>
      </p:sp>
      <p:sp>
        <p:nvSpPr>
          <p:cNvPr id="73731" name="Rectangle 3">
            <a:extLst>
              <a:ext uri="{FF2B5EF4-FFF2-40B4-BE49-F238E27FC236}">
                <a16:creationId xmlns:a16="http://schemas.microsoft.com/office/drawing/2014/main" id="{6E56CE80-67FF-0D4F-A3F1-E6A2540771B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15EC4513-D07B-B94E-B33C-BF76248A7FA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aseline="-25000">
                <a:solidFill>
                  <a:schemeClr val="tx1"/>
                </a:solidFill>
                <a:latin typeface="Arial" panose="020B0604020202020204" pitchFamily="34" charset="0"/>
                <a:ea typeface="ヒラギノ角ゴ Pro W3" panose="020B0300000000000000" pitchFamily="34" charset="-128"/>
              </a:defRPr>
            </a:lvl1pPr>
            <a:lvl2pPr marL="742950" indent="-285750">
              <a:defRPr sz="2400" baseline="-25000">
                <a:solidFill>
                  <a:schemeClr val="tx1"/>
                </a:solidFill>
                <a:latin typeface="Arial" panose="020B0604020202020204" pitchFamily="34" charset="0"/>
                <a:ea typeface="ヒラギノ角ゴ Pro W3" panose="020B0300000000000000" pitchFamily="34" charset="-128"/>
              </a:defRPr>
            </a:lvl2pPr>
            <a:lvl3pPr marL="1143000" indent="-228600">
              <a:defRPr sz="2400" baseline="-25000">
                <a:solidFill>
                  <a:schemeClr val="tx1"/>
                </a:solidFill>
                <a:latin typeface="Arial" panose="020B0604020202020204" pitchFamily="34" charset="0"/>
                <a:ea typeface="ヒラギノ角ゴ Pro W3" panose="020B0300000000000000" pitchFamily="34" charset="-128"/>
              </a:defRPr>
            </a:lvl3pPr>
            <a:lvl4pPr marL="1600200" indent="-228600">
              <a:defRPr sz="2400" baseline="-25000">
                <a:solidFill>
                  <a:schemeClr val="tx1"/>
                </a:solidFill>
                <a:latin typeface="Arial" panose="020B0604020202020204" pitchFamily="34" charset="0"/>
                <a:ea typeface="ヒラギノ角ゴ Pro W3" panose="020B0300000000000000" pitchFamily="34" charset="-128"/>
              </a:defRPr>
            </a:lvl4pPr>
            <a:lvl5pPr marL="2057400" indent="-228600">
              <a:defRPr sz="2400" baseline="-25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9pPr>
          </a:lstStyle>
          <a:p>
            <a:fld id="{9C4FA26B-FB89-D045-982D-12BD1669B727}" type="slidenum">
              <a:rPr lang="en-US" altLang="en-US" sz="1200" baseline="0"/>
              <a:pPr/>
              <a:t>31</a:t>
            </a:fld>
            <a:endParaRPr lang="en-US" altLang="en-US" sz="1200" baseline="0"/>
          </a:p>
        </p:txBody>
      </p:sp>
      <p:sp>
        <p:nvSpPr>
          <p:cNvPr id="75778" name="Rectangle 2">
            <a:extLst>
              <a:ext uri="{FF2B5EF4-FFF2-40B4-BE49-F238E27FC236}">
                <a16:creationId xmlns:a16="http://schemas.microsoft.com/office/drawing/2014/main" id="{36E2AE4B-1E1A-CD4D-9557-F2C4A3B5EE73}"/>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26E6E848-63A9-144E-8D10-C3750C64B34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BC9A5396-5142-354B-909A-9D694011299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aseline="-25000">
                <a:solidFill>
                  <a:schemeClr val="tx1"/>
                </a:solidFill>
                <a:latin typeface="Arial" panose="020B0604020202020204" pitchFamily="34" charset="0"/>
                <a:ea typeface="ヒラギノ角ゴ Pro W3" panose="020B0300000000000000" pitchFamily="34" charset="-128"/>
              </a:defRPr>
            </a:lvl1pPr>
            <a:lvl2pPr marL="742950" indent="-285750">
              <a:defRPr sz="2400" baseline="-25000">
                <a:solidFill>
                  <a:schemeClr val="tx1"/>
                </a:solidFill>
                <a:latin typeface="Arial" panose="020B0604020202020204" pitchFamily="34" charset="0"/>
                <a:ea typeface="ヒラギノ角ゴ Pro W3" panose="020B0300000000000000" pitchFamily="34" charset="-128"/>
              </a:defRPr>
            </a:lvl2pPr>
            <a:lvl3pPr marL="1143000" indent="-228600">
              <a:defRPr sz="2400" baseline="-25000">
                <a:solidFill>
                  <a:schemeClr val="tx1"/>
                </a:solidFill>
                <a:latin typeface="Arial" panose="020B0604020202020204" pitchFamily="34" charset="0"/>
                <a:ea typeface="ヒラギノ角ゴ Pro W3" panose="020B0300000000000000" pitchFamily="34" charset="-128"/>
              </a:defRPr>
            </a:lvl3pPr>
            <a:lvl4pPr marL="1600200" indent="-228600">
              <a:defRPr sz="2400" baseline="-25000">
                <a:solidFill>
                  <a:schemeClr val="tx1"/>
                </a:solidFill>
                <a:latin typeface="Arial" panose="020B0604020202020204" pitchFamily="34" charset="0"/>
                <a:ea typeface="ヒラギノ角ゴ Pro W3" panose="020B0300000000000000" pitchFamily="34" charset="-128"/>
              </a:defRPr>
            </a:lvl4pPr>
            <a:lvl5pPr marL="2057400" indent="-228600">
              <a:defRPr sz="2400" baseline="-25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9pPr>
          </a:lstStyle>
          <a:p>
            <a:fld id="{34ED3740-B127-8544-B809-F9DD8B83E162}" type="slidenum">
              <a:rPr lang="en-US" altLang="en-US" sz="1200" baseline="0"/>
              <a:pPr/>
              <a:t>32</a:t>
            </a:fld>
            <a:endParaRPr lang="en-US" altLang="en-US" sz="1200" baseline="0"/>
          </a:p>
        </p:txBody>
      </p:sp>
      <p:sp>
        <p:nvSpPr>
          <p:cNvPr id="77826" name="Rectangle 2">
            <a:extLst>
              <a:ext uri="{FF2B5EF4-FFF2-40B4-BE49-F238E27FC236}">
                <a16:creationId xmlns:a16="http://schemas.microsoft.com/office/drawing/2014/main" id="{52735877-6BE0-834D-B7E7-C6E0E76EDEA2}"/>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DAE61A1B-4BFA-D942-9BAF-EB05B27587A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27D20A50-6461-7840-B9EA-6B5E75C3681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aseline="-25000">
                <a:solidFill>
                  <a:schemeClr val="tx1"/>
                </a:solidFill>
                <a:latin typeface="Arial" panose="020B0604020202020204" pitchFamily="34" charset="0"/>
                <a:ea typeface="ヒラギノ角ゴ Pro W3" panose="020B0300000000000000" pitchFamily="34" charset="-128"/>
              </a:defRPr>
            </a:lvl1pPr>
            <a:lvl2pPr marL="742950" indent="-285750">
              <a:defRPr sz="2400" baseline="-25000">
                <a:solidFill>
                  <a:schemeClr val="tx1"/>
                </a:solidFill>
                <a:latin typeface="Arial" panose="020B0604020202020204" pitchFamily="34" charset="0"/>
                <a:ea typeface="ヒラギノ角ゴ Pro W3" panose="020B0300000000000000" pitchFamily="34" charset="-128"/>
              </a:defRPr>
            </a:lvl2pPr>
            <a:lvl3pPr marL="1143000" indent="-228600">
              <a:defRPr sz="2400" baseline="-25000">
                <a:solidFill>
                  <a:schemeClr val="tx1"/>
                </a:solidFill>
                <a:latin typeface="Arial" panose="020B0604020202020204" pitchFamily="34" charset="0"/>
                <a:ea typeface="ヒラギノ角ゴ Pro W3" panose="020B0300000000000000" pitchFamily="34" charset="-128"/>
              </a:defRPr>
            </a:lvl3pPr>
            <a:lvl4pPr marL="1600200" indent="-228600">
              <a:defRPr sz="2400" baseline="-25000">
                <a:solidFill>
                  <a:schemeClr val="tx1"/>
                </a:solidFill>
                <a:latin typeface="Arial" panose="020B0604020202020204" pitchFamily="34" charset="0"/>
                <a:ea typeface="ヒラギノ角ゴ Pro W3" panose="020B0300000000000000" pitchFamily="34" charset="-128"/>
              </a:defRPr>
            </a:lvl4pPr>
            <a:lvl5pPr marL="2057400" indent="-228600">
              <a:defRPr sz="2400" baseline="-25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9pPr>
          </a:lstStyle>
          <a:p>
            <a:fld id="{62BE9A0B-2209-1846-9021-935A6CB54763}" type="slidenum">
              <a:rPr lang="en-US" altLang="en-US" sz="1200" baseline="0"/>
              <a:pPr/>
              <a:t>33</a:t>
            </a:fld>
            <a:endParaRPr lang="en-US" altLang="en-US" sz="1200" baseline="0"/>
          </a:p>
        </p:txBody>
      </p:sp>
      <p:sp>
        <p:nvSpPr>
          <p:cNvPr id="79874" name="Rectangle 2">
            <a:extLst>
              <a:ext uri="{FF2B5EF4-FFF2-40B4-BE49-F238E27FC236}">
                <a16:creationId xmlns:a16="http://schemas.microsoft.com/office/drawing/2014/main" id="{58C1ABFE-AE74-6D48-83A4-2696924C958C}"/>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0F95C234-6B97-4144-B526-B00263910F7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F2FB3598-4620-A74F-B8D7-80BF268CD49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aseline="-25000">
                <a:solidFill>
                  <a:schemeClr val="tx1"/>
                </a:solidFill>
                <a:latin typeface="Arial" panose="020B0604020202020204" pitchFamily="34" charset="0"/>
                <a:ea typeface="ヒラギノ角ゴ Pro W3" panose="020B0300000000000000" pitchFamily="34" charset="-128"/>
              </a:defRPr>
            </a:lvl1pPr>
            <a:lvl2pPr marL="742950" indent="-285750">
              <a:defRPr sz="2400" baseline="-25000">
                <a:solidFill>
                  <a:schemeClr val="tx1"/>
                </a:solidFill>
                <a:latin typeface="Arial" panose="020B0604020202020204" pitchFamily="34" charset="0"/>
                <a:ea typeface="ヒラギノ角ゴ Pro W3" panose="020B0300000000000000" pitchFamily="34" charset="-128"/>
              </a:defRPr>
            </a:lvl2pPr>
            <a:lvl3pPr marL="1143000" indent="-228600">
              <a:defRPr sz="2400" baseline="-25000">
                <a:solidFill>
                  <a:schemeClr val="tx1"/>
                </a:solidFill>
                <a:latin typeface="Arial" panose="020B0604020202020204" pitchFamily="34" charset="0"/>
                <a:ea typeface="ヒラギノ角ゴ Pro W3" panose="020B0300000000000000" pitchFamily="34" charset="-128"/>
              </a:defRPr>
            </a:lvl3pPr>
            <a:lvl4pPr marL="1600200" indent="-228600">
              <a:defRPr sz="2400" baseline="-25000">
                <a:solidFill>
                  <a:schemeClr val="tx1"/>
                </a:solidFill>
                <a:latin typeface="Arial" panose="020B0604020202020204" pitchFamily="34" charset="0"/>
                <a:ea typeface="ヒラギノ角ゴ Pro W3" panose="020B0300000000000000" pitchFamily="34" charset="-128"/>
              </a:defRPr>
            </a:lvl4pPr>
            <a:lvl5pPr marL="2057400" indent="-228600">
              <a:defRPr sz="2400" baseline="-25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9pPr>
          </a:lstStyle>
          <a:p>
            <a:fld id="{4FD28F98-62D1-AC47-B7E2-69F369DF9412}" type="slidenum">
              <a:rPr lang="en-US" altLang="en-US" sz="1200" baseline="0"/>
              <a:pPr/>
              <a:t>3</a:t>
            </a:fld>
            <a:endParaRPr lang="en-US" altLang="en-US" sz="1200" baseline="0"/>
          </a:p>
        </p:txBody>
      </p:sp>
      <p:sp>
        <p:nvSpPr>
          <p:cNvPr id="24578" name="Rectangle 1026">
            <a:extLst>
              <a:ext uri="{FF2B5EF4-FFF2-40B4-BE49-F238E27FC236}">
                <a16:creationId xmlns:a16="http://schemas.microsoft.com/office/drawing/2014/main" id="{4681FA32-2841-2846-A8C3-3268C2897696}"/>
              </a:ext>
            </a:extLst>
          </p:cNvPr>
          <p:cNvSpPr>
            <a:spLocks noGrp="1" noRot="1" noChangeAspect="1" noChangeArrowheads="1" noTextEdit="1"/>
          </p:cNvSpPr>
          <p:nvPr>
            <p:ph type="sldImg"/>
          </p:nvPr>
        </p:nvSpPr>
        <p:spPr>
          <a:ln/>
        </p:spPr>
      </p:sp>
      <p:sp>
        <p:nvSpPr>
          <p:cNvPr id="24579" name="Rectangle 1027">
            <a:extLst>
              <a:ext uri="{FF2B5EF4-FFF2-40B4-BE49-F238E27FC236}">
                <a16:creationId xmlns:a16="http://schemas.microsoft.com/office/drawing/2014/main" id="{8BB14FD0-4A30-B841-B02F-C3461907615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4490BAC1-38F6-054E-AABE-F37DDFBC7CF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aseline="-25000">
                <a:solidFill>
                  <a:schemeClr val="tx1"/>
                </a:solidFill>
                <a:latin typeface="Arial" panose="020B0604020202020204" pitchFamily="34" charset="0"/>
                <a:ea typeface="ヒラギノ角ゴ Pro W3" panose="020B0300000000000000" pitchFamily="34" charset="-128"/>
              </a:defRPr>
            </a:lvl1pPr>
            <a:lvl2pPr marL="742950" indent="-285750">
              <a:defRPr sz="2400" baseline="-25000">
                <a:solidFill>
                  <a:schemeClr val="tx1"/>
                </a:solidFill>
                <a:latin typeface="Arial" panose="020B0604020202020204" pitchFamily="34" charset="0"/>
                <a:ea typeface="ヒラギノ角ゴ Pro W3" panose="020B0300000000000000" pitchFamily="34" charset="-128"/>
              </a:defRPr>
            </a:lvl2pPr>
            <a:lvl3pPr marL="1143000" indent="-228600">
              <a:defRPr sz="2400" baseline="-25000">
                <a:solidFill>
                  <a:schemeClr val="tx1"/>
                </a:solidFill>
                <a:latin typeface="Arial" panose="020B0604020202020204" pitchFamily="34" charset="0"/>
                <a:ea typeface="ヒラギノ角ゴ Pro W3" panose="020B0300000000000000" pitchFamily="34" charset="-128"/>
              </a:defRPr>
            </a:lvl3pPr>
            <a:lvl4pPr marL="1600200" indent="-228600">
              <a:defRPr sz="2400" baseline="-25000">
                <a:solidFill>
                  <a:schemeClr val="tx1"/>
                </a:solidFill>
                <a:latin typeface="Arial" panose="020B0604020202020204" pitchFamily="34" charset="0"/>
                <a:ea typeface="ヒラギノ角ゴ Pro W3" panose="020B0300000000000000" pitchFamily="34" charset="-128"/>
              </a:defRPr>
            </a:lvl4pPr>
            <a:lvl5pPr marL="2057400" indent="-228600">
              <a:defRPr sz="2400" baseline="-25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9pPr>
          </a:lstStyle>
          <a:p>
            <a:fld id="{12E76AF0-6DEE-694F-B7B5-CBA1B63CC96F}" type="slidenum">
              <a:rPr lang="en-US" altLang="en-US" sz="1200" baseline="0"/>
              <a:pPr/>
              <a:t>34</a:t>
            </a:fld>
            <a:endParaRPr lang="en-US" altLang="en-US" sz="1200" baseline="0"/>
          </a:p>
        </p:txBody>
      </p:sp>
      <p:sp>
        <p:nvSpPr>
          <p:cNvPr id="81922" name="Rectangle 2">
            <a:extLst>
              <a:ext uri="{FF2B5EF4-FFF2-40B4-BE49-F238E27FC236}">
                <a16:creationId xmlns:a16="http://schemas.microsoft.com/office/drawing/2014/main" id="{1EA10E38-432E-694A-855B-5C7D7AEE488C}"/>
              </a:ext>
            </a:extLst>
          </p:cNvPr>
          <p:cNvSpPr>
            <a:spLocks noGrp="1" noRot="1" noChangeAspect="1" noChangeArrowheads="1" noTextEdit="1"/>
          </p:cNvSpPr>
          <p:nvPr>
            <p:ph type="sldImg"/>
          </p:nvPr>
        </p:nvSpPr>
        <p:spPr>
          <a:solidFill>
            <a:srgbClr val="FFFFFF"/>
          </a:solidFill>
          <a:ln/>
        </p:spPr>
      </p:sp>
      <p:sp>
        <p:nvSpPr>
          <p:cNvPr id="81923" name="Rectangle 3">
            <a:extLst>
              <a:ext uri="{FF2B5EF4-FFF2-40B4-BE49-F238E27FC236}">
                <a16:creationId xmlns:a16="http://schemas.microsoft.com/office/drawing/2014/main" id="{80995927-EE9F-9C4A-8797-9B7E62912036}"/>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FF55E40D-A7C6-1043-B35D-A67B8A910E0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aseline="-25000">
                <a:solidFill>
                  <a:schemeClr val="tx1"/>
                </a:solidFill>
                <a:latin typeface="Arial" panose="020B0604020202020204" pitchFamily="34" charset="0"/>
                <a:ea typeface="ヒラギノ角ゴ Pro W3" panose="020B0300000000000000" pitchFamily="34" charset="-128"/>
              </a:defRPr>
            </a:lvl1pPr>
            <a:lvl2pPr marL="742950" indent="-285750">
              <a:defRPr sz="2400" baseline="-25000">
                <a:solidFill>
                  <a:schemeClr val="tx1"/>
                </a:solidFill>
                <a:latin typeface="Arial" panose="020B0604020202020204" pitchFamily="34" charset="0"/>
                <a:ea typeface="ヒラギノ角ゴ Pro W3" panose="020B0300000000000000" pitchFamily="34" charset="-128"/>
              </a:defRPr>
            </a:lvl2pPr>
            <a:lvl3pPr marL="1143000" indent="-228600">
              <a:defRPr sz="2400" baseline="-25000">
                <a:solidFill>
                  <a:schemeClr val="tx1"/>
                </a:solidFill>
                <a:latin typeface="Arial" panose="020B0604020202020204" pitchFamily="34" charset="0"/>
                <a:ea typeface="ヒラギノ角ゴ Pro W3" panose="020B0300000000000000" pitchFamily="34" charset="-128"/>
              </a:defRPr>
            </a:lvl3pPr>
            <a:lvl4pPr marL="1600200" indent="-228600">
              <a:defRPr sz="2400" baseline="-25000">
                <a:solidFill>
                  <a:schemeClr val="tx1"/>
                </a:solidFill>
                <a:latin typeface="Arial" panose="020B0604020202020204" pitchFamily="34" charset="0"/>
                <a:ea typeface="ヒラギノ角ゴ Pro W3" panose="020B0300000000000000" pitchFamily="34" charset="-128"/>
              </a:defRPr>
            </a:lvl4pPr>
            <a:lvl5pPr marL="2057400" indent="-228600">
              <a:defRPr sz="2400" baseline="-25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9pPr>
          </a:lstStyle>
          <a:p>
            <a:fld id="{2A1D9306-AB7F-B641-B899-F1E0BA9C5CBB}" type="slidenum">
              <a:rPr lang="en-US" altLang="en-US" sz="1200" baseline="0"/>
              <a:pPr/>
              <a:t>35</a:t>
            </a:fld>
            <a:endParaRPr lang="en-US" altLang="en-US" sz="1200" baseline="0"/>
          </a:p>
        </p:txBody>
      </p:sp>
      <p:sp>
        <p:nvSpPr>
          <p:cNvPr id="83970" name="Rectangle 2">
            <a:extLst>
              <a:ext uri="{FF2B5EF4-FFF2-40B4-BE49-F238E27FC236}">
                <a16:creationId xmlns:a16="http://schemas.microsoft.com/office/drawing/2014/main" id="{CB4D62B6-F706-B74C-9E57-33480808296C}"/>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0280CB77-D026-2949-AED3-B8DAC541E55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8344FFAA-7D3F-624B-810E-CAC8F17DE79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aseline="-25000">
                <a:solidFill>
                  <a:schemeClr val="tx1"/>
                </a:solidFill>
                <a:latin typeface="Arial" panose="020B0604020202020204" pitchFamily="34" charset="0"/>
                <a:ea typeface="ヒラギノ角ゴ Pro W3" panose="020B0300000000000000" pitchFamily="34" charset="-128"/>
              </a:defRPr>
            </a:lvl1pPr>
            <a:lvl2pPr marL="742950" indent="-285750">
              <a:defRPr sz="2400" baseline="-25000">
                <a:solidFill>
                  <a:schemeClr val="tx1"/>
                </a:solidFill>
                <a:latin typeface="Arial" panose="020B0604020202020204" pitchFamily="34" charset="0"/>
                <a:ea typeface="ヒラギノ角ゴ Pro W3" panose="020B0300000000000000" pitchFamily="34" charset="-128"/>
              </a:defRPr>
            </a:lvl2pPr>
            <a:lvl3pPr marL="1143000" indent="-228600">
              <a:defRPr sz="2400" baseline="-25000">
                <a:solidFill>
                  <a:schemeClr val="tx1"/>
                </a:solidFill>
                <a:latin typeface="Arial" panose="020B0604020202020204" pitchFamily="34" charset="0"/>
                <a:ea typeface="ヒラギノ角ゴ Pro W3" panose="020B0300000000000000" pitchFamily="34" charset="-128"/>
              </a:defRPr>
            </a:lvl3pPr>
            <a:lvl4pPr marL="1600200" indent="-228600">
              <a:defRPr sz="2400" baseline="-25000">
                <a:solidFill>
                  <a:schemeClr val="tx1"/>
                </a:solidFill>
                <a:latin typeface="Arial" panose="020B0604020202020204" pitchFamily="34" charset="0"/>
                <a:ea typeface="ヒラギノ角ゴ Pro W3" panose="020B0300000000000000" pitchFamily="34" charset="-128"/>
              </a:defRPr>
            </a:lvl4pPr>
            <a:lvl5pPr marL="2057400" indent="-228600">
              <a:defRPr sz="2400" baseline="-25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9pPr>
          </a:lstStyle>
          <a:p>
            <a:fld id="{B04C3D1C-6666-CB4E-8F05-4C600AAC58A0}" type="slidenum">
              <a:rPr lang="en-US" altLang="en-US" sz="1200" baseline="0"/>
              <a:pPr/>
              <a:t>37</a:t>
            </a:fld>
            <a:endParaRPr lang="en-US" altLang="en-US" sz="1200" baseline="0"/>
          </a:p>
        </p:txBody>
      </p:sp>
      <p:sp>
        <p:nvSpPr>
          <p:cNvPr id="87042" name="Rectangle 2">
            <a:extLst>
              <a:ext uri="{FF2B5EF4-FFF2-40B4-BE49-F238E27FC236}">
                <a16:creationId xmlns:a16="http://schemas.microsoft.com/office/drawing/2014/main" id="{5A4467F9-5DB6-7B49-AF71-ABDD22DB6349}"/>
              </a:ext>
            </a:extLst>
          </p:cNvPr>
          <p:cNvSpPr>
            <a:spLocks noGrp="1" noRot="1" noChangeAspect="1" noChangeArrowheads="1" noTextEdit="1"/>
          </p:cNvSpPr>
          <p:nvPr>
            <p:ph type="sldImg"/>
          </p:nvPr>
        </p:nvSpPr>
        <p:spPr>
          <a:ln/>
        </p:spPr>
      </p:sp>
      <p:sp>
        <p:nvSpPr>
          <p:cNvPr id="87043" name="Rectangle 3">
            <a:extLst>
              <a:ext uri="{FF2B5EF4-FFF2-40B4-BE49-F238E27FC236}">
                <a16:creationId xmlns:a16="http://schemas.microsoft.com/office/drawing/2014/main" id="{DAF8861C-263E-EF47-B8E4-02ACB23D77A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a:extLst>
              <a:ext uri="{FF2B5EF4-FFF2-40B4-BE49-F238E27FC236}">
                <a16:creationId xmlns:a16="http://schemas.microsoft.com/office/drawing/2014/main" id="{0B6F5CD2-156B-4842-8ED4-2AEEA234905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aseline="-25000">
                <a:solidFill>
                  <a:schemeClr val="tx1"/>
                </a:solidFill>
                <a:latin typeface="Arial" panose="020B0604020202020204" pitchFamily="34" charset="0"/>
                <a:ea typeface="ヒラギノ角ゴ Pro W3" panose="020B0300000000000000" pitchFamily="34" charset="-128"/>
              </a:defRPr>
            </a:lvl1pPr>
            <a:lvl2pPr marL="742950" indent="-285750">
              <a:defRPr sz="2400" baseline="-25000">
                <a:solidFill>
                  <a:schemeClr val="tx1"/>
                </a:solidFill>
                <a:latin typeface="Arial" panose="020B0604020202020204" pitchFamily="34" charset="0"/>
                <a:ea typeface="ヒラギノ角ゴ Pro W3" panose="020B0300000000000000" pitchFamily="34" charset="-128"/>
              </a:defRPr>
            </a:lvl2pPr>
            <a:lvl3pPr marL="1143000" indent="-228600">
              <a:defRPr sz="2400" baseline="-25000">
                <a:solidFill>
                  <a:schemeClr val="tx1"/>
                </a:solidFill>
                <a:latin typeface="Arial" panose="020B0604020202020204" pitchFamily="34" charset="0"/>
                <a:ea typeface="ヒラギノ角ゴ Pro W3" panose="020B0300000000000000" pitchFamily="34" charset="-128"/>
              </a:defRPr>
            </a:lvl3pPr>
            <a:lvl4pPr marL="1600200" indent="-228600">
              <a:defRPr sz="2400" baseline="-25000">
                <a:solidFill>
                  <a:schemeClr val="tx1"/>
                </a:solidFill>
                <a:latin typeface="Arial" panose="020B0604020202020204" pitchFamily="34" charset="0"/>
                <a:ea typeface="ヒラギノ角ゴ Pro W3" panose="020B0300000000000000" pitchFamily="34" charset="-128"/>
              </a:defRPr>
            </a:lvl4pPr>
            <a:lvl5pPr marL="2057400" indent="-228600">
              <a:defRPr sz="2400" baseline="-25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9pPr>
          </a:lstStyle>
          <a:p>
            <a:fld id="{92A35D12-1F43-814A-9E45-64B4658C6F53}" type="slidenum">
              <a:rPr lang="en-US" altLang="en-US" sz="1200" baseline="0"/>
              <a:pPr/>
              <a:t>38</a:t>
            </a:fld>
            <a:endParaRPr lang="en-US" altLang="en-US" sz="1200" baseline="0"/>
          </a:p>
        </p:txBody>
      </p:sp>
      <p:sp>
        <p:nvSpPr>
          <p:cNvPr id="89090" name="Rectangle 2">
            <a:extLst>
              <a:ext uri="{FF2B5EF4-FFF2-40B4-BE49-F238E27FC236}">
                <a16:creationId xmlns:a16="http://schemas.microsoft.com/office/drawing/2014/main" id="{F8EAF2B4-814A-B040-9BC8-317D23161259}"/>
              </a:ext>
            </a:extLst>
          </p:cNvPr>
          <p:cNvSpPr>
            <a:spLocks noGrp="1" noRot="1" noChangeAspect="1" noChangeArrowheads="1" noTextEdit="1"/>
          </p:cNvSpPr>
          <p:nvPr>
            <p:ph type="sldImg"/>
          </p:nvPr>
        </p:nvSpPr>
        <p:spPr>
          <a:ln/>
        </p:spPr>
      </p:sp>
      <p:sp>
        <p:nvSpPr>
          <p:cNvPr id="89091" name="Rectangle 3">
            <a:extLst>
              <a:ext uri="{FF2B5EF4-FFF2-40B4-BE49-F238E27FC236}">
                <a16:creationId xmlns:a16="http://schemas.microsoft.com/office/drawing/2014/main" id="{BE89EFEE-9531-A44D-A950-8DF644D5EE7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a:extLst>
              <a:ext uri="{FF2B5EF4-FFF2-40B4-BE49-F238E27FC236}">
                <a16:creationId xmlns:a16="http://schemas.microsoft.com/office/drawing/2014/main" id="{32988F2E-201E-E140-A4B7-EE068407845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aseline="-25000">
                <a:solidFill>
                  <a:schemeClr val="tx1"/>
                </a:solidFill>
                <a:latin typeface="Arial" panose="020B0604020202020204" pitchFamily="34" charset="0"/>
                <a:ea typeface="ヒラギノ角ゴ Pro W3" panose="020B0300000000000000" pitchFamily="34" charset="-128"/>
              </a:defRPr>
            </a:lvl1pPr>
            <a:lvl2pPr marL="742950" indent="-285750">
              <a:defRPr sz="2400" baseline="-25000">
                <a:solidFill>
                  <a:schemeClr val="tx1"/>
                </a:solidFill>
                <a:latin typeface="Arial" panose="020B0604020202020204" pitchFamily="34" charset="0"/>
                <a:ea typeface="ヒラギノ角ゴ Pro W3" panose="020B0300000000000000" pitchFamily="34" charset="-128"/>
              </a:defRPr>
            </a:lvl2pPr>
            <a:lvl3pPr marL="1143000" indent="-228600">
              <a:defRPr sz="2400" baseline="-25000">
                <a:solidFill>
                  <a:schemeClr val="tx1"/>
                </a:solidFill>
                <a:latin typeface="Arial" panose="020B0604020202020204" pitchFamily="34" charset="0"/>
                <a:ea typeface="ヒラギノ角ゴ Pro W3" panose="020B0300000000000000" pitchFamily="34" charset="-128"/>
              </a:defRPr>
            </a:lvl3pPr>
            <a:lvl4pPr marL="1600200" indent="-228600">
              <a:defRPr sz="2400" baseline="-25000">
                <a:solidFill>
                  <a:schemeClr val="tx1"/>
                </a:solidFill>
                <a:latin typeface="Arial" panose="020B0604020202020204" pitchFamily="34" charset="0"/>
                <a:ea typeface="ヒラギノ角ゴ Pro W3" panose="020B0300000000000000" pitchFamily="34" charset="-128"/>
              </a:defRPr>
            </a:lvl4pPr>
            <a:lvl5pPr marL="2057400" indent="-228600">
              <a:defRPr sz="2400" baseline="-25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9pPr>
          </a:lstStyle>
          <a:p>
            <a:fld id="{6D4BE597-CCCB-6342-B781-D6812BD5865A}" type="slidenum">
              <a:rPr lang="en-US" altLang="en-US" sz="1200" baseline="0"/>
              <a:pPr/>
              <a:t>39</a:t>
            </a:fld>
            <a:endParaRPr lang="en-US" altLang="en-US" sz="1200" baseline="0"/>
          </a:p>
        </p:txBody>
      </p:sp>
      <p:sp>
        <p:nvSpPr>
          <p:cNvPr id="91138" name="Rectangle 2">
            <a:extLst>
              <a:ext uri="{FF2B5EF4-FFF2-40B4-BE49-F238E27FC236}">
                <a16:creationId xmlns:a16="http://schemas.microsoft.com/office/drawing/2014/main" id="{1AB43769-5B86-7442-84EB-4CB35398290E}"/>
              </a:ext>
            </a:extLst>
          </p:cNvPr>
          <p:cNvSpPr>
            <a:spLocks noGrp="1" noRot="1" noChangeAspect="1" noChangeArrowheads="1" noTextEdit="1"/>
          </p:cNvSpPr>
          <p:nvPr>
            <p:ph type="sldImg"/>
          </p:nvPr>
        </p:nvSpPr>
        <p:spPr>
          <a:ln/>
        </p:spPr>
      </p:sp>
      <p:sp>
        <p:nvSpPr>
          <p:cNvPr id="91139" name="Rectangle 3">
            <a:extLst>
              <a:ext uri="{FF2B5EF4-FFF2-40B4-BE49-F238E27FC236}">
                <a16:creationId xmlns:a16="http://schemas.microsoft.com/office/drawing/2014/main" id="{4B3ACCE7-BF74-DA4C-90B2-CACFF57CA29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a:extLst>
              <a:ext uri="{FF2B5EF4-FFF2-40B4-BE49-F238E27FC236}">
                <a16:creationId xmlns:a16="http://schemas.microsoft.com/office/drawing/2014/main" id="{A11F3B13-ACE1-A547-9421-1C6C9388B11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aseline="-25000">
                <a:solidFill>
                  <a:schemeClr val="tx1"/>
                </a:solidFill>
                <a:latin typeface="Arial" panose="020B0604020202020204" pitchFamily="34" charset="0"/>
                <a:ea typeface="ヒラギノ角ゴ Pro W3" panose="020B0300000000000000" pitchFamily="34" charset="-128"/>
              </a:defRPr>
            </a:lvl1pPr>
            <a:lvl2pPr marL="742950" indent="-285750">
              <a:defRPr sz="2400" baseline="-25000">
                <a:solidFill>
                  <a:schemeClr val="tx1"/>
                </a:solidFill>
                <a:latin typeface="Arial" panose="020B0604020202020204" pitchFamily="34" charset="0"/>
                <a:ea typeface="ヒラギノ角ゴ Pro W3" panose="020B0300000000000000" pitchFamily="34" charset="-128"/>
              </a:defRPr>
            </a:lvl2pPr>
            <a:lvl3pPr marL="1143000" indent="-228600">
              <a:defRPr sz="2400" baseline="-25000">
                <a:solidFill>
                  <a:schemeClr val="tx1"/>
                </a:solidFill>
                <a:latin typeface="Arial" panose="020B0604020202020204" pitchFamily="34" charset="0"/>
                <a:ea typeface="ヒラギノ角ゴ Pro W3" panose="020B0300000000000000" pitchFamily="34" charset="-128"/>
              </a:defRPr>
            </a:lvl3pPr>
            <a:lvl4pPr marL="1600200" indent="-228600">
              <a:defRPr sz="2400" baseline="-25000">
                <a:solidFill>
                  <a:schemeClr val="tx1"/>
                </a:solidFill>
                <a:latin typeface="Arial" panose="020B0604020202020204" pitchFamily="34" charset="0"/>
                <a:ea typeface="ヒラギノ角ゴ Pro W3" panose="020B0300000000000000" pitchFamily="34" charset="-128"/>
              </a:defRPr>
            </a:lvl4pPr>
            <a:lvl5pPr marL="2057400" indent="-228600">
              <a:defRPr sz="2400" baseline="-25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9pPr>
          </a:lstStyle>
          <a:p>
            <a:fld id="{7DF4CBBF-7C04-6140-B438-673B910D4465}" type="slidenum">
              <a:rPr lang="en-US" altLang="en-US" sz="1200" baseline="0"/>
              <a:pPr/>
              <a:t>40</a:t>
            </a:fld>
            <a:endParaRPr lang="en-US" altLang="en-US" sz="1200" baseline="0"/>
          </a:p>
        </p:txBody>
      </p:sp>
      <p:sp>
        <p:nvSpPr>
          <p:cNvPr id="93186" name="Rectangle 2">
            <a:extLst>
              <a:ext uri="{FF2B5EF4-FFF2-40B4-BE49-F238E27FC236}">
                <a16:creationId xmlns:a16="http://schemas.microsoft.com/office/drawing/2014/main" id="{C8CAF35B-2C8C-9C40-8A2D-6EE2269CA750}"/>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6D0AAFAD-99FD-F742-BEF3-9A3BE4F2C3E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a:extLst>
              <a:ext uri="{FF2B5EF4-FFF2-40B4-BE49-F238E27FC236}">
                <a16:creationId xmlns:a16="http://schemas.microsoft.com/office/drawing/2014/main" id="{BAC4DC66-1635-0741-8FFC-5BF963EAB75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aseline="-25000">
                <a:solidFill>
                  <a:schemeClr val="tx1"/>
                </a:solidFill>
                <a:latin typeface="Arial" panose="020B0604020202020204" pitchFamily="34" charset="0"/>
                <a:ea typeface="ヒラギノ角ゴ Pro W3" panose="020B0300000000000000" pitchFamily="34" charset="-128"/>
              </a:defRPr>
            </a:lvl1pPr>
            <a:lvl2pPr marL="742950" indent="-285750">
              <a:defRPr sz="2400" baseline="-25000">
                <a:solidFill>
                  <a:schemeClr val="tx1"/>
                </a:solidFill>
                <a:latin typeface="Arial" panose="020B0604020202020204" pitchFamily="34" charset="0"/>
                <a:ea typeface="ヒラギノ角ゴ Pro W3" panose="020B0300000000000000" pitchFamily="34" charset="-128"/>
              </a:defRPr>
            </a:lvl2pPr>
            <a:lvl3pPr marL="1143000" indent="-228600">
              <a:defRPr sz="2400" baseline="-25000">
                <a:solidFill>
                  <a:schemeClr val="tx1"/>
                </a:solidFill>
                <a:latin typeface="Arial" panose="020B0604020202020204" pitchFamily="34" charset="0"/>
                <a:ea typeface="ヒラギノ角ゴ Pro W3" panose="020B0300000000000000" pitchFamily="34" charset="-128"/>
              </a:defRPr>
            </a:lvl3pPr>
            <a:lvl4pPr marL="1600200" indent="-228600">
              <a:defRPr sz="2400" baseline="-25000">
                <a:solidFill>
                  <a:schemeClr val="tx1"/>
                </a:solidFill>
                <a:latin typeface="Arial" panose="020B0604020202020204" pitchFamily="34" charset="0"/>
                <a:ea typeface="ヒラギノ角ゴ Pro W3" panose="020B0300000000000000" pitchFamily="34" charset="-128"/>
              </a:defRPr>
            </a:lvl4pPr>
            <a:lvl5pPr marL="2057400" indent="-228600">
              <a:defRPr sz="2400" baseline="-25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9pPr>
          </a:lstStyle>
          <a:p>
            <a:fld id="{54424E7D-B910-8A45-9162-DB2B6C72D959}" type="slidenum">
              <a:rPr lang="en-US" altLang="en-US" sz="1200" baseline="0"/>
              <a:pPr/>
              <a:t>41</a:t>
            </a:fld>
            <a:endParaRPr lang="en-US" altLang="en-US" sz="1200" baseline="0"/>
          </a:p>
        </p:txBody>
      </p:sp>
      <p:sp>
        <p:nvSpPr>
          <p:cNvPr id="95234" name="Rectangle 2">
            <a:extLst>
              <a:ext uri="{FF2B5EF4-FFF2-40B4-BE49-F238E27FC236}">
                <a16:creationId xmlns:a16="http://schemas.microsoft.com/office/drawing/2014/main" id="{BD11D269-D41D-204C-B411-5F5E1AEDE301}"/>
              </a:ext>
            </a:extLst>
          </p:cNvPr>
          <p:cNvSpPr>
            <a:spLocks noGrp="1" noRot="1" noChangeAspect="1" noChangeArrowheads="1" noTextEdit="1"/>
          </p:cNvSpPr>
          <p:nvPr>
            <p:ph type="sldImg"/>
          </p:nvPr>
        </p:nvSpPr>
        <p:spPr>
          <a:solidFill>
            <a:srgbClr val="FFFFFF"/>
          </a:solidFill>
          <a:ln/>
        </p:spPr>
      </p:sp>
      <p:sp>
        <p:nvSpPr>
          <p:cNvPr id="95235" name="Rectangle 3">
            <a:extLst>
              <a:ext uri="{FF2B5EF4-FFF2-40B4-BE49-F238E27FC236}">
                <a16:creationId xmlns:a16="http://schemas.microsoft.com/office/drawing/2014/main" id="{6AA07E9D-A72A-1F49-9BB7-5C9F798DBE7E}"/>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60264EDC-F94A-6141-BBCF-4F4DB620739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aseline="-25000">
                <a:solidFill>
                  <a:schemeClr val="tx1"/>
                </a:solidFill>
                <a:latin typeface="Arial" panose="020B0604020202020204" pitchFamily="34" charset="0"/>
                <a:ea typeface="ヒラギノ角ゴ Pro W3" panose="020B0300000000000000" pitchFamily="34" charset="-128"/>
              </a:defRPr>
            </a:lvl1pPr>
            <a:lvl2pPr marL="742950" indent="-285750">
              <a:defRPr sz="2400" baseline="-25000">
                <a:solidFill>
                  <a:schemeClr val="tx1"/>
                </a:solidFill>
                <a:latin typeface="Arial" panose="020B0604020202020204" pitchFamily="34" charset="0"/>
                <a:ea typeface="ヒラギノ角ゴ Pro W3" panose="020B0300000000000000" pitchFamily="34" charset="-128"/>
              </a:defRPr>
            </a:lvl2pPr>
            <a:lvl3pPr marL="1143000" indent="-228600">
              <a:defRPr sz="2400" baseline="-25000">
                <a:solidFill>
                  <a:schemeClr val="tx1"/>
                </a:solidFill>
                <a:latin typeface="Arial" panose="020B0604020202020204" pitchFamily="34" charset="0"/>
                <a:ea typeface="ヒラギノ角ゴ Pro W3" panose="020B0300000000000000" pitchFamily="34" charset="-128"/>
              </a:defRPr>
            </a:lvl3pPr>
            <a:lvl4pPr marL="1600200" indent="-228600">
              <a:defRPr sz="2400" baseline="-25000">
                <a:solidFill>
                  <a:schemeClr val="tx1"/>
                </a:solidFill>
                <a:latin typeface="Arial" panose="020B0604020202020204" pitchFamily="34" charset="0"/>
                <a:ea typeface="ヒラギノ角ゴ Pro W3" panose="020B0300000000000000" pitchFamily="34" charset="-128"/>
              </a:defRPr>
            </a:lvl4pPr>
            <a:lvl5pPr marL="2057400" indent="-228600">
              <a:defRPr sz="2400" baseline="-25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9pPr>
          </a:lstStyle>
          <a:p>
            <a:fld id="{5AD2D41A-2452-9C4C-8D57-5AA07AB62065}" type="slidenum">
              <a:rPr lang="en-US" altLang="en-US" sz="1200" baseline="0"/>
              <a:pPr/>
              <a:t>42</a:t>
            </a:fld>
            <a:endParaRPr lang="en-US" altLang="en-US" sz="1200" baseline="0"/>
          </a:p>
        </p:txBody>
      </p:sp>
      <p:sp>
        <p:nvSpPr>
          <p:cNvPr id="97282" name="Rectangle 2">
            <a:extLst>
              <a:ext uri="{FF2B5EF4-FFF2-40B4-BE49-F238E27FC236}">
                <a16:creationId xmlns:a16="http://schemas.microsoft.com/office/drawing/2014/main" id="{CA99AFE5-74FC-ED45-AAB2-E331B23A09D0}"/>
              </a:ext>
            </a:extLst>
          </p:cNvPr>
          <p:cNvSpPr>
            <a:spLocks noGrp="1" noRot="1" noChangeAspect="1" noChangeArrowheads="1" noTextEdit="1"/>
          </p:cNvSpPr>
          <p:nvPr>
            <p:ph type="sldImg"/>
          </p:nvPr>
        </p:nvSpPr>
        <p:spPr>
          <a:ln/>
        </p:spPr>
      </p:sp>
      <p:sp>
        <p:nvSpPr>
          <p:cNvPr id="97283" name="Rectangle 3">
            <a:extLst>
              <a:ext uri="{FF2B5EF4-FFF2-40B4-BE49-F238E27FC236}">
                <a16:creationId xmlns:a16="http://schemas.microsoft.com/office/drawing/2014/main" id="{A6FBB39A-BCA4-2A4D-BAC2-05F99BB9804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3F47422C-CF0B-AB4B-A60E-9DC5BF345EF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aseline="-25000">
                <a:solidFill>
                  <a:schemeClr val="tx1"/>
                </a:solidFill>
                <a:latin typeface="Arial" panose="020B0604020202020204" pitchFamily="34" charset="0"/>
                <a:ea typeface="ヒラギノ角ゴ Pro W3" panose="020B0300000000000000" pitchFamily="34" charset="-128"/>
              </a:defRPr>
            </a:lvl1pPr>
            <a:lvl2pPr marL="742950" indent="-285750">
              <a:defRPr sz="2400" baseline="-25000">
                <a:solidFill>
                  <a:schemeClr val="tx1"/>
                </a:solidFill>
                <a:latin typeface="Arial" panose="020B0604020202020204" pitchFamily="34" charset="0"/>
                <a:ea typeface="ヒラギノ角ゴ Pro W3" panose="020B0300000000000000" pitchFamily="34" charset="-128"/>
              </a:defRPr>
            </a:lvl2pPr>
            <a:lvl3pPr marL="1143000" indent="-228600">
              <a:defRPr sz="2400" baseline="-25000">
                <a:solidFill>
                  <a:schemeClr val="tx1"/>
                </a:solidFill>
                <a:latin typeface="Arial" panose="020B0604020202020204" pitchFamily="34" charset="0"/>
                <a:ea typeface="ヒラギノ角ゴ Pro W3" panose="020B0300000000000000" pitchFamily="34" charset="-128"/>
              </a:defRPr>
            </a:lvl3pPr>
            <a:lvl4pPr marL="1600200" indent="-228600">
              <a:defRPr sz="2400" baseline="-25000">
                <a:solidFill>
                  <a:schemeClr val="tx1"/>
                </a:solidFill>
                <a:latin typeface="Arial" panose="020B0604020202020204" pitchFamily="34" charset="0"/>
                <a:ea typeface="ヒラギノ角ゴ Pro W3" panose="020B0300000000000000" pitchFamily="34" charset="-128"/>
              </a:defRPr>
            </a:lvl4pPr>
            <a:lvl5pPr marL="2057400" indent="-228600">
              <a:defRPr sz="2400" baseline="-25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9pPr>
          </a:lstStyle>
          <a:p>
            <a:fld id="{57189670-5665-B940-992A-2625A5776F0B}" type="slidenum">
              <a:rPr lang="en-US" altLang="en-US" sz="1200" baseline="0"/>
              <a:pPr/>
              <a:t>43</a:t>
            </a:fld>
            <a:endParaRPr lang="en-US" altLang="en-US" sz="1200" baseline="0"/>
          </a:p>
        </p:txBody>
      </p:sp>
      <p:sp>
        <p:nvSpPr>
          <p:cNvPr id="99330" name="Rectangle 2">
            <a:extLst>
              <a:ext uri="{FF2B5EF4-FFF2-40B4-BE49-F238E27FC236}">
                <a16:creationId xmlns:a16="http://schemas.microsoft.com/office/drawing/2014/main" id="{26A05841-844E-F746-909E-887F7AB2BD48}"/>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7A0DAD12-0CF1-0D41-857B-B5ACA6BEFC8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a:extLst>
              <a:ext uri="{FF2B5EF4-FFF2-40B4-BE49-F238E27FC236}">
                <a16:creationId xmlns:a16="http://schemas.microsoft.com/office/drawing/2014/main" id="{62AF90B5-EA73-904E-9078-A94935C1F06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aseline="-25000">
                <a:solidFill>
                  <a:schemeClr val="tx1"/>
                </a:solidFill>
                <a:latin typeface="Arial" panose="020B0604020202020204" pitchFamily="34" charset="0"/>
                <a:ea typeface="ヒラギノ角ゴ Pro W3" panose="020B0300000000000000" pitchFamily="34" charset="-128"/>
              </a:defRPr>
            </a:lvl1pPr>
            <a:lvl2pPr marL="742950" indent="-285750">
              <a:defRPr sz="2400" baseline="-25000">
                <a:solidFill>
                  <a:schemeClr val="tx1"/>
                </a:solidFill>
                <a:latin typeface="Arial" panose="020B0604020202020204" pitchFamily="34" charset="0"/>
                <a:ea typeface="ヒラギノ角ゴ Pro W3" panose="020B0300000000000000" pitchFamily="34" charset="-128"/>
              </a:defRPr>
            </a:lvl2pPr>
            <a:lvl3pPr marL="1143000" indent="-228600">
              <a:defRPr sz="2400" baseline="-25000">
                <a:solidFill>
                  <a:schemeClr val="tx1"/>
                </a:solidFill>
                <a:latin typeface="Arial" panose="020B0604020202020204" pitchFamily="34" charset="0"/>
                <a:ea typeface="ヒラギノ角ゴ Pro W3" panose="020B0300000000000000" pitchFamily="34" charset="-128"/>
              </a:defRPr>
            </a:lvl3pPr>
            <a:lvl4pPr marL="1600200" indent="-228600">
              <a:defRPr sz="2400" baseline="-25000">
                <a:solidFill>
                  <a:schemeClr val="tx1"/>
                </a:solidFill>
                <a:latin typeface="Arial" panose="020B0604020202020204" pitchFamily="34" charset="0"/>
                <a:ea typeface="ヒラギノ角ゴ Pro W3" panose="020B0300000000000000" pitchFamily="34" charset="-128"/>
              </a:defRPr>
            </a:lvl4pPr>
            <a:lvl5pPr marL="2057400" indent="-228600">
              <a:defRPr sz="2400" baseline="-25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9pPr>
          </a:lstStyle>
          <a:p>
            <a:fld id="{518F2562-4058-7E42-A4DB-65E0D9A1B3DD}" type="slidenum">
              <a:rPr lang="en-US" altLang="en-US" sz="1200" baseline="0"/>
              <a:pPr/>
              <a:t>44</a:t>
            </a:fld>
            <a:endParaRPr lang="en-US" altLang="en-US" sz="1200" baseline="0"/>
          </a:p>
        </p:txBody>
      </p:sp>
      <p:sp>
        <p:nvSpPr>
          <p:cNvPr id="101378" name="Rectangle 2">
            <a:extLst>
              <a:ext uri="{FF2B5EF4-FFF2-40B4-BE49-F238E27FC236}">
                <a16:creationId xmlns:a16="http://schemas.microsoft.com/office/drawing/2014/main" id="{31C2C1BD-EE60-9A4F-9C2D-937485D0DB7A}"/>
              </a:ext>
            </a:extLst>
          </p:cNvPr>
          <p:cNvSpPr>
            <a:spLocks noGrp="1" noRot="1" noChangeAspect="1" noChangeArrowheads="1" noTextEdit="1"/>
          </p:cNvSpPr>
          <p:nvPr>
            <p:ph type="sldImg"/>
          </p:nvPr>
        </p:nvSpPr>
        <p:spPr>
          <a:ln/>
        </p:spPr>
      </p:sp>
      <p:sp>
        <p:nvSpPr>
          <p:cNvPr id="101379" name="Rectangle 3">
            <a:extLst>
              <a:ext uri="{FF2B5EF4-FFF2-40B4-BE49-F238E27FC236}">
                <a16:creationId xmlns:a16="http://schemas.microsoft.com/office/drawing/2014/main" id="{09D24DF0-AD83-1D45-B6ED-7E3DFA63B84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r>
              <a:rPr lang="en-US" altLang="en-US">
                <a:latin typeface="Arial" panose="020B0604020202020204" pitchFamily="34" charset="0"/>
                <a:ea typeface="ヒラギノ角ゴ Pro W3" panose="020B0300000000000000" pitchFamily="34" charset="-128"/>
              </a:rPr>
              <a:t>These images of the Island of Hawaii were acquired on March 19, 2000 by the Advanced Spaceborne Thermal Emission and Reflection Radiometer (ASTER) on NASA's Terra satellite. With its 14 spectral bands from the visible to the thermal infrared wavelength region, and its high spatial resolution of 15 to 90meters (about 50 to 300 feet), ASTER will image Earth for the next 6 years to map and monitor the changing surface of our planet. Data are shown from the short wavelength and thermal infrared spectral regions, illustrating how different and complementary information is contained in different parts of the spectrum.</a:t>
            </a:r>
          </a:p>
          <a:p>
            <a:pPr eaLnBrk="1" hangingPunct="1"/>
            <a:endParaRPr lang="en-US" altLang="en-US">
              <a:latin typeface="Arial" panose="020B0604020202020204" pitchFamily="34" charset="0"/>
              <a:ea typeface="ヒラギノ角ゴ Pro W3" panose="020B0300000000000000" pitchFamily="34" charset="-128"/>
            </a:endParaRPr>
          </a:p>
          <a:p>
            <a:pPr eaLnBrk="1" hangingPunct="1"/>
            <a:r>
              <a:rPr lang="en-US" altLang="en-US">
                <a:latin typeface="Arial" panose="020B0604020202020204" pitchFamily="34" charset="0"/>
                <a:ea typeface="ヒラギノ角ゴ Pro W3" panose="020B0300000000000000" pitchFamily="34" charset="-128"/>
              </a:rPr>
              <a:t>Left image: This false-color image covers an area 60 kilometers (37 miles) wide and 120 kilometers (75 miles) long in three bands of the short wavelength infrared region. While ,much of the island was covered in clouds, the dominant central Mauna Loa volcano, rising to an altitude of 4115 meters (13,500 feet), is cloud-free. Lava flows can be seen radiating from the central crater in green and black tones. As they reach lower elevations, the flows become covered with vegetation, and their image color changes to yellow and orange. Mauna Kea volcano to the north of Mauna Loa has a thin cloud-cover, producing a bluish tone on the image. The ocean in the lower right appears brown due to the color processing.</a:t>
            </a:r>
          </a:p>
          <a:p>
            <a:pPr eaLnBrk="1" hangingPunct="1"/>
            <a:endParaRPr lang="en-US" altLang="en-US">
              <a:latin typeface="Arial" panose="020B0604020202020204" pitchFamily="34" charset="0"/>
              <a:ea typeface="ヒラギノ角ゴ Pro W3" panose="020B0300000000000000" pitchFamily="34" charset="-128"/>
            </a:endParaRPr>
          </a:p>
          <a:p>
            <a:pPr eaLnBrk="1" hangingPunct="1"/>
            <a:r>
              <a:rPr lang="en-US" altLang="en-US">
                <a:latin typeface="Arial" panose="020B0604020202020204" pitchFamily="34" charset="0"/>
                <a:ea typeface="ヒラギノ角ゴ Pro W3" panose="020B0300000000000000" pitchFamily="34" charset="-128"/>
              </a:rPr>
              <a:t>Right image: This image is a false-color composite of three thermal infrared bands. The brightness of the colors is proportional to the temperature, and the hues display differences in rock composition. Clouds are black, because they are the coldest objects in the scene. The ocean and thick vegetation appear dark green because they are colder than bare rock surfaces, and have no thermal spectral features. Lava flows are shades of magenta, green, pink and yellow, reflecting chemical changes due to weathering and relative age differences.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21B9781B-5B2D-FE49-A682-97C33CF9BDE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aseline="-25000">
                <a:solidFill>
                  <a:schemeClr val="tx1"/>
                </a:solidFill>
                <a:latin typeface="Arial" panose="020B0604020202020204" pitchFamily="34" charset="0"/>
                <a:ea typeface="ヒラギノ角ゴ Pro W3" panose="020B0300000000000000" pitchFamily="34" charset="-128"/>
              </a:defRPr>
            </a:lvl1pPr>
            <a:lvl2pPr marL="742950" indent="-285750">
              <a:defRPr sz="2400" baseline="-25000">
                <a:solidFill>
                  <a:schemeClr val="tx1"/>
                </a:solidFill>
                <a:latin typeface="Arial" panose="020B0604020202020204" pitchFamily="34" charset="0"/>
                <a:ea typeface="ヒラギノ角ゴ Pro W3" panose="020B0300000000000000" pitchFamily="34" charset="-128"/>
              </a:defRPr>
            </a:lvl2pPr>
            <a:lvl3pPr marL="1143000" indent="-228600">
              <a:defRPr sz="2400" baseline="-25000">
                <a:solidFill>
                  <a:schemeClr val="tx1"/>
                </a:solidFill>
                <a:latin typeface="Arial" panose="020B0604020202020204" pitchFamily="34" charset="0"/>
                <a:ea typeface="ヒラギノ角ゴ Pro W3" panose="020B0300000000000000" pitchFamily="34" charset="-128"/>
              </a:defRPr>
            </a:lvl3pPr>
            <a:lvl4pPr marL="1600200" indent="-228600">
              <a:defRPr sz="2400" baseline="-25000">
                <a:solidFill>
                  <a:schemeClr val="tx1"/>
                </a:solidFill>
                <a:latin typeface="Arial" panose="020B0604020202020204" pitchFamily="34" charset="0"/>
                <a:ea typeface="ヒラギノ角ゴ Pro W3" panose="020B0300000000000000" pitchFamily="34" charset="-128"/>
              </a:defRPr>
            </a:lvl4pPr>
            <a:lvl5pPr marL="2057400" indent="-228600">
              <a:defRPr sz="2400" baseline="-25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9pPr>
          </a:lstStyle>
          <a:p>
            <a:fld id="{33910DC8-BA18-E148-8684-0A5D210F4752}" type="slidenum">
              <a:rPr lang="en-US" altLang="en-US" sz="1200" baseline="0"/>
              <a:pPr/>
              <a:t>4</a:t>
            </a:fld>
            <a:endParaRPr lang="en-US" altLang="en-US" sz="1200" baseline="0"/>
          </a:p>
        </p:txBody>
      </p:sp>
      <p:sp>
        <p:nvSpPr>
          <p:cNvPr id="26626" name="Rectangle 1026">
            <a:extLst>
              <a:ext uri="{FF2B5EF4-FFF2-40B4-BE49-F238E27FC236}">
                <a16:creationId xmlns:a16="http://schemas.microsoft.com/office/drawing/2014/main" id="{C999CD73-F56A-DA41-9983-673045A232F1}"/>
              </a:ext>
            </a:extLst>
          </p:cNvPr>
          <p:cNvSpPr>
            <a:spLocks noGrp="1" noRot="1" noChangeAspect="1" noChangeArrowheads="1" noTextEdit="1"/>
          </p:cNvSpPr>
          <p:nvPr>
            <p:ph type="sldImg"/>
          </p:nvPr>
        </p:nvSpPr>
        <p:spPr>
          <a:ln/>
        </p:spPr>
      </p:sp>
      <p:sp>
        <p:nvSpPr>
          <p:cNvPr id="26627" name="Rectangle 1027">
            <a:extLst>
              <a:ext uri="{FF2B5EF4-FFF2-40B4-BE49-F238E27FC236}">
                <a16:creationId xmlns:a16="http://schemas.microsoft.com/office/drawing/2014/main" id="{36CF8F97-06C6-5445-B0F8-9F8EEBE9A76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r>
              <a:rPr lang="en-US" altLang="en-US">
                <a:latin typeface="Arial" panose="020B0604020202020204" pitchFamily="34" charset="0"/>
                <a:ea typeface="ヒラギノ角ゴ Pro W3" panose="020B0300000000000000" pitchFamily="34" charset="-128"/>
              </a:rPr>
              <a:t>CIE 1931 x,y space    Planckian locus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4434975B-33F0-D64E-847F-D6D3573B9FE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aseline="-25000">
                <a:solidFill>
                  <a:schemeClr val="tx1"/>
                </a:solidFill>
                <a:latin typeface="Arial" panose="020B0604020202020204" pitchFamily="34" charset="0"/>
                <a:ea typeface="ヒラギノ角ゴ Pro W3" panose="020B0300000000000000" pitchFamily="34" charset="-128"/>
              </a:defRPr>
            </a:lvl1pPr>
            <a:lvl2pPr marL="742950" indent="-285750">
              <a:defRPr sz="2400" baseline="-25000">
                <a:solidFill>
                  <a:schemeClr val="tx1"/>
                </a:solidFill>
                <a:latin typeface="Arial" panose="020B0604020202020204" pitchFamily="34" charset="0"/>
                <a:ea typeface="ヒラギノ角ゴ Pro W3" panose="020B0300000000000000" pitchFamily="34" charset="-128"/>
              </a:defRPr>
            </a:lvl2pPr>
            <a:lvl3pPr marL="1143000" indent="-228600">
              <a:defRPr sz="2400" baseline="-25000">
                <a:solidFill>
                  <a:schemeClr val="tx1"/>
                </a:solidFill>
                <a:latin typeface="Arial" panose="020B0604020202020204" pitchFamily="34" charset="0"/>
                <a:ea typeface="ヒラギノ角ゴ Pro W3" panose="020B0300000000000000" pitchFamily="34" charset="-128"/>
              </a:defRPr>
            </a:lvl3pPr>
            <a:lvl4pPr marL="1600200" indent="-228600">
              <a:defRPr sz="2400" baseline="-25000">
                <a:solidFill>
                  <a:schemeClr val="tx1"/>
                </a:solidFill>
                <a:latin typeface="Arial" panose="020B0604020202020204" pitchFamily="34" charset="0"/>
                <a:ea typeface="ヒラギノ角ゴ Pro W3" panose="020B0300000000000000" pitchFamily="34" charset="-128"/>
              </a:defRPr>
            </a:lvl4pPr>
            <a:lvl5pPr marL="2057400" indent="-228600">
              <a:defRPr sz="2400" baseline="-25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9pPr>
          </a:lstStyle>
          <a:p>
            <a:fld id="{FCF77406-7CC8-6247-BB38-38F71B6BF394}" type="slidenum">
              <a:rPr lang="en-US" altLang="en-US" sz="1200" baseline="0"/>
              <a:pPr/>
              <a:t>45</a:t>
            </a:fld>
            <a:endParaRPr lang="en-US" altLang="en-US" sz="1200" baseline="0"/>
          </a:p>
        </p:txBody>
      </p:sp>
      <p:sp>
        <p:nvSpPr>
          <p:cNvPr id="103426" name="Rectangle 2">
            <a:extLst>
              <a:ext uri="{FF2B5EF4-FFF2-40B4-BE49-F238E27FC236}">
                <a16:creationId xmlns:a16="http://schemas.microsoft.com/office/drawing/2014/main" id="{7ABCAA89-B99B-0A46-A348-4A6B8D47D2D3}"/>
              </a:ext>
            </a:extLst>
          </p:cNvPr>
          <p:cNvSpPr>
            <a:spLocks noGrp="1" noRot="1" noChangeAspect="1" noChangeArrowheads="1" noTextEdit="1"/>
          </p:cNvSpPr>
          <p:nvPr>
            <p:ph type="sldImg"/>
          </p:nvPr>
        </p:nvSpPr>
        <p:spPr>
          <a:ln/>
        </p:spPr>
      </p:sp>
      <p:sp>
        <p:nvSpPr>
          <p:cNvPr id="103427" name="Rectangle 3">
            <a:extLst>
              <a:ext uri="{FF2B5EF4-FFF2-40B4-BE49-F238E27FC236}">
                <a16:creationId xmlns:a16="http://schemas.microsoft.com/office/drawing/2014/main" id="{DFE3C4ED-2376-B948-9C0C-8F5B7621DC0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a:extLst>
              <a:ext uri="{FF2B5EF4-FFF2-40B4-BE49-F238E27FC236}">
                <a16:creationId xmlns:a16="http://schemas.microsoft.com/office/drawing/2014/main" id="{867B90C5-D6F9-5F4B-824E-C9F9E079FC4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aseline="-25000">
                <a:solidFill>
                  <a:schemeClr val="tx1"/>
                </a:solidFill>
                <a:latin typeface="Arial" panose="020B0604020202020204" pitchFamily="34" charset="0"/>
                <a:ea typeface="ヒラギノ角ゴ Pro W3" panose="020B0300000000000000" pitchFamily="34" charset="-128"/>
              </a:defRPr>
            </a:lvl1pPr>
            <a:lvl2pPr marL="742950" indent="-285750">
              <a:defRPr sz="2400" baseline="-25000">
                <a:solidFill>
                  <a:schemeClr val="tx1"/>
                </a:solidFill>
                <a:latin typeface="Arial" panose="020B0604020202020204" pitchFamily="34" charset="0"/>
                <a:ea typeface="ヒラギノ角ゴ Pro W3" panose="020B0300000000000000" pitchFamily="34" charset="-128"/>
              </a:defRPr>
            </a:lvl2pPr>
            <a:lvl3pPr marL="1143000" indent="-228600">
              <a:defRPr sz="2400" baseline="-25000">
                <a:solidFill>
                  <a:schemeClr val="tx1"/>
                </a:solidFill>
                <a:latin typeface="Arial" panose="020B0604020202020204" pitchFamily="34" charset="0"/>
                <a:ea typeface="ヒラギノ角ゴ Pro W3" panose="020B0300000000000000" pitchFamily="34" charset="-128"/>
              </a:defRPr>
            </a:lvl3pPr>
            <a:lvl4pPr marL="1600200" indent="-228600">
              <a:defRPr sz="2400" baseline="-25000">
                <a:solidFill>
                  <a:schemeClr val="tx1"/>
                </a:solidFill>
                <a:latin typeface="Arial" panose="020B0604020202020204" pitchFamily="34" charset="0"/>
                <a:ea typeface="ヒラギノ角ゴ Pro W3" panose="020B0300000000000000" pitchFamily="34" charset="-128"/>
              </a:defRPr>
            </a:lvl4pPr>
            <a:lvl5pPr marL="2057400" indent="-228600">
              <a:defRPr sz="2400" baseline="-25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9pPr>
          </a:lstStyle>
          <a:p>
            <a:fld id="{3B3525A6-2B81-3F44-A96C-5E4FF3658B35}" type="slidenum">
              <a:rPr lang="en-US" altLang="en-US" sz="1200" baseline="0"/>
              <a:pPr/>
              <a:t>46</a:t>
            </a:fld>
            <a:endParaRPr lang="en-US" altLang="en-US" sz="1200" baseline="0"/>
          </a:p>
        </p:txBody>
      </p:sp>
      <p:sp>
        <p:nvSpPr>
          <p:cNvPr id="105474" name="Rectangle 2">
            <a:extLst>
              <a:ext uri="{FF2B5EF4-FFF2-40B4-BE49-F238E27FC236}">
                <a16:creationId xmlns:a16="http://schemas.microsoft.com/office/drawing/2014/main" id="{FD196411-71DB-734E-88DE-E8006F6A4608}"/>
              </a:ext>
            </a:extLst>
          </p:cNvPr>
          <p:cNvSpPr>
            <a:spLocks noGrp="1" noRot="1" noChangeAspect="1" noChangeArrowheads="1" noTextEdit="1"/>
          </p:cNvSpPr>
          <p:nvPr>
            <p:ph type="sldImg"/>
          </p:nvPr>
        </p:nvSpPr>
        <p:spPr>
          <a:ln/>
        </p:spPr>
      </p:sp>
      <p:sp>
        <p:nvSpPr>
          <p:cNvPr id="105475" name="Rectangle 3">
            <a:extLst>
              <a:ext uri="{FF2B5EF4-FFF2-40B4-BE49-F238E27FC236}">
                <a16:creationId xmlns:a16="http://schemas.microsoft.com/office/drawing/2014/main" id="{2FC78903-F9A8-7F41-A25B-FE0E79C585F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a:extLst>
              <a:ext uri="{FF2B5EF4-FFF2-40B4-BE49-F238E27FC236}">
                <a16:creationId xmlns:a16="http://schemas.microsoft.com/office/drawing/2014/main" id="{17048A20-C0BA-6745-81D0-5AEE5982470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aseline="-25000">
                <a:solidFill>
                  <a:schemeClr val="tx1"/>
                </a:solidFill>
                <a:latin typeface="Arial" panose="020B0604020202020204" pitchFamily="34" charset="0"/>
                <a:ea typeface="ヒラギノ角ゴ Pro W3" panose="020B0300000000000000" pitchFamily="34" charset="-128"/>
              </a:defRPr>
            </a:lvl1pPr>
            <a:lvl2pPr marL="742950" indent="-285750">
              <a:defRPr sz="2400" baseline="-25000">
                <a:solidFill>
                  <a:schemeClr val="tx1"/>
                </a:solidFill>
                <a:latin typeface="Arial" panose="020B0604020202020204" pitchFamily="34" charset="0"/>
                <a:ea typeface="ヒラギノ角ゴ Pro W3" panose="020B0300000000000000" pitchFamily="34" charset="-128"/>
              </a:defRPr>
            </a:lvl2pPr>
            <a:lvl3pPr marL="1143000" indent="-228600">
              <a:defRPr sz="2400" baseline="-25000">
                <a:solidFill>
                  <a:schemeClr val="tx1"/>
                </a:solidFill>
                <a:latin typeface="Arial" panose="020B0604020202020204" pitchFamily="34" charset="0"/>
                <a:ea typeface="ヒラギノ角ゴ Pro W3" panose="020B0300000000000000" pitchFamily="34" charset="-128"/>
              </a:defRPr>
            </a:lvl3pPr>
            <a:lvl4pPr marL="1600200" indent="-228600">
              <a:defRPr sz="2400" baseline="-25000">
                <a:solidFill>
                  <a:schemeClr val="tx1"/>
                </a:solidFill>
                <a:latin typeface="Arial" panose="020B0604020202020204" pitchFamily="34" charset="0"/>
                <a:ea typeface="ヒラギノ角ゴ Pro W3" panose="020B0300000000000000" pitchFamily="34" charset="-128"/>
              </a:defRPr>
            </a:lvl4pPr>
            <a:lvl5pPr marL="2057400" indent="-228600">
              <a:defRPr sz="2400" baseline="-25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9pPr>
          </a:lstStyle>
          <a:p>
            <a:fld id="{A74498EE-FC92-EE42-94F2-1D5BF13422E4}" type="slidenum">
              <a:rPr lang="en-US" altLang="en-US" sz="1200" baseline="0"/>
              <a:pPr/>
              <a:t>47</a:t>
            </a:fld>
            <a:endParaRPr lang="en-US" altLang="en-US" sz="1200" baseline="0"/>
          </a:p>
        </p:txBody>
      </p:sp>
      <p:sp>
        <p:nvSpPr>
          <p:cNvPr id="107522" name="Rectangle 2">
            <a:extLst>
              <a:ext uri="{FF2B5EF4-FFF2-40B4-BE49-F238E27FC236}">
                <a16:creationId xmlns:a16="http://schemas.microsoft.com/office/drawing/2014/main" id="{CECC42EA-8CD1-F84D-BFB0-5732C30DCFF7}"/>
              </a:ext>
            </a:extLst>
          </p:cNvPr>
          <p:cNvSpPr>
            <a:spLocks noGrp="1" noRot="1" noChangeAspect="1" noChangeArrowheads="1" noTextEdit="1"/>
          </p:cNvSpPr>
          <p:nvPr>
            <p:ph type="sldImg"/>
          </p:nvPr>
        </p:nvSpPr>
        <p:spPr>
          <a:ln/>
        </p:spPr>
      </p:sp>
      <p:sp>
        <p:nvSpPr>
          <p:cNvPr id="107523" name="Rectangle 3">
            <a:extLst>
              <a:ext uri="{FF2B5EF4-FFF2-40B4-BE49-F238E27FC236}">
                <a16:creationId xmlns:a16="http://schemas.microsoft.com/office/drawing/2014/main" id="{9EF47793-E1B6-8648-88AA-E15D73F730A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r>
              <a:rPr lang="en-US" altLang="en-US">
                <a:latin typeface="Arial" panose="020B0604020202020204" pitchFamily="34" charset="0"/>
                <a:ea typeface="ヒラギノ角ゴ Pro W3" panose="020B0300000000000000" pitchFamily="34" charset="-128"/>
              </a:rPr>
              <a:t>Clouds and the Earth's Radiant Energy System (CERES) will measure the Earth's energy balance–comparing the amount of energy from the sun that reaches the Earth's surface vs. the amount of heat energy emitted by the Earth and its atmosphere. This animation shows the pattern of CERES' scanning mirrors (there are two instruments on Terra).</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a:extLst>
              <a:ext uri="{FF2B5EF4-FFF2-40B4-BE49-F238E27FC236}">
                <a16:creationId xmlns:a16="http://schemas.microsoft.com/office/drawing/2014/main" id="{A65A9D0C-6348-4A40-8551-209E74E5525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aseline="-25000">
                <a:solidFill>
                  <a:schemeClr val="tx1"/>
                </a:solidFill>
                <a:latin typeface="Arial" panose="020B0604020202020204" pitchFamily="34" charset="0"/>
                <a:ea typeface="ヒラギノ角ゴ Pro W3" panose="020B0300000000000000" pitchFamily="34" charset="-128"/>
              </a:defRPr>
            </a:lvl1pPr>
            <a:lvl2pPr marL="742950" indent="-285750">
              <a:defRPr sz="2400" baseline="-25000">
                <a:solidFill>
                  <a:schemeClr val="tx1"/>
                </a:solidFill>
                <a:latin typeface="Arial" panose="020B0604020202020204" pitchFamily="34" charset="0"/>
                <a:ea typeface="ヒラギノ角ゴ Pro W3" panose="020B0300000000000000" pitchFamily="34" charset="-128"/>
              </a:defRPr>
            </a:lvl2pPr>
            <a:lvl3pPr marL="1143000" indent="-228600">
              <a:defRPr sz="2400" baseline="-25000">
                <a:solidFill>
                  <a:schemeClr val="tx1"/>
                </a:solidFill>
                <a:latin typeface="Arial" panose="020B0604020202020204" pitchFamily="34" charset="0"/>
                <a:ea typeface="ヒラギノ角ゴ Pro W3" panose="020B0300000000000000" pitchFamily="34" charset="-128"/>
              </a:defRPr>
            </a:lvl3pPr>
            <a:lvl4pPr marL="1600200" indent="-228600">
              <a:defRPr sz="2400" baseline="-25000">
                <a:solidFill>
                  <a:schemeClr val="tx1"/>
                </a:solidFill>
                <a:latin typeface="Arial" panose="020B0604020202020204" pitchFamily="34" charset="0"/>
                <a:ea typeface="ヒラギノ角ゴ Pro W3" panose="020B0300000000000000" pitchFamily="34" charset="-128"/>
              </a:defRPr>
            </a:lvl4pPr>
            <a:lvl5pPr marL="2057400" indent="-228600">
              <a:defRPr sz="2400" baseline="-25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9pPr>
          </a:lstStyle>
          <a:p>
            <a:fld id="{B03379CA-4804-4E49-B239-45BACD071073}" type="slidenum">
              <a:rPr lang="en-US" altLang="en-US" sz="1200" baseline="0"/>
              <a:pPr/>
              <a:t>48</a:t>
            </a:fld>
            <a:endParaRPr lang="en-US" altLang="en-US" sz="1200" baseline="0"/>
          </a:p>
        </p:txBody>
      </p:sp>
      <p:sp>
        <p:nvSpPr>
          <p:cNvPr id="109570" name="Rectangle 2">
            <a:extLst>
              <a:ext uri="{FF2B5EF4-FFF2-40B4-BE49-F238E27FC236}">
                <a16:creationId xmlns:a16="http://schemas.microsoft.com/office/drawing/2014/main" id="{58FA43F2-CE1B-9C41-846D-4B1CB0999F29}"/>
              </a:ext>
            </a:extLst>
          </p:cNvPr>
          <p:cNvSpPr>
            <a:spLocks noGrp="1" noRot="1" noChangeAspect="1" noChangeArrowheads="1" noTextEdit="1"/>
          </p:cNvSpPr>
          <p:nvPr>
            <p:ph type="sldImg"/>
          </p:nvPr>
        </p:nvSpPr>
        <p:spPr>
          <a:solidFill>
            <a:srgbClr val="FFFFFF"/>
          </a:solidFill>
          <a:ln/>
        </p:spPr>
      </p:sp>
      <p:sp>
        <p:nvSpPr>
          <p:cNvPr id="109571" name="Rectangle 3">
            <a:extLst>
              <a:ext uri="{FF2B5EF4-FFF2-40B4-BE49-F238E27FC236}">
                <a16:creationId xmlns:a16="http://schemas.microsoft.com/office/drawing/2014/main" id="{A91AC116-6F5D-0F44-9275-BDA989A38296}"/>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a:extLst>
              <a:ext uri="{FF2B5EF4-FFF2-40B4-BE49-F238E27FC236}">
                <a16:creationId xmlns:a16="http://schemas.microsoft.com/office/drawing/2014/main" id="{031EA665-0335-8848-8FA3-484DCF056A0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aseline="-25000">
                <a:solidFill>
                  <a:schemeClr val="tx1"/>
                </a:solidFill>
                <a:latin typeface="Arial" panose="020B0604020202020204" pitchFamily="34" charset="0"/>
                <a:ea typeface="ヒラギノ角ゴ Pro W3" panose="020B0300000000000000" pitchFamily="34" charset="-128"/>
              </a:defRPr>
            </a:lvl1pPr>
            <a:lvl2pPr marL="742950" indent="-285750">
              <a:defRPr sz="2400" baseline="-25000">
                <a:solidFill>
                  <a:schemeClr val="tx1"/>
                </a:solidFill>
                <a:latin typeface="Arial" panose="020B0604020202020204" pitchFamily="34" charset="0"/>
                <a:ea typeface="ヒラギノ角ゴ Pro W3" panose="020B0300000000000000" pitchFamily="34" charset="-128"/>
              </a:defRPr>
            </a:lvl2pPr>
            <a:lvl3pPr marL="1143000" indent="-228600">
              <a:defRPr sz="2400" baseline="-25000">
                <a:solidFill>
                  <a:schemeClr val="tx1"/>
                </a:solidFill>
                <a:latin typeface="Arial" panose="020B0604020202020204" pitchFamily="34" charset="0"/>
                <a:ea typeface="ヒラギノ角ゴ Pro W3" panose="020B0300000000000000" pitchFamily="34" charset="-128"/>
              </a:defRPr>
            </a:lvl3pPr>
            <a:lvl4pPr marL="1600200" indent="-228600">
              <a:defRPr sz="2400" baseline="-25000">
                <a:solidFill>
                  <a:schemeClr val="tx1"/>
                </a:solidFill>
                <a:latin typeface="Arial" panose="020B0604020202020204" pitchFamily="34" charset="0"/>
                <a:ea typeface="ヒラギノ角ゴ Pro W3" panose="020B0300000000000000" pitchFamily="34" charset="-128"/>
              </a:defRPr>
            </a:lvl4pPr>
            <a:lvl5pPr marL="2057400" indent="-228600">
              <a:defRPr sz="2400" baseline="-25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9pPr>
          </a:lstStyle>
          <a:p>
            <a:fld id="{5EFA3CA2-617A-EE4B-A594-F906D94DF7C9}" type="slidenum">
              <a:rPr lang="en-US" altLang="en-US" sz="1200" baseline="0"/>
              <a:pPr/>
              <a:t>49</a:t>
            </a:fld>
            <a:endParaRPr lang="en-US" altLang="en-US" sz="1200" baseline="0"/>
          </a:p>
        </p:txBody>
      </p:sp>
      <p:sp>
        <p:nvSpPr>
          <p:cNvPr id="111618" name="Rectangle 2">
            <a:extLst>
              <a:ext uri="{FF2B5EF4-FFF2-40B4-BE49-F238E27FC236}">
                <a16:creationId xmlns:a16="http://schemas.microsoft.com/office/drawing/2014/main" id="{BB5FCBBB-6E4C-1444-B1C1-8C2E4B0DE913}"/>
              </a:ext>
            </a:extLst>
          </p:cNvPr>
          <p:cNvSpPr>
            <a:spLocks noGrp="1" noRot="1" noChangeAspect="1" noChangeArrowheads="1" noTextEdit="1"/>
          </p:cNvSpPr>
          <p:nvPr>
            <p:ph type="sldImg"/>
          </p:nvPr>
        </p:nvSpPr>
        <p:spPr>
          <a:solidFill>
            <a:srgbClr val="FFFFFF"/>
          </a:solidFill>
          <a:ln/>
        </p:spPr>
      </p:sp>
      <p:sp>
        <p:nvSpPr>
          <p:cNvPr id="111619" name="Rectangle 3">
            <a:extLst>
              <a:ext uri="{FF2B5EF4-FFF2-40B4-BE49-F238E27FC236}">
                <a16:creationId xmlns:a16="http://schemas.microsoft.com/office/drawing/2014/main" id="{5F6B259A-EF85-AC41-8E1A-EEB105F9F034}"/>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a:extLst>
              <a:ext uri="{FF2B5EF4-FFF2-40B4-BE49-F238E27FC236}">
                <a16:creationId xmlns:a16="http://schemas.microsoft.com/office/drawing/2014/main" id="{2CA9A3EB-5AC9-934A-ACB7-345D918B824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aseline="-25000">
                <a:solidFill>
                  <a:schemeClr val="tx1"/>
                </a:solidFill>
                <a:latin typeface="Arial" panose="020B0604020202020204" pitchFamily="34" charset="0"/>
                <a:ea typeface="ヒラギノ角ゴ Pro W3" panose="020B0300000000000000" pitchFamily="34" charset="-128"/>
              </a:defRPr>
            </a:lvl1pPr>
            <a:lvl2pPr marL="742950" indent="-285750">
              <a:defRPr sz="2400" baseline="-25000">
                <a:solidFill>
                  <a:schemeClr val="tx1"/>
                </a:solidFill>
                <a:latin typeface="Arial" panose="020B0604020202020204" pitchFamily="34" charset="0"/>
                <a:ea typeface="ヒラギノ角ゴ Pro W3" panose="020B0300000000000000" pitchFamily="34" charset="-128"/>
              </a:defRPr>
            </a:lvl2pPr>
            <a:lvl3pPr marL="1143000" indent="-228600">
              <a:defRPr sz="2400" baseline="-25000">
                <a:solidFill>
                  <a:schemeClr val="tx1"/>
                </a:solidFill>
                <a:latin typeface="Arial" panose="020B0604020202020204" pitchFamily="34" charset="0"/>
                <a:ea typeface="ヒラギノ角ゴ Pro W3" panose="020B0300000000000000" pitchFamily="34" charset="-128"/>
              </a:defRPr>
            </a:lvl3pPr>
            <a:lvl4pPr marL="1600200" indent="-228600">
              <a:defRPr sz="2400" baseline="-25000">
                <a:solidFill>
                  <a:schemeClr val="tx1"/>
                </a:solidFill>
                <a:latin typeface="Arial" panose="020B0604020202020204" pitchFamily="34" charset="0"/>
                <a:ea typeface="ヒラギノ角ゴ Pro W3" panose="020B0300000000000000" pitchFamily="34" charset="-128"/>
              </a:defRPr>
            </a:lvl4pPr>
            <a:lvl5pPr marL="2057400" indent="-228600">
              <a:defRPr sz="2400" baseline="-25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9pPr>
          </a:lstStyle>
          <a:p>
            <a:fld id="{364FA082-88A1-4D49-B960-A5B19680B38F}" type="slidenum">
              <a:rPr lang="en-US" altLang="en-US" sz="1200" baseline="0"/>
              <a:pPr/>
              <a:t>50</a:t>
            </a:fld>
            <a:endParaRPr lang="en-US" altLang="en-US" sz="1200" baseline="0"/>
          </a:p>
        </p:txBody>
      </p:sp>
      <p:sp>
        <p:nvSpPr>
          <p:cNvPr id="113666" name="Rectangle 2">
            <a:extLst>
              <a:ext uri="{FF2B5EF4-FFF2-40B4-BE49-F238E27FC236}">
                <a16:creationId xmlns:a16="http://schemas.microsoft.com/office/drawing/2014/main" id="{9788425F-7FAC-2A44-9821-A4F235883E8A}"/>
              </a:ext>
            </a:extLst>
          </p:cNvPr>
          <p:cNvSpPr>
            <a:spLocks noGrp="1" noRot="1" noChangeAspect="1" noChangeArrowheads="1" noTextEdit="1"/>
          </p:cNvSpPr>
          <p:nvPr>
            <p:ph type="sldImg"/>
          </p:nvPr>
        </p:nvSpPr>
        <p:spPr>
          <a:ln/>
        </p:spPr>
      </p:sp>
      <p:sp>
        <p:nvSpPr>
          <p:cNvPr id="113667" name="Rectangle 3">
            <a:extLst>
              <a:ext uri="{FF2B5EF4-FFF2-40B4-BE49-F238E27FC236}">
                <a16:creationId xmlns:a16="http://schemas.microsoft.com/office/drawing/2014/main" id="{86221E4E-6B97-5C44-B891-54D22CC25E2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r>
              <a:rPr lang="en-US" altLang="en-US">
                <a:latin typeface="Arial" panose="020B0604020202020204" pitchFamily="34" charset="0"/>
                <a:ea typeface="ヒラギノ角ゴ Pro W3" panose="020B0300000000000000" pitchFamily="34" charset="-128"/>
              </a:rPr>
              <a:t>Thermal radiation from the day and night sides of Saturn's moon Phoebe, taken by the composite infrared spectrometer onboard Cassini 1.8 hours before the spacecraft's closest approach to Phoebe on June 11, 2004. The left-hand panel displays the image in grayscale format, showing the brightness of Phoebe's radiation in the wavelength range 15-17 microns, which is about 25 times the longest wavelength visible to the naked eye. In the middle panel this brightness is used to estimate the surface temperature distribution across Phoebe. Temperatures vary from a relatively toasty 107 Kelvin (-267 Fahrenheit), in the late morning near the equator (white, lower right), to less than 75 Kelvin (-324 Fahrenheit) in the northern hemisphere in the pre-dawn hours (dark blue, upper left). The "ragged edge" of Phoebe in this region is an instrumental artifact.</a:t>
            </a:r>
          </a:p>
          <a:p>
            <a:pPr eaLnBrk="1" hangingPunct="1"/>
            <a:endParaRPr lang="en-US" altLang="en-US">
              <a:latin typeface="Arial" panose="020B0604020202020204" pitchFamily="34" charset="0"/>
              <a:ea typeface="ヒラギノ角ゴ Pro W3" panose="020B0300000000000000" pitchFamily="34" charset="-128"/>
            </a:endParaRPr>
          </a:p>
          <a:p>
            <a:pPr eaLnBrk="1" hangingPunct="1"/>
            <a:r>
              <a:rPr lang="en-US" altLang="en-US">
                <a:latin typeface="Arial" panose="020B0604020202020204" pitchFamily="34" charset="0"/>
                <a:ea typeface="ヒラギノ角ゴ Pro W3" panose="020B0300000000000000" pitchFamily="34" charset="-128"/>
              </a:rPr>
              <a:t>Temperatures are affected strongly by topography, as can be seen by comparison with the visible-wavelength image (right). Some of the coldest temperatures are found in the shadowed region inside the large depression in the northern hemisphere (upper right).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AAE30870-F9ED-E64D-8D2B-CDB0BF720AA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aseline="-25000">
                <a:solidFill>
                  <a:schemeClr val="tx1"/>
                </a:solidFill>
                <a:latin typeface="Arial" panose="020B0604020202020204" pitchFamily="34" charset="0"/>
                <a:ea typeface="ヒラギノ角ゴ Pro W3" panose="020B0300000000000000" pitchFamily="34" charset="-128"/>
              </a:defRPr>
            </a:lvl1pPr>
            <a:lvl2pPr marL="742950" indent="-285750">
              <a:defRPr sz="2400" baseline="-25000">
                <a:solidFill>
                  <a:schemeClr val="tx1"/>
                </a:solidFill>
                <a:latin typeface="Arial" panose="020B0604020202020204" pitchFamily="34" charset="0"/>
                <a:ea typeface="ヒラギノ角ゴ Pro W3" panose="020B0300000000000000" pitchFamily="34" charset="-128"/>
              </a:defRPr>
            </a:lvl2pPr>
            <a:lvl3pPr marL="1143000" indent="-228600">
              <a:defRPr sz="2400" baseline="-25000">
                <a:solidFill>
                  <a:schemeClr val="tx1"/>
                </a:solidFill>
                <a:latin typeface="Arial" panose="020B0604020202020204" pitchFamily="34" charset="0"/>
                <a:ea typeface="ヒラギノ角ゴ Pro W3" panose="020B0300000000000000" pitchFamily="34" charset="-128"/>
              </a:defRPr>
            </a:lvl3pPr>
            <a:lvl4pPr marL="1600200" indent="-228600">
              <a:defRPr sz="2400" baseline="-25000">
                <a:solidFill>
                  <a:schemeClr val="tx1"/>
                </a:solidFill>
                <a:latin typeface="Arial" panose="020B0604020202020204" pitchFamily="34" charset="0"/>
                <a:ea typeface="ヒラギノ角ゴ Pro W3" panose="020B0300000000000000" pitchFamily="34" charset="-128"/>
              </a:defRPr>
            </a:lvl4pPr>
            <a:lvl5pPr marL="2057400" indent="-228600">
              <a:defRPr sz="2400" baseline="-25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9pPr>
          </a:lstStyle>
          <a:p>
            <a:fld id="{E5121224-7CCE-7F4C-8442-88133C5D01F2}" type="slidenum">
              <a:rPr lang="en-US" altLang="en-US" sz="1200" baseline="0"/>
              <a:pPr/>
              <a:t>5</a:t>
            </a:fld>
            <a:endParaRPr lang="en-US" altLang="en-US" sz="1200" baseline="0"/>
          </a:p>
        </p:txBody>
      </p:sp>
      <p:sp>
        <p:nvSpPr>
          <p:cNvPr id="22530" name="Rectangle 1026">
            <a:extLst>
              <a:ext uri="{FF2B5EF4-FFF2-40B4-BE49-F238E27FC236}">
                <a16:creationId xmlns:a16="http://schemas.microsoft.com/office/drawing/2014/main" id="{EACB85DE-4557-F740-B111-F358E453B71F}"/>
              </a:ext>
            </a:extLst>
          </p:cNvPr>
          <p:cNvSpPr>
            <a:spLocks noGrp="1" noRot="1" noChangeAspect="1" noChangeArrowheads="1" noTextEdit="1"/>
          </p:cNvSpPr>
          <p:nvPr>
            <p:ph type="sldImg"/>
          </p:nvPr>
        </p:nvSpPr>
        <p:spPr>
          <a:solidFill>
            <a:srgbClr val="FFFFFF"/>
          </a:solidFill>
          <a:ln/>
        </p:spPr>
      </p:sp>
      <p:sp>
        <p:nvSpPr>
          <p:cNvPr id="22531" name="Rectangle 1027">
            <a:extLst>
              <a:ext uri="{FF2B5EF4-FFF2-40B4-BE49-F238E27FC236}">
                <a16:creationId xmlns:a16="http://schemas.microsoft.com/office/drawing/2014/main" id="{51AD42BF-45F0-C144-B514-01DA98DC05F9}"/>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a:latin typeface="Arial" panose="020B0604020202020204" pitchFamily="34" charset="0"/>
                <a:ea typeface="ヒラギノ角ゴ Pro W3" panose="020B0300000000000000" pitchFamily="34" charset="-128"/>
              </a:rPr>
              <a:t>CIE 1931 x,y space    Planckian locus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B2CA07A4-D1D1-594E-9B2B-ED912E8189F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aseline="-25000">
                <a:solidFill>
                  <a:schemeClr val="tx1"/>
                </a:solidFill>
                <a:latin typeface="Arial" panose="020B0604020202020204" pitchFamily="34" charset="0"/>
                <a:ea typeface="ヒラギノ角ゴ Pro W3" panose="020B0300000000000000" pitchFamily="34" charset="-128"/>
              </a:defRPr>
            </a:lvl1pPr>
            <a:lvl2pPr marL="742950" indent="-285750">
              <a:defRPr sz="2400" baseline="-25000">
                <a:solidFill>
                  <a:schemeClr val="tx1"/>
                </a:solidFill>
                <a:latin typeface="Arial" panose="020B0604020202020204" pitchFamily="34" charset="0"/>
                <a:ea typeface="ヒラギノ角ゴ Pro W3" panose="020B0300000000000000" pitchFamily="34" charset="-128"/>
              </a:defRPr>
            </a:lvl2pPr>
            <a:lvl3pPr marL="1143000" indent="-228600">
              <a:defRPr sz="2400" baseline="-25000">
                <a:solidFill>
                  <a:schemeClr val="tx1"/>
                </a:solidFill>
                <a:latin typeface="Arial" panose="020B0604020202020204" pitchFamily="34" charset="0"/>
                <a:ea typeface="ヒラギノ角ゴ Pro W3" panose="020B0300000000000000" pitchFamily="34" charset="-128"/>
              </a:defRPr>
            </a:lvl3pPr>
            <a:lvl4pPr marL="1600200" indent="-228600">
              <a:defRPr sz="2400" baseline="-25000">
                <a:solidFill>
                  <a:schemeClr val="tx1"/>
                </a:solidFill>
                <a:latin typeface="Arial" panose="020B0604020202020204" pitchFamily="34" charset="0"/>
                <a:ea typeface="ヒラギノ角ゴ Pro W3" panose="020B0300000000000000" pitchFamily="34" charset="-128"/>
              </a:defRPr>
            </a:lvl4pPr>
            <a:lvl5pPr marL="2057400" indent="-228600">
              <a:defRPr sz="2400" baseline="-25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9pPr>
          </a:lstStyle>
          <a:p>
            <a:fld id="{8B361811-7C57-B240-9872-5C85F1880877}" type="slidenum">
              <a:rPr lang="en-US" altLang="en-US" sz="1200" baseline="0"/>
              <a:pPr/>
              <a:t>6</a:t>
            </a:fld>
            <a:endParaRPr lang="en-US" altLang="en-US" sz="1200" baseline="0"/>
          </a:p>
        </p:txBody>
      </p:sp>
      <p:sp>
        <p:nvSpPr>
          <p:cNvPr id="28674" name="Rectangle 1026">
            <a:extLst>
              <a:ext uri="{FF2B5EF4-FFF2-40B4-BE49-F238E27FC236}">
                <a16:creationId xmlns:a16="http://schemas.microsoft.com/office/drawing/2014/main" id="{00160B4A-8570-BE43-8C3B-13152770E785}"/>
              </a:ext>
            </a:extLst>
          </p:cNvPr>
          <p:cNvSpPr>
            <a:spLocks noGrp="1" noRot="1" noChangeAspect="1" noChangeArrowheads="1" noTextEdit="1"/>
          </p:cNvSpPr>
          <p:nvPr>
            <p:ph type="sldImg"/>
          </p:nvPr>
        </p:nvSpPr>
        <p:spPr>
          <a:ln/>
        </p:spPr>
      </p:sp>
      <p:sp>
        <p:nvSpPr>
          <p:cNvPr id="28675" name="Rectangle 1027">
            <a:extLst>
              <a:ext uri="{FF2B5EF4-FFF2-40B4-BE49-F238E27FC236}">
                <a16:creationId xmlns:a16="http://schemas.microsoft.com/office/drawing/2014/main" id="{B7C4E560-2A25-6A4A-BFAE-9C576CEACBD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r>
              <a:rPr lang="en-US" altLang="en-US" sz="2400">
                <a:latin typeface="Arial" panose="020B0604020202020204" pitchFamily="34" charset="0"/>
                <a:ea typeface="ヒラギノ角ゴ Pro W3" panose="020B0300000000000000" pitchFamily="34" charset="-128"/>
              </a:rPr>
              <a:t>Left: sketch of the experimental apparatus used to observe black body radiation.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D964F9CB-B3F8-5B42-95B4-0F4339E5B11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aseline="-25000">
                <a:solidFill>
                  <a:schemeClr val="tx1"/>
                </a:solidFill>
                <a:latin typeface="Arial" panose="020B0604020202020204" pitchFamily="34" charset="0"/>
                <a:ea typeface="ヒラギノ角ゴ Pro W3" panose="020B0300000000000000" pitchFamily="34" charset="-128"/>
              </a:defRPr>
            </a:lvl1pPr>
            <a:lvl2pPr marL="742950" indent="-285750">
              <a:defRPr sz="2400" baseline="-25000">
                <a:solidFill>
                  <a:schemeClr val="tx1"/>
                </a:solidFill>
                <a:latin typeface="Arial" panose="020B0604020202020204" pitchFamily="34" charset="0"/>
                <a:ea typeface="ヒラギノ角ゴ Pro W3" panose="020B0300000000000000" pitchFamily="34" charset="-128"/>
              </a:defRPr>
            </a:lvl2pPr>
            <a:lvl3pPr marL="1143000" indent="-228600">
              <a:defRPr sz="2400" baseline="-25000">
                <a:solidFill>
                  <a:schemeClr val="tx1"/>
                </a:solidFill>
                <a:latin typeface="Arial" panose="020B0604020202020204" pitchFamily="34" charset="0"/>
                <a:ea typeface="ヒラギノ角ゴ Pro W3" panose="020B0300000000000000" pitchFamily="34" charset="-128"/>
              </a:defRPr>
            </a:lvl3pPr>
            <a:lvl4pPr marL="1600200" indent="-228600">
              <a:defRPr sz="2400" baseline="-25000">
                <a:solidFill>
                  <a:schemeClr val="tx1"/>
                </a:solidFill>
                <a:latin typeface="Arial" panose="020B0604020202020204" pitchFamily="34" charset="0"/>
                <a:ea typeface="ヒラギノ角ゴ Pro W3" panose="020B0300000000000000" pitchFamily="34" charset="-128"/>
              </a:defRPr>
            </a:lvl4pPr>
            <a:lvl5pPr marL="2057400" indent="-228600">
              <a:defRPr sz="2400" baseline="-25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9pPr>
          </a:lstStyle>
          <a:p>
            <a:fld id="{AE5DE2D1-8F6A-A449-8A14-4DC1CAC2BFB5}" type="slidenum">
              <a:rPr lang="en-US" altLang="en-US" sz="1200" baseline="0"/>
              <a:pPr/>
              <a:t>7</a:t>
            </a:fld>
            <a:endParaRPr lang="en-US" altLang="en-US" sz="1200" baseline="0"/>
          </a:p>
        </p:txBody>
      </p:sp>
      <p:sp>
        <p:nvSpPr>
          <p:cNvPr id="30722" name="Rectangle 1026">
            <a:extLst>
              <a:ext uri="{FF2B5EF4-FFF2-40B4-BE49-F238E27FC236}">
                <a16:creationId xmlns:a16="http://schemas.microsoft.com/office/drawing/2014/main" id="{32C6488D-9642-6F48-9A7F-014946000F9D}"/>
              </a:ext>
            </a:extLst>
          </p:cNvPr>
          <p:cNvSpPr>
            <a:spLocks noGrp="1" noRot="1" noChangeAspect="1" noChangeArrowheads="1" noTextEdit="1"/>
          </p:cNvSpPr>
          <p:nvPr>
            <p:ph type="sldImg"/>
          </p:nvPr>
        </p:nvSpPr>
        <p:spPr>
          <a:ln/>
        </p:spPr>
      </p:sp>
      <p:sp>
        <p:nvSpPr>
          <p:cNvPr id="30723" name="Rectangle 1027">
            <a:extLst>
              <a:ext uri="{FF2B5EF4-FFF2-40B4-BE49-F238E27FC236}">
                <a16:creationId xmlns:a16="http://schemas.microsoft.com/office/drawing/2014/main" id="{C602C704-F61E-6E46-83CB-E4B49E6BB4B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488205FD-D9E5-B248-B786-7964FDBFDFE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aseline="-25000">
                <a:solidFill>
                  <a:schemeClr val="tx1"/>
                </a:solidFill>
                <a:latin typeface="Arial" panose="020B0604020202020204" pitchFamily="34" charset="0"/>
                <a:ea typeface="ヒラギノ角ゴ Pro W3" panose="020B0300000000000000" pitchFamily="34" charset="-128"/>
              </a:defRPr>
            </a:lvl1pPr>
            <a:lvl2pPr marL="742950" indent="-285750">
              <a:defRPr sz="2400" baseline="-25000">
                <a:solidFill>
                  <a:schemeClr val="tx1"/>
                </a:solidFill>
                <a:latin typeface="Arial" panose="020B0604020202020204" pitchFamily="34" charset="0"/>
                <a:ea typeface="ヒラギノ角ゴ Pro W3" panose="020B0300000000000000" pitchFamily="34" charset="-128"/>
              </a:defRPr>
            </a:lvl2pPr>
            <a:lvl3pPr marL="1143000" indent="-228600">
              <a:defRPr sz="2400" baseline="-25000">
                <a:solidFill>
                  <a:schemeClr val="tx1"/>
                </a:solidFill>
                <a:latin typeface="Arial" panose="020B0604020202020204" pitchFamily="34" charset="0"/>
                <a:ea typeface="ヒラギノ角ゴ Pro W3" panose="020B0300000000000000" pitchFamily="34" charset="-128"/>
              </a:defRPr>
            </a:lvl3pPr>
            <a:lvl4pPr marL="1600200" indent="-228600">
              <a:defRPr sz="2400" baseline="-25000">
                <a:solidFill>
                  <a:schemeClr val="tx1"/>
                </a:solidFill>
                <a:latin typeface="Arial" panose="020B0604020202020204" pitchFamily="34" charset="0"/>
                <a:ea typeface="ヒラギノ角ゴ Pro W3" panose="020B0300000000000000" pitchFamily="34" charset="-128"/>
              </a:defRPr>
            </a:lvl4pPr>
            <a:lvl5pPr marL="2057400" indent="-228600">
              <a:defRPr sz="2400" baseline="-25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9pPr>
          </a:lstStyle>
          <a:p>
            <a:fld id="{766E102A-F155-0943-ADC4-F5E6C2042867}" type="slidenum">
              <a:rPr lang="en-US" altLang="en-US" sz="1200" baseline="0"/>
              <a:pPr/>
              <a:t>8</a:t>
            </a:fld>
            <a:endParaRPr lang="en-US" altLang="en-US" sz="1200" baseline="0"/>
          </a:p>
        </p:txBody>
      </p:sp>
      <p:sp>
        <p:nvSpPr>
          <p:cNvPr id="32770" name="Rectangle 1026">
            <a:extLst>
              <a:ext uri="{FF2B5EF4-FFF2-40B4-BE49-F238E27FC236}">
                <a16:creationId xmlns:a16="http://schemas.microsoft.com/office/drawing/2014/main" id="{C817357A-AF1A-0E4F-9013-A2F1CF8CE439}"/>
              </a:ext>
            </a:extLst>
          </p:cNvPr>
          <p:cNvSpPr>
            <a:spLocks noGrp="1" noRot="1" noChangeAspect="1" noChangeArrowheads="1" noTextEdit="1"/>
          </p:cNvSpPr>
          <p:nvPr>
            <p:ph type="sldImg"/>
          </p:nvPr>
        </p:nvSpPr>
        <p:spPr>
          <a:ln/>
        </p:spPr>
      </p:sp>
      <p:sp>
        <p:nvSpPr>
          <p:cNvPr id="32771" name="Rectangle 1027">
            <a:extLst>
              <a:ext uri="{FF2B5EF4-FFF2-40B4-BE49-F238E27FC236}">
                <a16:creationId xmlns:a16="http://schemas.microsoft.com/office/drawing/2014/main" id="{749148A0-1974-4046-B911-79B3F5316C5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6C621D43-3C3C-6D44-923A-D493D298B8F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aseline="-25000">
                <a:solidFill>
                  <a:schemeClr val="tx1"/>
                </a:solidFill>
                <a:latin typeface="Arial" panose="020B0604020202020204" pitchFamily="34" charset="0"/>
                <a:ea typeface="ヒラギノ角ゴ Pro W3" panose="020B0300000000000000" pitchFamily="34" charset="-128"/>
              </a:defRPr>
            </a:lvl1pPr>
            <a:lvl2pPr marL="742950" indent="-285750">
              <a:defRPr sz="2400" baseline="-25000">
                <a:solidFill>
                  <a:schemeClr val="tx1"/>
                </a:solidFill>
                <a:latin typeface="Arial" panose="020B0604020202020204" pitchFamily="34" charset="0"/>
                <a:ea typeface="ヒラギノ角ゴ Pro W3" panose="020B0300000000000000" pitchFamily="34" charset="-128"/>
              </a:defRPr>
            </a:lvl2pPr>
            <a:lvl3pPr marL="1143000" indent="-228600">
              <a:defRPr sz="2400" baseline="-25000">
                <a:solidFill>
                  <a:schemeClr val="tx1"/>
                </a:solidFill>
                <a:latin typeface="Arial" panose="020B0604020202020204" pitchFamily="34" charset="0"/>
                <a:ea typeface="ヒラギノ角ゴ Pro W3" panose="020B0300000000000000" pitchFamily="34" charset="-128"/>
              </a:defRPr>
            </a:lvl3pPr>
            <a:lvl4pPr marL="1600200" indent="-228600">
              <a:defRPr sz="2400" baseline="-25000">
                <a:solidFill>
                  <a:schemeClr val="tx1"/>
                </a:solidFill>
                <a:latin typeface="Arial" panose="020B0604020202020204" pitchFamily="34" charset="0"/>
                <a:ea typeface="ヒラギノ角ゴ Pro W3" panose="020B0300000000000000" pitchFamily="34" charset="-128"/>
              </a:defRPr>
            </a:lvl4pPr>
            <a:lvl5pPr marL="2057400" indent="-228600">
              <a:defRPr sz="2400" baseline="-25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9pPr>
          </a:lstStyle>
          <a:p>
            <a:fld id="{7A6AC89F-BC7B-2F49-BF25-51EC0DB84B8C}" type="slidenum">
              <a:rPr lang="en-US" altLang="en-US" sz="1200" baseline="0"/>
              <a:pPr/>
              <a:t>9</a:t>
            </a:fld>
            <a:endParaRPr lang="en-US" altLang="en-US" sz="1200" baseline="0"/>
          </a:p>
        </p:txBody>
      </p:sp>
      <p:sp>
        <p:nvSpPr>
          <p:cNvPr id="20482" name="Rectangle 2">
            <a:extLst>
              <a:ext uri="{FF2B5EF4-FFF2-40B4-BE49-F238E27FC236}">
                <a16:creationId xmlns:a16="http://schemas.microsoft.com/office/drawing/2014/main" id="{237601A6-9ACC-BD42-819B-46D49DE9096F}"/>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C92F45B2-1C6F-4B4C-B8CD-8308BA78C16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ヒラギノ角ゴ Pro W3" panose="020B0300000000000000"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7AA96AE-BBD8-3C46-892C-1DD1D16FA47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B8BF30B-DBEC-4E43-AB47-604D78E8E9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038322B-FB1A-584C-951E-8620B706D405}"/>
              </a:ext>
            </a:extLst>
          </p:cNvPr>
          <p:cNvSpPr>
            <a:spLocks noGrp="1" noChangeArrowheads="1"/>
          </p:cNvSpPr>
          <p:nvPr>
            <p:ph type="sldNum" sz="quarter" idx="12"/>
          </p:nvPr>
        </p:nvSpPr>
        <p:spPr>
          <a:ln/>
        </p:spPr>
        <p:txBody>
          <a:bodyPr/>
          <a:lstStyle>
            <a:lvl1pPr>
              <a:defRPr/>
            </a:lvl1pPr>
          </a:lstStyle>
          <a:p>
            <a:pPr>
              <a:defRPr/>
            </a:pPr>
            <a:fld id="{9C10CF8E-7DD7-B44C-9069-40C82E03A864}" type="slidenum">
              <a:rPr lang="en-US" altLang="x-none"/>
              <a:pPr>
                <a:defRPr/>
              </a:pPr>
              <a:t>‹#›</a:t>
            </a:fld>
            <a:endParaRPr lang="en-US" altLang="x-none"/>
          </a:p>
        </p:txBody>
      </p:sp>
    </p:spTree>
    <p:extLst>
      <p:ext uri="{BB962C8B-B14F-4D97-AF65-F5344CB8AC3E}">
        <p14:creationId xmlns:p14="http://schemas.microsoft.com/office/powerpoint/2010/main" val="911111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13FC3B0-AC02-F642-8E41-889E0CC45CE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4D01CA7-EE64-3B44-BC62-306D781FC4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D56798D-2216-0548-97CB-224DDB211866}"/>
              </a:ext>
            </a:extLst>
          </p:cNvPr>
          <p:cNvSpPr>
            <a:spLocks noGrp="1" noChangeArrowheads="1"/>
          </p:cNvSpPr>
          <p:nvPr>
            <p:ph type="sldNum" sz="quarter" idx="12"/>
          </p:nvPr>
        </p:nvSpPr>
        <p:spPr>
          <a:ln/>
        </p:spPr>
        <p:txBody>
          <a:bodyPr/>
          <a:lstStyle>
            <a:lvl1pPr>
              <a:defRPr/>
            </a:lvl1pPr>
          </a:lstStyle>
          <a:p>
            <a:pPr>
              <a:defRPr/>
            </a:pPr>
            <a:fld id="{7F6DC2BA-330D-4242-BFC8-11DEEC193FEA}" type="slidenum">
              <a:rPr lang="en-US" altLang="x-none"/>
              <a:pPr>
                <a:defRPr/>
              </a:pPr>
              <a:t>‹#›</a:t>
            </a:fld>
            <a:endParaRPr lang="en-US" altLang="x-none"/>
          </a:p>
        </p:txBody>
      </p:sp>
    </p:spTree>
    <p:extLst>
      <p:ext uri="{BB962C8B-B14F-4D97-AF65-F5344CB8AC3E}">
        <p14:creationId xmlns:p14="http://schemas.microsoft.com/office/powerpoint/2010/main" val="2257935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285520-205D-CD40-B2DC-BB78DC450C2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0D6C0AD-0907-944E-A6CE-7E1EE3C940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263BDCD-9009-824B-904E-A1387A6FAF14}"/>
              </a:ext>
            </a:extLst>
          </p:cNvPr>
          <p:cNvSpPr>
            <a:spLocks noGrp="1" noChangeArrowheads="1"/>
          </p:cNvSpPr>
          <p:nvPr>
            <p:ph type="sldNum" sz="quarter" idx="12"/>
          </p:nvPr>
        </p:nvSpPr>
        <p:spPr>
          <a:ln/>
        </p:spPr>
        <p:txBody>
          <a:bodyPr/>
          <a:lstStyle>
            <a:lvl1pPr>
              <a:defRPr/>
            </a:lvl1pPr>
          </a:lstStyle>
          <a:p>
            <a:pPr>
              <a:defRPr/>
            </a:pPr>
            <a:fld id="{9D66D011-8492-FF47-8C6A-88EA93E39CF3}" type="slidenum">
              <a:rPr lang="en-US" altLang="x-none"/>
              <a:pPr>
                <a:defRPr/>
              </a:pPr>
              <a:t>‹#›</a:t>
            </a:fld>
            <a:endParaRPr lang="en-US" altLang="x-none"/>
          </a:p>
        </p:txBody>
      </p:sp>
    </p:spTree>
    <p:extLst>
      <p:ext uri="{BB962C8B-B14F-4D97-AF65-F5344CB8AC3E}">
        <p14:creationId xmlns:p14="http://schemas.microsoft.com/office/powerpoint/2010/main" val="3993667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15AD59A-F947-7644-83A3-79723FDB8412}"/>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4B893AB2-1326-4B4B-BF8C-19E5991FD5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8E0A7D02-2F7A-A54E-B5CB-C97C979B8B5B}"/>
              </a:ext>
            </a:extLst>
          </p:cNvPr>
          <p:cNvSpPr>
            <a:spLocks noGrp="1" noChangeArrowheads="1"/>
          </p:cNvSpPr>
          <p:nvPr>
            <p:ph type="sldNum" sz="quarter" idx="12"/>
          </p:nvPr>
        </p:nvSpPr>
        <p:spPr>
          <a:ln/>
        </p:spPr>
        <p:txBody>
          <a:bodyPr/>
          <a:lstStyle>
            <a:lvl1pPr>
              <a:defRPr/>
            </a:lvl1pPr>
          </a:lstStyle>
          <a:p>
            <a:pPr>
              <a:defRPr/>
            </a:pPr>
            <a:fld id="{90E1C8DC-42C7-6246-B8E9-B8059F1670A8}" type="slidenum">
              <a:rPr lang="en-US" altLang="x-none"/>
              <a:pPr>
                <a:defRPr/>
              </a:pPr>
              <a:t>‹#›</a:t>
            </a:fld>
            <a:endParaRPr lang="en-US" altLang="x-none"/>
          </a:p>
        </p:txBody>
      </p:sp>
    </p:spTree>
    <p:extLst>
      <p:ext uri="{BB962C8B-B14F-4D97-AF65-F5344CB8AC3E}">
        <p14:creationId xmlns:p14="http://schemas.microsoft.com/office/powerpoint/2010/main" val="4044444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2516F4F-860F-5943-AF52-F19D9B9A7A2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7034A17-2899-894F-8C68-C922C7A336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64E9407-AF31-5847-8C06-F11AE74B188A}"/>
              </a:ext>
            </a:extLst>
          </p:cNvPr>
          <p:cNvSpPr>
            <a:spLocks noGrp="1" noChangeArrowheads="1"/>
          </p:cNvSpPr>
          <p:nvPr>
            <p:ph type="sldNum" sz="quarter" idx="12"/>
          </p:nvPr>
        </p:nvSpPr>
        <p:spPr>
          <a:ln/>
        </p:spPr>
        <p:txBody>
          <a:bodyPr/>
          <a:lstStyle>
            <a:lvl1pPr>
              <a:defRPr/>
            </a:lvl1pPr>
          </a:lstStyle>
          <a:p>
            <a:pPr>
              <a:defRPr/>
            </a:pPr>
            <a:fld id="{7EB6EB5A-7CB7-9343-A4F0-ACD4A3EA20A6}" type="slidenum">
              <a:rPr lang="en-US" altLang="x-none"/>
              <a:pPr>
                <a:defRPr/>
              </a:pPr>
              <a:t>‹#›</a:t>
            </a:fld>
            <a:endParaRPr lang="en-US" altLang="x-none"/>
          </a:p>
        </p:txBody>
      </p:sp>
    </p:spTree>
    <p:extLst>
      <p:ext uri="{BB962C8B-B14F-4D97-AF65-F5344CB8AC3E}">
        <p14:creationId xmlns:p14="http://schemas.microsoft.com/office/powerpoint/2010/main" val="1087623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5F82364-BE56-A943-9927-07793E7D098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12B247A-B6B4-0848-803B-1C86BB3972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37431A2-E0AF-EE4D-8512-5E0DCE20DA0F}"/>
              </a:ext>
            </a:extLst>
          </p:cNvPr>
          <p:cNvSpPr>
            <a:spLocks noGrp="1" noChangeArrowheads="1"/>
          </p:cNvSpPr>
          <p:nvPr>
            <p:ph type="sldNum" sz="quarter" idx="12"/>
          </p:nvPr>
        </p:nvSpPr>
        <p:spPr>
          <a:ln/>
        </p:spPr>
        <p:txBody>
          <a:bodyPr/>
          <a:lstStyle>
            <a:lvl1pPr>
              <a:defRPr/>
            </a:lvl1pPr>
          </a:lstStyle>
          <a:p>
            <a:pPr>
              <a:defRPr/>
            </a:pPr>
            <a:fld id="{66ECA272-15A7-994A-A63B-615590FA98DC}" type="slidenum">
              <a:rPr lang="en-US" altLang="x-none"/>
              <a:pPr>
                <a:defRPr/>
              </a:pPr>
              <a:t>‹#›</a:t>
            </a:fld>
            <a:endParaRPr lang="en-US" altLang="x-none"/>
          </a:p>
        </p:txBody>
      </p:sp>
    </p:spTree>
    <p:extLst>
      <p:ext uri="{BB962C8B-B14F-4D97-AF65-F5344CB8AC3E}">
        <p14:creationId xmlns:p14="http://schemas.microsoft.com/office/powerpoint/2010/main" val="1893486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74BCF03-2F88-DD41-9DF6-BFE30218315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BCA81E0-2C24-A14F-8018-A69B513BD6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ECAFF88-AD05-E548-9FC1-0D00976158D4}"/>
              </a:ext>
            </a:extLst>
          </p:cNvPr>
          <p:cNvSpPr>
            <a:spLocks noGrp="1" noChangeArrowheads="1"/>
          </p:cNvSpPr>
          <p:nvPr>
            <p:ph type="sldNum" sz="quarter" idx="12"/>
          </p:nvPr>
        </p:nvSpPr>
        <p:spPr>
          <a:ln/>
        </p:spPr>
        <p:txBody>
          <a:bodyPr/>
          <a:lstStyle>
            <a:lvl1pPr>
              <a:defRPr/>
            </a:lvl1pPr>
          </a:lstStyle>
          <a:p>
            <a:pPr>
              <a:defRPr/>
            </a:pPr>
            <a:fld id="{FB7A241D-CF83-AC44-88C9-6F6F917BD505}" type="slidenum">
              <a:rPr lang="en-US" altLang="x-none"/>
              <a:pPr>
                <a:defRPr/>
              </a:pPr>
              <a:t>‹#›</a:t>
            </a:fld>
            <a:endParaRPr lang="en-US" altLang="x-none"/>
          </a:p>
        </p:txBody>
      </p:sp>
    </p:spTree>
    <p:extLst>
      <p:ext uri="{BB962C8B-B14F-4D97-AF65-F5344CB8AC3E}">
        <p14:creationId xmlns:p14="http://schemas.microsoft.com/office/powerpoint/2010/main" val="2711689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0081491-998D-DE43-B75D-E28B9805401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2D5AC29-68D4-EE48-AEFA-2CDC5CC24E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826CA4A-DA60-7642-AEFC-4D224ED30CC2}"/>
              </a:ext>
            </a:extLst>
          </p:cNvPr>
          <p:cNvSpPr>
            <a:spLocks noGrp="1" noChangeArrowheads="1"/>
          </p:cNvSpPr>
          <p:nvPr>
            <p:ph type="sldNum" sz="quarter" idx="12"/>
          </p:nvPr>
        </p:nvSpPr>
        <p:spPr>
          <a:ln/>
        </p:spPr>
        <p:txBody>
          <a:bodyPr/>
          <a:lstStyle>
            <a:lvl1pPr>
              <a:defRPr/>
            </a:lvl1pPr>
          </a:lstStyle>
          <a:p>
            <a:pPr>
              <a:defRPr/>
            </a:pPr>
            <a:fld id="{2CA7D834-B022-0143-8A05-76313B7F0B7C}" type="slidenum">
              <a:rPr lang="en-US" altLang="x-none"/>
              <a:pPr>
                <a:defRPr/>
              </a:pPr>
              <a:t>‹#›</a:t>
            </a:fld>
            <a:endParaRPr lang="en-US" altLang="x-none"/>
          </a:p>
        </p:txBody>
      </p:sp>
    </p:spTree>
    <p:extLst>
      <p:ext uri="{BB962C8B-B14F-4D97-AF65-F5344CB8AC3E}">
        <p14:creationId xmlns:p14="http://schemas.microsoft.com/office/powerpoint/2010/main" val="2253003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BBD14D1-50EB-EB43-A205-E3AABD6D3CF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BFE09F4-9463-7C43-AD96-6A752C5B32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923EF32-C1D9-554A-BB51-0EA9932F0C4C}"/>
              </a:ext>
            </a:extLst>
          </p:cNvPr>
          <p:cNvSpPr>
            <a:spLocks noGrp="1" noChangeArrowheads="1"/>
          </p:cNvSpPr>
          <p:nvPr>
            <p:ph type="sldNum" sz="quarter" idx="12"/>
          </p:nvPr>
        </p:nvSpPr>
        <p:spPr>
          <a:ln/>
        </p:spPr>
        <p:txBody>
          <a:bodyPr/>
          <a:lstStyle>
            <a:lvl1pPr>
              <a:defRPr/>
            </a:lvl1pPr>
          </a:lstStyle>
          <a:p>
            <a:pPr>
              <a:defRPr/>
            </a:pPr>
            <a:fld id="{FF9C22CC-53AF-304D-B431-A2ACFD4A1A7A}" type="slidenum">
              <a:rPr lang="en-US" altLang="x-none"/>
              <a:pPr>
                <a:defRPr/>
              </a:pPr>
              <a:t>‹#›</a:t>
            </a:fld>
            <a:endParaRPr lang="en-US" altLang="x-none"/>
          </a:p>
        </p:txBody>
      </p:sp>
    </p:spTree>
    <p:extLst>
      <p:ext uri="{BB962C8B-B14F-4D97-AF65-F5344CB8AC3E}">
        <p14:creationId xmlns:p14="http://schemas.microsoft.com/office/powerpoint/2010/main" val="95920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039574A-91CA-0849-A5E1-AF6D5D7012B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76E5D42-90A5-0244-85A1-FEC7C7D2FD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1B7B0FF-AEF4-D246-85DB-2964C0D9573E}"/>
              </a:ext>
            </a:extLst>
          </p:cNvPr>
          <p:cNvSpPr>
            <a:spLocks noGrp="1" noChangeArrowheads="1"/>
          </p:cNvSpPr>
          <p:nvPr>
            <p:ph type="sldNum" sz="quarter" idx="12"/>
          </p:nvPr>
        </p:nvSpPr>
        <p:spPr>
          <a:ln/>
        </p:spPr>
        <p:txBody>
          <a:bodyPr/>
          <a:lstStyle>
            <a:lvl1pPr>
              <a:defRPr/>
            </a:lvl1pPr>
          </a:lstStyle>
          <a:p>
            <a:pPr>
              <a:defRPr/>
            </a:pPr>
            <a:fld id="{C5B05E40-5765-0241-BD09-415F17F482FA}" type="slidenum">
              <a:rPr lang="en-US" altLang="x-none"/>
              <a:pPr>
                <a:defRPr/>
              </a:pPr>
              <a:t>‹#›</a:t>
            </a:fld>
            <a:endParaRPr lang="en-US" altLang="x-none"/>
          </a:p>
        </p:txBody>
      </p:sp>
    </p:spTree>
    <p:extLst>
      <p:ext uri="{BB962C8B-B14F-4D97-AF65-F5344CB8AC3E}">
        <p14:creationId xmlns:p14="http://schemas.microsoft.com/office/powerpoint/2010/main" val="2620325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E8EC3C3-DB51-3C41-B528-B8C26A75063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EDD6FCE-233A-0D45-8A57-1D4BF03EA8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BD7F946-8A41-FF48-BDBF-6CCEB98D193C}"/>
              </a:ext>
            </a:extLst>
          </p:cNvPr>
          <p:cNvSpPr>
            <a:spLocks noGrp="1" noChangeArrowheads="1"/>
          </p:cNvSpPr>
          <p:nvPr>
            <p:ph type="sldNum" sz="quarter" idx="12"/>
          </p:nvPr>
        </p:nvSpPr>
        <p:spPr>
          <a:ln/>
        </p:spPr>
        <p:txBody>
          <a:bodyPr/>
          <a:lstStyle>
            <a:lvl1pPr>
              <a:defRPr/>
            </a:lvl1pPr>
          </a:lstStyle>
          <a:p>
            <a:pPr>
              <a:defRPr/>
            </a:pPr>
            <a:fld id="{CD2F2BA2-F03B-E144-A2E8-04B960FE8ADA}" type="slidenum">
              <a:rPr lang="en-US" altLang="x-none"/>
              <a:pPr>
                <a:defRPr/>
              </a:pPr>
              <a:t>‹#›</a:t>
            </a:fld>
            <a:endParaRPr lang="en-US" altLang="x-none"/>
          </a:p>
        </p:txBody>
      </p:sp>
    </p:spTree>
    <p:extLst>
      <p:ext uri="{BB962C8B-B14F-4D97-AF65-F5344CB8AC3E}">
        <p14:creationId xmlns:p14="http://schemas.microsoft.com/office/powerpoint/2010/main" val="3007570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E78C81B-33FF-9C4B-883C-341C6AAD6BC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FFB383D-8451-7940-84FE-16E3C04E43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BDD59F8-90C3-4D4F-8B8C-901C08C10073}"/>
              </a:ext>
            </a:extLst>
          </p:cNvPr>
          <p:cNvSpPr>
            <a:spLocks noGrp="1" noChangeArrowheads="1"/>
          </p:cNvSpPr>
          <p:nvPr>
            <p:ph type="sldNum" sz="quarter" idx="12"/>
          </p:nvPr>
        </p:nvSpPr>
        <p:spPr>
          <a:ln/>
        </p:spPr>
        <p:txBody>
          <a:bodyPr/>
          <a:lstStyle>
            <a:lvl1pPr>
              <a:defRPr/>
            </a:lvl1pPr>
          </a:lstStyle>
          <a:p>
            <a:pPr>
              <a:defRPr/>
            </a:pPr>
            <a:fld id="{B4B22C6E-6691-6346-95FD-4B890BBBF85D}" type="slidenum">
              <a:rPr lang="en-US" altLang="x-none"/>
              <a:pPr>
                <a:defRPr/>
              </a:pPr>
              <a:t>‹#›</a:t>
            </a:fld>
            <a:endParaRPr lang="en-US" altLang="x-none"/>
          </a:p>
        </p:txBody>
      </p:sp>
    </p:spTree>
    <p:extLst>
      <p:ext uri="{BB962C8B-B14F-4D97-AF65-F5344CB8AC3E}">
        <p14:creationId xmlns:p14="http://schemas.microsoft.com/office/powerpoint/2010/main" val="164192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3485131-61A9-A446-A4DB-C744DB454D9E}"/>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7253723-8044-8543-A592-CF1A669761D7}"/>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0899A3E-C5D0-2740-8FA3-DFA694687E45}"/>
              </a:ext>
            </a:extLst>
          </p:cNvPr>
          <p:cNvSpPr>
            <a:spLocks noGrp="1" noChangeArrowheads="1"/>
          </p:cNvSpPr>
          <p:nvPr>
            <p:ph type="dt" sz="half" idx="2"/>
          </p:nvPr>
        </p:nvSpPr>
        <p:spPr bwMode="auto">
          <a:xfrm>
            <a:off x="685800" y="6248400"/>
            <a:ext cx="1905000" cy="457200"/>
          </a:xfrm>
          <a:prstGeom prst="rect">
            <a:avLst/>
          </a:prstGeom>
          <a:noFill/>
          <a:ln>
            <a:noFill/>
          </a:ln>
          <a:extLst>
            <a:ext uri="{FAA26D3D-D897-4be2-8F04-BA451C77F1D7}">
              <ma14:placeholderFlag xmlns:ma14="http://schemas.microsoft.com/office/mac/drawingml/2011/main" xmlns=""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defRPr sz="1400" baseline="0">
                <a:latin typeface="Arial" charset="0"/>
                <a:ea typeface="ヒラギノ角ゴ Pro W3" charset="0"/>
              </a:defRPr>
            </a:lvl1pPr>
          </a:lstStyle>
          <a:p>
            <a:pPr>
              <a:defRPr/>
            </a:pPr>
            <a:endParaRPr lang="en-US"/>
          </a:p>
        </p:txBody>
      </p:sp>
      <p:sp>
        <p:nvSpPr>
          <p:cNvPr id="1029" name="Rectangle 5">
            <a:extLst>
              <a:ext uri="{FF2B5EF4-FFF2-40B4-BE49-F238E27FC236}">
                <a16:creationId xmlns:a16="http://schemas.microsoft.com/office/drawing/2014/main" id="{34846041-B0E7-C64C-87B0-F45FEC719895}"/>
              </a:ext>
            </a:extLst>
          </p:cNvPr>
          <p:cNvSpPr>
            <a:spLocks noGrp="1" noChangeArrowheads="1"/>
          </p:cNvSpPr>
          <p:nvPr>
            <p:ph type="ftr" sz="quarter" idx="3"/>
          </p:nvPr>
        </p:nvSpPr>
        <p:spPr bwMode="auto">
          <a:xfrm>
            <a:off x="3124200" y="6248400"/>
            <a:ext cx="2895600" cy="457200"/>
          </a:xfrm>
          <a:prstGeom prst="rect">
            <a:avLst/>
          </a:prstGeom>
          <a:noFill/>
          <a:ln>
            <a:noFill/>
          </a:ln>
          <a:extLst>
            <a:ext uri="{FAA26D3D-D897-4be2-8F04-BA451C77F1D7}">
              <ma14:placeholderFlag xmlns:ma14="http://schemas.microsoft.com/office/mac/drawingml/2011/main" xmlns=""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lgn="ctr">
              <a:defRPr sz="1400" baseline="0">
                <a:latin typeface="Arial" charset="0"/>
                <a:ea typeface="ヒラギノ角ゴ Pro W3" charset="0"/>
              </a:defRPr>
            </a:lvl1pPr>
          </a:lstStyle>
          <a:p>
            <a:pPr>
              <a:defRPr/>
            </a:pPr>
            <a:endParaRPr lang="en-US"/>
          </a:p>
        </p:txBody>
      </p:sp>
      <p:sp>
        <p:nvSpPr>
          <p:cNvPr id="1030" name="Rectangle 6">
            <a:extLst>
              <a:ext uri="{FF2B5EF4-FFF2-40B4-BE49-F238E27FC236}">
                <a16:creationId xmlns:a16="http://schemas.microsoft.com/office/drawing/2014/main" id="{81823DB4-FF88-B44D-9282-D5931D75ADBF}"/>
              </a:ext>
            </a:extLst>
          </p:cNvPr>
          <p:cNvSpPr>
            <a:spLocks noGrp="1" noChangeArrowheads="1"/>
          </p:cNvSpPr>
          <p:nvPr>
            <p:ph type="sldNum" sz="quarter" idx="4"/>
          </p:nvPr>
        </p:nvSpPr>
        <p:spPr bwMode="auto">
          <a:xfrm>
            <a:off x="6553200" y="6248400"/>
            <a:ext cx="1905000" cy="457200"/>
          </a:xfrm>
          <a:prstGeom prst="rect">
            <a:avLst/>
          </a:prstGeom>
          <a:noFill/>
          <a:ln>
            <a:noFill/>
          </a:ln>
          <a:extLst>
            <a:ext uri="{FAA26D3D-D897-4be2-8F04-BA451C77F1D7}">
              <ma14:placeholderFlag xmlns:ma14="http://schemas.microsoft.com/office/mac/drawingml/2011/main" xmlns=""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lgn="r">
              <a:defRPr sz="1400" baseline="0" smtClean="0">
                <a:latin typeface="Arial" charset="0"/>
                <a:ea typeface="ヒラギノ角ゴ Pro W3" charset="-128"/>
              </a:defRPr>
            </a:lvl1pPr>
          </a:lstStyle>
          <a:p>
            <a:pPr>
              <a:defRPr/>
            </a:pPr>
            <a:fld id="{83BD44B2-8CE1-BD48-8428-6D253B9F6F29}"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1.mp" TargetMode="External"/><Relationship Id="rId1" Type="http://schemas.microsoft.com/office/2007/relationships/media" Target="\1.mp" TargetMode="External"/><Relationship Id="rId5" Type="http://schemas.openxmlformats.org/officeDocument/2006/relationships/image" Target="../media/image65.png"/><Relationship Id="rId4" Type="http://schemas.openxmlformats.org/officeDocument/2006/relationships/notesSlide" Target="../notesSlides/notesSlide42.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4">
            <a:extLst>
              <a:ext uri="{FF2B5EF4-FFF2-40B4-BE49-F238E27FC236}">
                <a16:creationId xmlns:a16="http://schemas.microsoft.com/office/drawing/2014/main" id="{109AF620-30A9-9141-A056-422C19763030}"/>
              </a:ext>
            </a:extLst>
          </p:cNvPr>
          <p:cNvSpPr>
            <a:spLocks noGrp="1" noChangeArrowheads="1"/>
          </p:cNvSpPr>
          <p:nvPr>
            <p:ph type="ctrTitle"/>
          </p:nvPr>
        </p:nvSpPr>
        <p:spPr>
          <a:xfrm>
            <a:off x="381000" y="3673793"/>
            <a:ext cx="8229600" cy="1143000"/>
          </a:xfrm>
        </p:spPr>
        <p:txBody>
          <a:bodyPr/>
          <a:lstStyle/>
          <a:p>
            <a:pPr eaLnBrk="1" hangingPunct="1"/>
            <a:r>
              <a:rPr lang="en-US" altLang="en-US" sz="3600" dirty="0"/>
              <a:t>Satellite Remote Sensing</a:t>
            </a:r>
            <a:br>
              <a:rPr lang="en-US" altLang="en-US" sz="3600" dirty="0"/>
            </a:br>
            <a:r>
              <a:rPr lang="en-US" altLang="en-US" sz="3600" dirty="0"/>
              <a:t>SIO 135/SIO 236</a:t>
            </a:r>
            <a:br>
              <a:rPr lang="en-US" altLang="en-US" sz="3600" dirty="0"/>
            </a:br>
            <a:br>
              <a:rPr lang="en-US" altLang="en-US" sz="3600" dirty="0"/>
            </a:br>
            <a:r>
              <a:rPr lang="en-US" altLang="en-US" dirty="0">
                <a:solidFill>
                  <a:srgbClr val="B40811"/>
                </a:solidFill>
              </a:rPr>
              <a:t>Thermal Radiation</a:t>
            </a:r>
            <a:br>
              <a:rPr lang="en-US" altLang="en-US" dirty="0">
                <a:solidFill>
                  <a:srgbClr val="B40811"/>
                </a:solidFill>
              </a:rPr>
            </a:br>
            <a:br>
              <a:rPr lang="en-US" altLang="en-US" sz="3600" dirty="0"/>
            </a:br>
            <a:endParaRPr lang="en-US" altLang="en-US" dirty="0"/>
          </a:p>
        </p:txBody>
      </p:sp>
      <p:pic>
        <p:nvPicPr>
          <p:cNvPr id="15362" name="Picture 5" descr="ERS_image">
            <a:extLst>
              <a:ext uri="{FF2B5EF4-FFF2-40B4-BE49-F238E27FC236}">
                <a16:creationId xmlns:a16="http://schemas.microsoft.com/office/drawing/2014/main" id="{7E56BAB4-E1DF-E846-80A5-FB4EEFCD4D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13795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6" descr="NASA_logo">
            <a:extLst>
              <a:ext uri="{FF2B5EF4-FFF2-40B4-BE49-F238E27FC236}">
                <a16:creationId xmlns:a16="http://schemas.microsoft.com/office/drawing/2014/main" id="{1BB1F9E6-D359-6548-923D-279CDD5945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76200"/>
            <a:ext cx="1050925"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7" descr="envisat_workshop">
            <a:extLst>
              <a:ext uri="{FF2B5EF4-FFF2-40B4-BE49-F238E27FC236}">
                <a16:creationId xmlns:a16="http://schemas.microsoft.com/office/drawing/2014/main" id="{C61C7670-871B-EB42-8E37-EBCADFCB1D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0000" r="6429" b="10001"/>
          <a:stretch>
            <a:fillRect/>
          </a:stretch>
        </p:blipFill>
        <p:spPr bwMode="auto">
          <a:xfrm>
            <a:off x="1600200" y="228600"/>
            <a:ext cx="19018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8" descr="icesat_photo">
            <a:extLst>
              <a:ext uri="{FF2B5EF4-FFF2-40B4-BE49-F238E27FC236}">
                <a16:creationId xmlns:a16="http://schemas.microsoft.com/office/drawing/2014/main" id="{8EA42B2F-B99A-7348-A047-6C15B5CF2A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5105400"/>
            <a:ext cx="2157413"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9" descr="bg_slide_VENICE">
            <a:extLst>
              <a:ext uri="{FF2B5EF4-FFF2-40B4-BE49-F238E27FC236}">
                <a16:creationId xmlns:a16="http://schemas.microsoft.com/office/drawing/2014/main" id="{4E864E8F-7D5F-5A41-BE6A-04E46C9479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80000" b="91667"/>
          <a:stretch>
            <a:fillRect/>
          </a:stretch>
        </p:blipFill>
        <p:spPr bwMode="auto">
          <a:xfrm>
            <a:off x="6019800" y="114300"/>
            <a:ext cx="1828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1" descr="envi250w">
            <a:extLst>
              <a:ext uri="{FF2B5EF4-FFF2-40B4-BE49-F238E27FC236}">
                <a16:creationId xmlns:a16="http://schemas.microsoft.com/office/drawing/2014/main" id="{2EB47242-E3A5-F44C-88DF-B1F4894489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46750" y="776288"/>
            <a:ext cx="210185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12" descr="Landsat drawing">
            <a:extLst>
              <a:ext uri="{FF2B5EF4-FFF2-40B4-BE49-F238E27FC236}">
                <a16:creationId xmlns:a16="http://schemas.microsoft.com/office/drawing/2014/main" id="{4DF9EECD-D156-7645-B306-4B9EEA2311C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4200" y="4862513"/>
            <a:ext cx="2133600"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D47050D5-84E4-E44E-8D25-082906268779}"/>
              </a:ext>
            </a:extLst>
          </p:cNvPr>
          <p:cNvSpPr>
            <a:spLocks noGrp="1"/>
          </p:cNvSpPr>
          <p:nvPr>
            <p:ph type="title"/>
          </p:nvPr>
        </p:nvSpPr>
        <p:spPr>
          <a:xfrm>
            <a:off x="50800" y="0"/>
            <a:ext cx="9067800" cy="1143000"/>
          </a:xfrm>
        </p:spPr>
        <p:txBody>
          <a:bodyPr/>
          <a:lstStyle/>
          <a:p>
            <a:r>
              <a:rPr lang="en-US" altLang="en-US" sz="3600">
                <a:solidFill>
                  <a:srgbClr val="B40811"/>
                </a:solidFill>
              </a:rPr>
              <a:t>Describing angular distributions of radiation</a:t>
            </a:r>
          </a:p>
        </p:txBody>
      </p:sp>
      <p:sp>
        <p:nvSpPr>
          <p:cNvPr id="33794" name="TextBox 3">
            <a:extLst>
              <a:ext uri="{FF2B5EF4-FFF2-40B4-BE49-F238E27FC236}">
                <a16:creationId xmlns:a16="http://schemas.microsoft.com/office/drawing/2014/main" id="{380A8707-F3C6-0448-A555-404E482E7701}"/>
              </a:ext>
            </a:extLst>
          </p:cNvPr>
          <p:cNvSpPr txBox="1">
            <a:spLocks noChangeArrowheads="1"/>
          </p:cNvSpPr>
          <p:nvPr/>
        </p:nvSpPr>
        <p:spPr bwMode="auto">
          <a:xfrm>
            <a:off x="228600" y="1143000"/>
            <a:ext cx="876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400" baseline="0" dirty="0">
                <a:solidFill>
                  <a:srgbClr val="002060"/>
                </a:solidFill>
              </a:rPr>
              <a:t>Consider a plane surface illuminated by EMR from a variety of directions</a:t>
            </a:r>
            <a:endParaRPr lang="en-US" altLang="en-US" sz="2400" dirty="0">
              <a:solidFill>
                <a:srgbClr val="002060"/>
              </a:solidFill>
            </a:endParaRPr>
          </a:p>
        </p:txBody>
      </p:sp>
      <p:sp>
        <p:nvSpPr>
          <p:cNvPr id="33795" name="TextBox 4">
            <a:extLst>
              <a:ext uri="{FF2B5EF4-FFF2-40B4-BE49-F238E27FC236}">
                <a16:creationId xmlns:a16="http://schemas.microsoft.com/office/drawing/2014/main" id="{C3AAA4AB-2285-804B-8CAC-4937AFDC852B}"/>
              </a:ext>
            </a:extLst>
          </p:cNvPr>
          <p:cNvSpPr txBox="1">
            <a:spLocks noChangeArrowheads="1"/>
          </p:cNvSpPr>
          <p:nvPr/>
        </p:nvSpPr>
        <p:spPr bwMode="auto">
          <a:xfrm>
            <a:off x="304800" y="2209800"/>
            <a:ext cx="8763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400" baseline="0" dirty="0">
                <a:solidFill>
                  <a:srgbClr val="002060"/>
                </a:solidFill>
              </a:rPr>
              <a:t>Two angles are needed to specify a particular direction of incident radiation:</a:t>
            </a:r>
            <a:endParaRPr lang="en-US" altLang="en-US" sz="2400" dirty="0">
              <a:solidFill>
                <a:srgbClr val="002060"/>
              </a:solidFill>
            </a:endParaRPr>
          </a:p>
        </p:txBody>
      </p:sp>
      <p:pic>
        <p:nvPicPr>
          <p:cNvPr id="33796" name="Picture 5" descr="phys11_3f_6.png">
            <a:extLst>
              <a:ext uri="{FF2B5EF4-FFF2-40B4-BE49-F238E27FC236}">
                <a16:creationId xmlns:a16="http://schemas.microsoft.com/office/drawing/2014/main" id="{79068496-B416-CA42-B61C-9248BE1C6C0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276600"/>
            <a:ext cx="36417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Rectangle 6">
            <a:extLst>
              <a:ext uri="{FF2B5EF4-FFF2-40B4-BE49-F238E27FC236}">
                <a16:creationId xmlns:a16="http://schemas.microsoft.com/office/drawing/2014/main" id="{D8C31046-9B57-9049-94C8-491EB5777427}"/>
              </a:ext>
            </a:extLst>
          </p:cNvPr>
          <p:cNvSpPr>
            <a:spLocks noChangeArrowheads="1"/>
          </p:cNvSpPr>
          <p:nvPr/>
        </p:nvSpPr>
        <p:spPr bwMode="auto">
          <a:xfrm>
            <a:off x="4267200" y="4343400"/>
            <a:ext cx="45926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400" baseline="0" dirty="0">
                <a:solidFill>
                  <a:srgbClr val="002060"/>
                </a:solidFill>
                <a:latin typeface="Symbol" pitchFamily="2" charset="2"/>
              </a:rPr>
              <a:t>f </a:t>
            </a:r>
            <a:r>
              <a:rPr lang="en-US" altLang="en-US" sz="2400" baseline="0" dirty="0">
                <a:solidFill>
                  <a:srgbClr val="002060"/>
                </a:solidFill>
              </a:rPr>
              <a:t>- azimuthal angle, measured around normal in place of surface </a:t>
            </a:r>
            <a:endParaRPr lang="en-US" altLang="en-US" sz="2400" dirty="0">
              <a:solidFill>
                <a:srgbClr val="002060"/>
              </a:solidFill>
            </a:endParaRPr>
          </a:p>
        </p:txBody>
      </p:sp>
      <p:sp>
        <p:nvSpPr>
          <p:cNvPr id="33798" name="Rectangle 7">
            <a:extLst>
              <a:ext uri="{FF2B5EF4-FFF2-40B4-BE49-F238E27FC236}">
                <a16:creationId xmlns:a16="http://schemas.microsoft.com/office/drawing/2014/main" id="{0519A33B-04E9-164D-B713-D44CF7EDA266}"/>
              </a:ext>
            </a:extLst>
          </p:cNvPr>
          <p:cNvSpPr>
            <a:spLocks noChangeArrowheads="1"/>
          </p:cNvSpPr>
          <p:nvPr/>
        </p:nvSpPr>
        <p:spPr bwMode="auto">
          <a:xfrm>
            <a:off x="4267200" y="3200400"/>
            <a:ext cx="457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400" baseline="0" dirty="0">
                <a:solidFill>
                  <a:srgbClr val="002060"/>
                </a:solidFill>
                <a:latin typeface="Symbol" pitchFamily="2" charset="2"/>
              </a:rPr>
              <a:t>q </a:t>
            </a:r>
            <a:r>
              <a:rPr lang="en-US" altLang="en-US" sz="2400" baseline="0" dirty="0">
                <a:solidFill>
                  <a:srgbClr val="002060"/>
                </a:solidFill>
              </a:rPr>
              <a:t>- angle between incident ray and normal to surface</a:t>
            </a:r>
            <a:endParaRPr lang="en-US" altLang="en-US" sz="2400" dirty="0">
              <a:solidFill>
                <a:srgbClr val="00206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DE4AFE67-CE28-F94C-A7B5-97BA3C1D2930}"/>
              </a:ext>
            </a:extLst>
          </p:cNvPr>
          <p:cNvSpPr>
            <a:spLocks noGrp="1"/>
          </p:cNvSpPr>
          <p:nvPr>
            <p:ph type="title"/>
          </p:nvPr>
        </p:nvSpPr>
        <p:spPr>
          <a:xfrm>
            <a:off x="50800" y="0"/>
            <a:ext cx="9067800" cy="1143000"/>
          </a:xfrm>
        </p:spPr>
        <p:txBody>
          <a:bodyPr/>
          <a:lstStyle/>
          <a:p>
            <a:r>
              <a:rPr lang="en-US" altLang="en-US" sz="3600">
                <a:solidFill>
                  <a:srgbClr val="B40811"/>
                </a:solidFill>
              </a:rPr>
              <a:t>Describing angular distributions of radiation</a:t>
            </a:r>
          </a:p>
        </p:txBody>
      </p:sp>
      <p:sp>
        <p:nvSpPr>
          <p:cNvPr id="34818" name="TextBox 2">
            <a:extLst>
              <a:ext uri="{FF2B5EF4-FFF2-40B4-BE49-F238E27FC236}">
                <a16:creationId xmlns:a16="http://schemas.microsoft.com/office/drawing/2014/main" id="{FF2DC9BB-87D8-C94E-8DDD-8DFE29826F2C}"/>
              </a:ext>
            </a:extLst>
          </p:cNvPr>
          <p:cNvSpPr txBox="1">
            <a:spLocks noChangeArrowheads="1"/>
          </p:cNvSpPr>
          <p:nvPr/>
        </p:nvSpPr>
        <p:spPr bwMode="auto">
          <a:xfrm>
            <a:off x="4419600" y="1143000"/>
            <a:ext cx="4572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400" baseline="0" dirty="0">
                <a:solidFill>
                  <a:srgbClr val="002060"/>
                </a:solidFill>
              </a:rPr>
              <a:t>Consider element </a:t>
            </a:r>
            <a:r>
              <a:rPr lang="en-US" altLang="en-US" sz="2400" baseline="0" dirty="0" err="1">
                <a:solidFill>
                  <a:srgbClr val="002060"/>
                </a:solidFill>
              </a:rPr>
              <a:t>dA</a:t>
            </a:r>
            <a:r>
              <a:rPr lang="en-US" altLang="en-US" sz="2400" baseline="0" dirty="0">
                <a:solidFill>
                  <a:srgbClr val="002060"/>
                </a:solidFill>
              </a:rPr>
              <a:t> of the surface, and radiation incident over range of angles </a:t>
            </a:r>
            <a:r>
              <a:rPr lang="en-US" altLang="en-US" sz="2400" baseline="0" dirty="0">
                <a:solidFill>
                  <a:srgbClr val="002060"/>
                </a:solidFill>
                <a:latin typeface="Symbol" pitchFamily="2" charset="2"/>
              </a:rPr>
              <a:t>q </a:t>
            </a:r>
            <a:r>
              <a:rPr lang="en-US" altLang="en-US" sz="2400" baseline="0" dirty="0">
                <a:solidFill>
                  <a:srgbClr val="002060"/>
                </a:solidFill>
              </a:rPr>
              <a:t>to </a:t>
            </a:r>
            <a:r>
              <a:rPr lang="en-US" altLang="en-US" sz="2400" baseline="0" dirty="0" err="1">
                <a:solidFill>
                  <a:srgbClr val="002060"/>
                </a:solidFill>
                <a:latin typeface="Symbol" pitchFamily="2" charset="2"/>
              </a:rPr>
              <a:t>q+</a:t>
            </a:r>
            <a:r>
              <a:rPr lang="en-US" altLang="en-US" sz="2400" baseline="0" dirty="0" err="1">
                <a:solidFill>
                  <a:srgbClr val="002060"/>
                </a:solidFill>
              </a:rPr>
              <a:t>d</a:t>
            </a:r>
            <a:r>
              <a:rPr lang="en-US" altLang="en-US" sz="2400" baseline="0" dirty="0" err="1">
                <a:solidFill>
                  <a:srgbClr val="002060"/>
                </a:solidFill>
                <a:latin typeface="Symbol" pitchFamily="2" charset="2"/>
              </a:rPr>
              <a:t>q</a:t>
            </a:r>
            <a:r>
              <a:rPr lang="en-US" altLang="en-US" sz="2400" baseline="0" dirty="0">
                <a:solidFill>
                  <a:srgbClr val="002060"/>
                </a:solidFill>
                <a:latin typeface="Symbol" pitchFamily="2" charset="2"/>
              </a:rPr>
              <a:t> </a:t>
            </a:r>
            <a:r>
              <a:rPr lang="en-US" altLang="en-US" sz="2400" baseline="0" dirty="0">
                <a:solidFill>
                  <a:srgbClr val="002060"/>
                </a:solidFill>
              </a:rPr>
              <a:t>and</a:t>
            </a:r>
            <a:r>
              <a:rPr lang="en-US" altLang="en-US" sz="2400" baseline="0" dirty="0">
                <a:solidFill>
                  <a:srgbClr val="002060"/>
                </a:solidFill>
                <a:latin typeface="Symbol" pitchFamily="2" charset="2"/>
              </a:rPr>
              <a:t> f </a:t>
            </a:r>
            <a:r>
              <a:rPr lang="en-US" altLang="en-US" sz="2400" baseline="0" dirty="0">
                <a:solidFill>
                  <a:srgbClr val="002060"/>
                </a:solidFill>
              </a:rPr>
              <a:t>to </a:t>
            </a:r>
            <a:r>
              <a:rPr lang="en-US" altLang="en-US" sz="2400" baseline="0" dirty="0">
                <a:solidFill>
                  <a:srgbClr val="002060"/>
                </a:solidFill>
                <a:latin typeface="Symbol" pitchFamily="2" charset="2"/>
              </a:rPr>
              <a:t>f + </a:t>
            </a:r>
            <a:r>
              <a:rPr lang="en-US" altLang="en-US" sz="2400" baseline="0" dirty="0" err="1">
                <a:solidFill>
                  <a:srgbClr val="002060"/>
                </a:solidFill>
              </a:rPr>
              <a:t>d</a:t>
            </a:r>
            <a:r>
              <a:rPr lang="en-US" altLang="en-US" sz="2400" baseline="0" dirty="0" err="1">
                <a:solidFill>
                  <a:srgbClr val="002060"/>
                </a:solidFill>
                <a:latin typeface="Symbol" pitchFamily="2" charset="2"/>
              </a:rPr>
              <a:t>f</a:t>
            </a:r>
            <a:endParaRPr lang="en-US" altLang="en-US" sz="2400" dirty="0">
              <a:solidFill>
                <a:srgbClr val="002060"/>
              </a:solidFill>
            </a:endParaRPr>
          </a:p>
        </p:txBody>
      </p:sp>
      <p:pic>
        <p:nvPicPr>
          <p:cNvPr id="34819" name="Picture 4" descr="lp-solidangle.png">
            <a:extLst>
              <a:ext uri="{FF2B5EF4-FFF2-40B4-BE49-F238E27FC236}">
                <a16:creationId xmlns:a16="http://schemas.microsoft.com/office/drawing/2014/main" id="{0003AAA3-D5A6-D142-A023-64F769F9E80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4424363"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5">
            <a:extLst>
              <a:ext uri="{FF2B5EF4-FFF2-40B4-BE49-F238E27FC236}">
                <a16:creationId xmlns:a16="http://schemas.microsoft.com/office/drawing/2014/main" id="{1A59FFAE-617D-9044-BAC9-064D61501000}"/>
              </a:ext>
            </a:extLst>
          </p:cNvPr>
          <p:cNvSpPr txBox="1">
            <a:spLocks noChangeArrowheads="1"/>
          </p:cNvSpPr>
          <p:nvPr/>
        </p:nvSpPr>
        <p:spPr bwMode="auto">
          <a:xfrm>
            <a:off x="4572000" y="3124200"/>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400" baseline="0" dirty="0">
                <a:solidFill>
                  <a:srgbClr val="002060"/>
                </a:solidFill>
              </a:rPr>
              <a:t>Solid angle </a:t>
            </a:r>
            <a:r>
              <a:rPr lang="en-US" altLang="en-US" sz="2400" baseline="0" dirty="0" err="1">
                <a:solidFill>
                  <a:srgbClr val="002060"/>
                </a:solidFill>
              </a:rPr>
              <a:t>d</a:t>
            </a:r>
            <a:r>
              <a:rPr lang="en-US" altLang="en-US" sz="2400" baseline="0" dirty="0" err="1">
                <a:solidFill>
                  <a:srgbClr val="002060"/>
                </a:solidFill>
                <a:latin typeface="Symbol" pitchFamily="2" charset="2"/>
              </a:rPr>
              <a:t>W</a:t>
            </a:r>
            <a:r>
              <a:rPr lang="en-US" altLang="en-US" sz="2400" baseline="0" dirty="0">
                <a:solidFill>
                  <a:srgbClr val="002060"/>
                </a:solidFill>
              </a:rPr>
              <a:t> = </a:t>
            </a:r>
            <a:r>
              <a:rPr lang="en-US" altLang="en-US" sz="2400" baseline="0" dirty="0" err="1">
                <a:solidFill>
                  <a:srgbClr val="002060"/>
                </a:solidFill>
              </a:rPr>
              <a:t>sin</a:t>
            </a:r>
            <a:r>
              <a:rPr lang="en-US" altLang="en-US" sz="2400" baseline="0" dirty="0" err="1">
                <a:solidFill>
                  <a:srgbClr val="002060"/>
                </a:solidFill>
                <a:latin typeface="Symbol" pitchFamily="2" charset="2"/>
              </a:rPr>
              <a:t>q</a:t>
            </a:r>
            <a:r>
              <a:rPr lang="en-US" altLang="en-US" sz="2400" baseline="0" dirty="0">
                <a:solidFill>
                  <a:srgbClr val="002060"/>
                </a:solidFill>
                <a:latin typeface="Symbol" pitchFamily="2" charset="2"/>
              </a:rPr>
              <a:t> </a:t>
            </a:r>
            <a:r>
              <a:rPr lang="en-US" altLang="en-US" sz="2400" baseline="0" dirty="0" err="1">
                <a:solidFill>
                  <a:srgbClr val="002060"/>
                </a:solidFill>
              </a:rPr>
              <a:t>d</a:t>
            </a:r>
            <a:r>
              <a:rPr lang="en-US" altLang="en-US" sz="2400" baseline="0" dirty="0" err="1">
                <a:solidFill>
                  <a:srgbClr val="002060"/>
                </a:solidFill>
                <a:latin typeface="Symbol" pitchFamily="2" charset="2"/>
              </a:rPr>
              <a:t>q</a:t>
            </a:r>
            <a:r>
              <a:rPr lang="en-US" altLang="en-US" sz="2400" baseline="0" dirty="0">
                <a:solidFill>
                  <a:srgbClr val="002060"/>
                </a:solidFill>
                <a:latin typeface="Symbol" pitchFamily="2" charset="2"/>
              </a:rPr>
              <a:t> </a:t>
            </a:r>
            <a:r>
              <a:rPr lang="en-US" altLang="en-US" sz="2400" baseline="0" dirty="0" err="1">
                <a:solidFill>
                  <a:srgbClr val="002060"/>
                </a:solidFill>
              </a:rPr>
              <a:t>d</a:t>
            </a:r>
            <a:r>
              <a:rPr lang="en-US" altLang="en-US" sz="2400" baseline="0" dirty="0" err="1">
                <a:solidFill>
                  <a:srgbClr val="002060"/>
                </a:solidFill>
                <a:latin typeface="Symbol" pitchFamily="2" charset="2"/>
              </a:rPr>
              <a:t>f</a:t>
            </a:r>
            <a:endParaRPr lang="en-US" altLang="en-US" sz="2400" dirty="0">
              <a:solidFill>
                <a:srgbClr val="002060"/>
              </a:solidFill>
            </a:endParaRPr>
          </a:p>
        </p:txBody>
      </p:sp>
      <p:sp>
        <p:nvSpPr>
          <p:cNvPr id="8" name="Rectangle 7">
            <a:extLst>
              <a:ext uri="{FF2B5EF4-FFF2-40B4-BE49-F238E27FC236}">
                <a16:creationId xmlns:a16="http://schemas.microsoft.com/office/drawing/2014/main" id="{05B3FB53-10A9-2840-9B10-2C7CB4DD214A}"/>
              </a:ext>
            </a:extLst>
          </p:cNvPr>
          <p:cNvSpPr/>
          <p:nvPr/>
        </p:nvSpPr>
        <p:spPr>
          <a:xfrm>
            <a:off x="168275" y="4191000"/>
            <a:ext cx="8137525" cy="2678113"/>
          </a:xfrm>
          <a:prstGeom prst="rect">
            <a:avLst/>
          </a:prstGeom>
        </p:spPr>
        <p:txBody>
          <a:bodyPr>
            <a:spAutoFit/>
          </a:bodyPr>
          <a:lstStyle/>
          <a:p>
            <a:pPr>
              <a:defRPr/>
            </a:pPr>
            <a:r>
              <a:rPr lang="en-US" baseline="0" dirty="0">
                <a:solidFill>
                  <a:srgbClr val="002060"/>
                </a:solidFill>
                <a:latin typeface="Arial"/>
                <a:ea typeface="ヒラギノ角ゴ Pro W3" charset="0"/>
                <a:cs typeface="Arial"/>
              </a:rPr>
              <a:t>Power incident on the element </a:t>
            </a:r>
            <a:r>
              <a:rPr lang="en-US" baseline="0" dirty="0" err="1">
                <a:solidFill>
                  <a:srgbClr val="002060"/>
                </a:solidFill>
                <a:latin typeface="Arial"/>
                <a:ea typeface="ヒラギノ角ゴ Pro W3" charset="0"/>
                <a:cs typeface="Arial"/>
              </a:rPr>
              <a:t>dA</a:t>
            </a:r>
            <a:r>
              <a:rPr lang="en-US" baseline="0" dirty="0">
                <a:solidFill>
                  <a:srgbClr val="002060"/>
                </a:solidFill>
                <a:latin typeface="Arial"/>
                <a:ea typeface="ヒラギノ角ゴ Pro W3" charset="0"/>
                <a:cs typeface="Arial"/>
              </a:rPr>
              <a:t> from this range of directions is proportional to </a:t>
            </a:r>
            <a:r>
              <a:rPr lang="en-US" baseline="0" dirty="0" err="1">
                <a:solidFill>
                  <a:srgbClr val="002060"/>
                </a:solidFill>
                <a:latin typeface="Arial"/>
                <a:ea typeface="ヒラギノ角ゴ Pro W3" charset="0"/>
                <a:cs typeface="Arial"/>
              </a:rPr>
              <a:t>dA</a:t>
            </a:r>
            <a:r>
              <a:rPr lang="en-US" baseline="0" dirty="0">
                <a:solidFill>
                  <a:srgbClr val="002060"/>
                </a:solidFill>
                <a:latin typeface="Arial"/>
                <a:ea typeface="ヒラギノ角ゴ Pro W3" charset="0"/>
                <a:cs typeface="Arial"/>
              </a:rPr>
              <a:t> &amp; </a:t>
            </a:r>
            <a:r>
              <a:rPr lang="en-US" baseline="0" dirty="0" err="1">
                <a:solidFill>
                  <a:srgbClr val="002060"/>
                </a:solidFill>
                <a:latin typeface="Arial"/>
                <a:ea typeface="ヒラギノ角ゴ Pro W3" charset="0"/>
                <a:cs typeface="Arial"/>
              </a:rPr>
              <a:t>d</a:t>
            </a:r>
            <a:r>
              <a:rPr lang="en-US" altLang="x-none" baseline="0" dirty="0" err="1">
                <a:solidFill>
                  <a:srgbClr val="002060"/>
                </a:solidFill>
                <a:latin typeface="Symbol" charset="2"/>
                <a:ea typeface="ヒラギノ角ゴ Pro W3" charset="-128"/>
              </a:rPr>
              <a:t>W</a:t>
            </a:r>
            <a:r>
              <a:rPr lang="en-US" altLang="x-none" baseline="0" dirty="0">
                <a:solidFill>
                  <a:srgbClr val="002060"/>
                </a:solidFill>
                <a:latin typeface="Arial"/>
                <a:ea typeface="ヒラギノ角ゴ Pro W3" charset="0"/>
                <a:cs typeface="Arial"/>
              </a:rPr>
              <a:t>, and </a:t>
            </a:r>
            <a:r>
              <a:rPr lang="en-US" baseline="0" dirty="0">
                <a:solidFill>
                  <a:srgbClr val="002060"/>
                </a:solidFill>
                <a:latin typeface="Arial"/>
                <a:ea typeface="ヒラギノ角ゴ Pro W3" charset="0"/>
                <a:cs typeface="Arial"/>
              </a:rPr>
              <a:t>a term L which gives the strength of radiation</a:t>
            </a:r>
          </a:p>
          <a:p>
            <a:pPr>
              <a:defRPr/>
            </a:pPr>
            <a:endParaRPr lang="en-US" baseline="0" dirty="0">
              <a:solidFill>
                <a:srgbClr val="002060"/>
              </a:solidFill>
              <a:latin typeface="Arial"/>
              <a:ea typeface="ヒラギノ角ゴ Pro W3" charset="0"/>
              <a:cs typeface="Arial"/>
            </a:endParaRPr>
          </a:p>
          <a:p>
            <a:pPr>
              <a:defRPr/>
            </a:pPr>
            <a:r>
              <a:rPr lang="en-US" baseline="0" dirty="0">
                <a:solidFill>
                  <a:srgbClr val="002060"/>
                </a:solidFill>
                <a:latin typeface="Arial"/>
                <a:ea typeface="ヒラギノ角ゴ Pro W3" charset="0"/>
                <a:cs typeface="Arial"/>
              </a:rPr>
              <a:t>			</a:t>
            </a:r>
            <a:r>
              <a:rPr lang="en-US" baseline="0" dirty="0" err="1">
                <a:solidFill>
                  <a:srgbClr val="002060"/>
                </a:solidFill>
                <a:latin typeface="Arial"/>
                <a:ea typeface="ヒラギノ角ゴ Pro W3" charset="0"/>
                <a:cs typeface="Arial"/>
              </a:rPr>
              <a:t>dP</a:t>
            </a:r>
            <a:r>
              <a:rPr lang="en-US" baseline="0" dirty="0">
                <a:solidFill>
                  <a:srgbClr val="002060"/>
                </a:solidFill>
                <a:latin typeface="Arial"/>
                <a:ea typeface="ヒラギノ角ゴ Pro W3" charset="0"/>
                <a:cs typeface="Arial"/>
              </a:rPr>
              <a:t> = L </a:t>
            </a:r>
            <a:r>
              <a:rPr lang="en-US" baseline="0" dirty="0" err="1">
                <a:solidFill>
                  <a:srgbClr val="002060"/>
                </a:solidFill>
                <a:latin typeface="Arial" charset="0"/>
                <a:ea typeface="ヒラギノ角ゴ Pro W3" charset="0"/>
              </a:rPr>
              <a:t>cos</a:t>
            </a:r>
            <a:r>
              <a:rPr lang="en-US" baseline="0" dirty="0" err="1">
                <a:solidFill>
                  <a:srgbClr val="002060"/>
                </a:solidFill>
                <a:latin typeface="Symbol" charset="2"/>
                <a:ea typeface="ヒラギノ角ゴ Pro W3" charset="0"/>
                <a:cs typeface="Symbol" charset="2"/>
              </a:rPr>
              <a:t>q</a:t>
            </a:r>
            <a:r>
              <a:rPr lang="en-US" baseline="0" dirty="0">
                <a:solidFill>
                  <a:srgbClr val="002060"/>
                </a:solidFill>
                <a:latin typeface="Symbol" charset="2"/>
                <a:ea typeface="ヒラギノ角ゴ Pro W3" charset="0"/>
                <a:cs typeface="Symbol" charset="2"/>
              </a:rPr>
              <a:t> </a:t>
            </a:r>
            <a:r>
              <a:rPr lang="en-US" baseline="0" dirty="0" err="1">
                <a:solidFill>
                  <a:srgbClr val="002060"/>
                </a:solidFill>
                <a:latin typeface="Arial"/>
                <a:ea typeface="ヒラギノ角ゴ Pro W3" charset="0"/>
                <a:cs typeface="Arial"/>
              </a:rPr>
              <a:t>d</a:t>
            </a:r>
            <a:r>
              <a:rPr lang="en-US" baseline="0" dirty="0" err="1">
                <a:solidFill>
                  <a:srgbClr val="002060"/>
                </a:solidFill>
                <a:latin typeface="Symbol" charset="2"/>
                <a:ea typeface="ヒラギノ角ゴ Pro W3" charset="0"/>
                <a:cs typeface="Symbol" charset="2"/>
              </a:rPr>
              <a:t>A</a:t>
            </a:r>
            <a:r>
              <a:rPr lang="en-US" baseline="0" dirty="0">
                <a:solidFill>
                  <a:srgbClr val="002060"/>
                </a:solidFill>
                <a:latin typeface="Symbol" charset="2"/>
                <a:ea typeface="ヒラギノ角ゴ Pro W3" charset="0"/>
                <a:cs typeface="Symbol" charset="2"/>
              </a:rPr>
              <a:t> </a:t>
            </a:r>
            <a:r>
              <a:rPr lang="en-US" baseline="0" dirty="0" err="1">
                <a:solidFill>
                  <a:srgbClr val="002060"/>
                </a:solidFill>
                <a:latin typeface="Arial"/>
                <a:ea typeface="ヒラギノ角ゴ Pro W3" charset="0"/>
                <a:cs typeface="Arial"/>
              </a:rPr>
              <a:t>d</a:t>
            </a:r>
            <a:r>
              <a:rPr lang="en-US" baseline="0" dirty="0" err="1">
                <a:solidFill>
                  <a:srgbClr val="002060"/>
                </a:solidFill>
                <a:latin typeface="Symbol" charset="2"/>
                <a:ea typeface="ヒラギノ角ゴ Pro W3" charset="0"/>
                <a:cs typeface="Symbol" charset="2"/>
              </a:rPr>
              <a:t>W</a:t>
            </a:r>
            <a:endParaRPr lang="en-US" baseline="0" dirty="0">
              <a:solidFill>
                <a:srgbClr val="002060"/>
              </a:solidFill>
              <a:latin typeface="Symbol" charset="2"/>
              <a:ea typeface="ヒラギノ角ゴ Pro W3" charset="0"/>
              <a:cs typeface="Symbol" charset="2"/>
            </a:endParaRPr>
          </a:p>
          <a:p>
            <a:pPr>
              <a:defRPr/>
            </a:pPr>
            <a:endParaRPr lang="en-US" baseline="0" dirty="0">
              <a:solidFill>
                <a:srgbClr val="002060"/>
              </a:solidFill>
              <a:latin typeface="Symbol" charset="2"/>
              <a:ea typeface="ヒラギノ角ゴ Pro W3" charset="0"/>
              <a:cs typeface="Symbol" charset="2"/>
            </a:endParaRPr>
          </a:p>
          <a:p>
            <a:pPr>
              <a:defRPr/>
            </a:pPr>
            <a:r>
              <a:rPr lang="en-US" baseline="0" dirty="0">
                <a:solidFill>
                  <a:srgbClr val="002060"/>
                </a:solidFill>
                <a:latin typeface="Arial"/>
                <a:ea typeface="ヒラギノ角ゴ Pro W3" charset="0"/>
                <a:cs typeface="Arial"/>
              </a:rPr>
              <a:t>		L is </a:t>
            </a:r>
            <a:r>
              <a:rPr lang="en-US" b="1" baseline="0" dirty="0">
                <a:solidFill>
                  <a:srgbClr val="002060"/>
                </a:solidFill>
                <a:latin typeface="Arial"/>
                <a:ea typeface="ヒラギノ角ゴ Pro W3" charset="0"/>
                <a:cs typeface="Arial"/>
              </a:rPr>
              <a:t>radiance</a:t>
            </a:r>
            <a:r>
              <a:rPr lang="en-US" baseline="0" dirty="0">
                <a:solidFill>
                  <a:srgbClr val="002060"/>
                </a:solidFill>
                <a:latin typeface="Arial"/>
                <a:ea typeface="ヒラギノ角ゴ Pro W3" charset="0"/>
                <a:cs typeface="Arial"/>
              </a:rPr>
              <a:t> - SI unit is </a:t>
            </a:r>
            <a:r>
              <a:rPr lang="en-US" baseline="0" dirty="0">
                <a:solidFill>
                  <a:srgbClr val="002060"/>
                </a:solidFill>
                <a:effectLst>
                  <a:outerShdw blurRad="38100" dist="38100" dir="2700000" algn="tl">
                    <a:srgbClr val="DDDDDD"/>
                  </a:outerShdw>
                </a:effectLst>
                <a:latin typeface="Arial" charset="0"/>
                <a:ea typeface="ヒラギノ角ゴ Pro W3" charset="0"/>
              </a:rPr>
              <a:t>W m</a:t>
            </a:r>
            <a:r>
              <a:rPr lang="en-US" baseline="30000" dirty="0">
                <a:solidFill>
                  <a:srgbClr val="002060"/>
                </a:solidFill>
                <a:effectLst>
                  <a:outerShdw blurRad="38100" dist="38100" dir="2700000" algn="tl">
                    <a:srgbClr val="DDDDDD"/>
                  </a:outerShdw>
                </a:effectLst>
                <a:latin typeface="Arial" charset="0"/>
                <a:ea typeface="ヒラギノ角ゴ Pro W3" charset="0"/>
              </a:rPr>
              <a:t>-2</a:t>
            </a:r>
            <a:r>
              <a:rPr lang="en-US" baseline="0" dirty="0">
                <a:solidFill>
                  <a:srgbClr val="002060"/>
                </a:solidFill>
                <a:effectLst>
                  <a:outerShdw blurRad="38100" dist="38100" dir="2700000" algn="tl">
                    <a:srgbClr val="DDDDDD"/>
                  </a:outerShdw>
                </a:effectLst>
                <a:latin typeface="Arial" charset="0"/>
                <a:ea typeface="ヒラギノ角ゴ Pro W3" charset="0"/>
              </a:rPr>
              <a:t> </a:t>
            </a:r>
            <a:r>
              <a:rPr lang="en-US" baseline="0" dirty="0" err="1">
                <a:solidFill>
                  <a:srgbClr val="002060"/>
                </a:solidFill>
                <a:effectLst>
                  <a:outerShdw blurRad="38100" dist="38100" dir="2700000" algn="tl">
                    <a:srgbClr val="DDDDDD"/>
                  </a:outerShdw>
                </a:effectLst>
                <a:latin typeface="Arial" charset="0"/>
                <a:ea typeface="ヒラギノ角ゴ Pro W3" charset="0"/>
              </a:rPr>
              <a:t>sr</a:t>
            </a:r>
            <a:r>
              <a:rPr lang="en-US" baseline="0" dirty="0">
                <a:solidFill>
                  <a:srgbClr val="002060"/>
                </a:solidFill>
                <a:effectLst>
                  <a:outerShdw blurRad="38100" dist="38100" dir="2700000" algn="tl">
                    <a:srgbClr val="DDDDDD"/>
                  </a:outerShdw>
                </a:effectLst>
                <a:latin typeface="Arial" charset="0"/>
                <a:ea typeface="ヒラギノ角ゴ Pro W3" charset="0"/>
              </a:rPr>
              <a:t> </a:t>
            </a:r>
            <a:r>
              <a:rPr lang="en-US" baseline="30000" dirty="0">
                <a:solidFill>
                  <a:srgbClr val="002060"/>
                </a:solidFill>
                <a:effectLst>
                  <a:outerShdw blurRad="38100" dist="38100" dir="2700000" algn="tl">
                    <a:srgbClr val="DDDDDD"/>
                  </a:outerShdw>
                </a:effectLst>
                <a:latin typeface="Arial" charset="0"/>
                <a:ea typeface="ヒラギノ角ゴ Pro W3" charset="0"/>
              </a:rPr>
              <a:t>-1</a:t>
            </a:r>
            <a:r>
              <a:rPr lang="en-US" baseline="0" dirty="0">
                <a:solidFill>
                  <a:srgbClr val="002060"/>
                </a:solidFill>
                <a:effectLst>
                  <a:outerShdw blurRad="38100" dist="38100" dir="2700000" algn="tl">
                    <a:srgbClr val="DDDDDD"/>
                  </a:outerShdw>
                </a:effectLst>
                <a:latin typeface="Arial" charset="0"/>
                <a:ea typeface="ヒラギノ角ゴ Pro W3" charset="0"/>
              </a:rPr>
              <a:t> </a:t>
            </a:r>
            <a:endParaRPr lang="en-US" dirty="0">
              <a:solidFill>
                <a:srgbClr val="002060"/>
              </a:solidFill>
              <a:latin typeface="Arial"/>
              <a:ea typeface="ヒラギノ角ゴ Pro W3" charset="0"/>
              <a:cs typeface="Arial"/>
            </a:endParaRPr>
          </a:p>
        </p:txBody>
      </p:sp>
      <p:sp>
        <p:nvSpPr>
          <p:cNvPr id="34822" name="Rectangle 1">
            <a:extLst>
              <a:ext uri="{FF2B5EF4-FFF2-40B4-BE49-F238E27FC236}">
                <a16:creationId xmlns:a16="http://schemas.microsoft.com/office/drawing/2014/main" id="{0991A3E4-0305-1E41-BB24-DF314E726A7D}"/>
              </a:ext>
            </a:extLst>
          </p:cNvPr>
          <p:cNvSpPr>
            <a:spLocks noChangeArrowheads="1"/>
          </p:cNvSpPr>
          <p:nvPr/>
        </p:nvSpPr>
        <p:spPr bwMode="auto">
          <a:xfrm>
            <a:off x="3276600" y="2133600"/>
            <a:ext cx="304800" cy="2286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baseline="-25000">
                <a:solidFill>
                  <a:schemeClr val="tx1"/>
                </a:solidFill>
                <a:latin typeface="Arial" panose="020B0604020202020204" pitchFamily="34" charset="0"/>
                <a:ea typeface="ヒラギノ角ゴ Pro W3" panose="020B0300000000000000" pitchFamily="34" charset="-128"/>
              </a:defRPr>
            </a:lvl1pPr>
            <a:lvl2pPr marL="742950" indent="-285750">
              <a:defRPr sz="2400" baseline="-25000">
                <a:solidFill>
                  <a:schemeClr val="tx1"/>
                </a:solidFill>
                <a:latin typeface="Arial" panose="020B0604020202020204" pitchFamily="34" charset="0"/>
                <a:ea typeface="ヒラギノ角ゴ Pro W3" panose="020B0300000000000000" pitchFamily="34" charset="-128"/>
              </a:defRPr>
            </a:lvl2pPr>
            <a:lvl3pPr marL="1143000" indent="-228600">
              <a:defRPr sz="2400" baseline="-25000">
                <a:solidFill>
                  <a:schemeClr val="tx1"/>
                </a:solidFill>
                <a:latin typeface="Arial" panose="020B0604020202020204" pitchFamily="34" charset="0"/>
                <a:ea typeface="ヒラギノ角ゴ Pro W3" panose="020B0300000000000000" pitchFamily="34" charset="-128"/>
              </a:defRPr>
            </a:lvl3pPr>
            <a:lvl4pPr marL="1600200" indent="-228600">
              <a:defRPr sz="2400" baseline="-25000">
                <a:solidFill>
                  <a:schemeClr val="tx1"/>
                </a:solidFill>
                <a:latin typeface="Arial" panose="020B0604020202020204" pitchFamily="34" charset="0"/>
                <a:ea typeface="ヒラギノ角ゴ Pro W3" panose="020B0300000000000000" pitchFamily="34" charset="-128"/>
              </a:defRPr>
            </a:lvl4pPr>
            <a:lvl5pPr marL="2057400" indent="-228600">
              <a:defRPr sz="2400" baseline="-25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9pPr>
          </a:lstStyle>
          <a:p>
            <a:endParaRPr lang="en-US" altLang="en-US">
              <a:solidFill>
                <a:srgbClr val="000000"/>
              </a:solidFill>
            </a:endParaRPr>
          </a:p>
        </p:txBody>
      </p:sp>
      <p:sp>
        <p:nvSpPr>
          <p:cNvPr id="34823" name="Rectangle 2">
            <a:extLst>
              <a:ext uri="{FF2B5EF4-FFF2-40B4-BE49-F238E27FC236}">
                <a16:creationId xmlns:a16="http://schemas.microsoft.com/office/drawing/2014/main" id="{A72A2B35-269E-D64D-88AD-997EC62E7DBE}"/>
              </a:ext>
            </a:extLst>
          </p:cNvPr>
          <p:cNvSpPr>
            <a:spLocks noChangeArrowheads="1"/>
          </p:cNvSpPr>
          <p:nvPr/>
        </p:nvSpPr>
        <p:spPr bwMode="auto">
          <a:xfrm>
            <a:off x="3167063" y="1992313"/>
            <a:ext cx="4905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panose="020B0604020202020204" pitchFamily="34" charset="0"/>
                <a:ea typeface="ヒラギノ角ゴ Pro W3" panose="020B0300000000000000" pitchFamily="34" charset="-128"/>
              </a:defRPr>
            </a:lvl1pPr>
            <a:lvl2pPr marL="742950" indent="-285750">
              <a:defRPr sz="2400" baseline="-25000">
                <a:solidFill>
                  <a:schemeClr val="tx1"/>
                </a:solidFill>
                <a:latin typeface="Arial" panose="020B0604020202020204" pitchFamily="34" charset="0"/>
                <a:ea typeface="ヒラギノ角ゴ Pro W3" panose="020B0300000000000000" pitchFamily="34" charset="-128"/>
              </a:defRPr>
            </a:lvl2pPr>
            <a:lvl3pPr marL="1143000" indent="-228600">
              <a:defRPr sz="2400" baseline="-25000">
                <a:solidFill>
                  <a:schemeClr val="tx1"/>
                </a:solidFill>
                <a:latin typeface="Arial" panose="020B0604020202020204" pitchFamily="34" charset="0"/>
                <a:ea typeface="ヒラギノ角ゴ Pro W3" panose="020B0300000000000000" pitchFamily="34" charset="-128"/>
              </a:defRPr>
            </a:lvl3pPr>
            <a:lvl4pPr marL="1600200" indent="-228600">
              <a:defRPr sz="2400" baseline="-25000">
                <a:solidFill>
                  <a:schemeClr val="tx1"/>
                </a:solidFill>
                <a:latin typeface="Arial" panose="020B0604020202020204" pitchFamily="34" charset="0"/>
                <a:ea typeface="ヒラギノ角ゴ Pro W3" panose="020B0300000000000000" pitchFamily="34" charset="-128"/>
              </a:defRPr>
            </a:lvl4pPr>
            <a:lvl5pPr marL="2057400" indent="-228600">
              <a:defRPr sz="2400" baseline="-25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9pPr>
          </a:lstStyle>
          <a:p>
            <a:r>
              <a:rPr lang="en-US" altLang="en-US" sz="1800" baseline="0"/>
              <a:t>d</a:t>
            </a:r>
            <a:r>
              <a:rPr lang="en-US" altLang="en-US" sz="1800" baseline="0">
                <a:latin typeface="Symbol" pitchFamily="2" charset="2"/>
              </a:rPr>
              <a:t>W</a:t>
            </a:r>
            <a:endParaRPr lang="en-US" altLang="en-US" sz="18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89C08F51-0792-F34D-819F-9D52DB0DF183}"/>
              </a:ext>
            </a:extLst>
          </p:cNvPr>
          <p:cNvSpPr>
            <a:spLocks noGrp="1"/>
          </p:cNvSpPr>
          <p:nvPr>
            <p:ph type="title"/>
          </p:nvPr>
        </p:nvSpPr>
        <p:spPr>
          <a:xfrm>
            <a:off x="685800" y="228600"/>
            <a:ext cx="7772400" cy="1143000"/>
          </a:xfrm>
        </p:spPr>
        <p:txBody>
          <a:bodyPr/>
          <a:lstStyle/>
          <a:p>
            <a:r>
              <a:rPr lang="en-US" altLang="en-US">
                <a:solidFill>
                  <a:srgbClr val="B40811"/>
                </a:solidFill>
              </a:rPr>
              <a:t>Spectral radiance</a:t>
            </a:r>
          </a:p>
        </p:txBody>
      </p:sp>
      <p:sp>
        <p:nvSpPr>
          <p:cNvPr id="35842" name="Rectangle 12">
            <a:extLst>
              <a:ext uri="{FF2B5EF4-FFF2-40B4-BE49-F238E27FC236}">
                <a16:creationId xmlns:a16="http://schemas.microsoft.com/office/drawing/2014/main" id="{71FD30A1-200C-E24E-99A6-ED922674CC88}"/>
              </a:ext>
            </a:extLst>
          </p:cNvPr>
          <p:cNvSpPr>
            <a:spLocks noChangeArrowheads="1"/>
          </p:cNvSpPr>
          <p:nvPr/>
        </p:nvSpPr>
        <p:spPr bwMode="auto">
          <a:xfrm>
            <a:off x="4860925" y="4267200"/>
            <a:ext cx="1295400" cy="7620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endParaRPr lang="en-US" altLang="en-US" sz="2400"/>
          </a:p>
        </p:txBody>
      </p:sp>
      <p:sp>
        <p:nvSpPr>
          <p:cNvPr id="5" name="Rectangle 7">
            <a:extLst>
              <a:ext uri="{FF2B5EF4-FFF2-40B4-BE49-F238E27FC236}">
                <a16:creationId xmlns:a16="http://schemas.microsoft.com/office/drawing/2014/main" id="{5A177F3A-613D-8F48-99E5-DAD4E3C21E1A}"/>
              </a:ext>
            </a:extLst>
          </p:cNvPr>
          <p:cNvSpPr>
            <a:spLocks noChangeArrowheads="1"/>
          </p:cNvSpPr>
          <p:nvPr/>
        </p:nvSpPr>
        <p:spPr bwMode="auto">
          <a:xfrm>
            <a:off x="152400" y="3505200"/>
            <a:ext cx="9144000" cy="132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000" baseline="0" dirty="0" err="1">
                <a:solidFill>
                  <a:srgbClr val="002060"/>
                </a:solidFill>
              </a:rPr>
              <a:t>L</a:t>
            </a:r>
            <a:r>
              <a:rPr lang="en-US" altLang="en-US" sz="2000" dirty="0" err="1">
                <a:solidFill>
                  <a:srgbClr val="002060"/>
                </a:solidFill>
                <a:latin typeface="Symbol" pitchFamily="2" charset="2"/>
              </a:rPr>
              <a:t>l</a:t>
            </a:r>
            <a:r>
              <a:rPr lang="en-US" altLang="en-US" sz="2000" dirty="0">
                <a:solidFill>
                  <a:srgbClr val="002060"/>
                </a:solidFill>
                <a:latin typeface="Symbol" pitchFamily="2" charset="2"/>
              </a:rPr>
              <a:t> </a:t>
            </a:r>
            <a:r>
              <a:rPr lang="en-US" altLang="en-US" sz="2000" baseline="0" dirty="0">
                <a:solidFill>
                  <a:srgbClr val="002060"/>
                </a:solidFill>
              </a:rPr>
              <a:t>is the differential of L </a:t>
            </a:r>
            <a:r>
              <a:rPr lang="en-US" altLang="en-US" sz="2000" baseline="0" dirty="0" err="1">
                <a:solidFill>
                  <a:srgbClr val="002060"/>
                </a:solidFill>
              </a:rPr>
              <a:t>wrt</a:t>
            </a:r>
            <a:r>
              <a:rPr lang="en-US" altLang="en-US" sz="2000" baseline="0" dirty="0">
                <a:solidFill>
                  <a:srgbClr val="002060"/>
                </a:solidFill>
              </a:rPr>
              <a:t> </a:t>
            </a:r>
            <a:r>
              <a:rPr lang="en-US" altLang="en-US" sz="2000" baseline="0" dirty="0">
                <a:solidFill>
                  <a:srgbClr val="002060"/>
                </a:solidFill>
                <a:latin typeface="Symbol" pitchFamily="2" charset="2"/>
              </a:rPr>
              <a:t>l</a:t>
            </a:r>
          </a:p>
          <a:p>
            <a:pPr>
              <a:spcBef>
                <a:spcPct val="0"/>
              </a:spcBef>
              <a:buFontTx/>
              <a:buNone/>
            </a:pPr>
            <a:r>
              <a:rPr lang="en-US" altLang="en-US" sz="2000" baseline="0" dirty="0">
                <a:solidFill>
                  <a:srgbClr val="002060"/>
                </a:solidFill>
                <a:latin typeface="Symbol" pitchFamily="2" charset="2"/>
              </a:rPr>
              <a:t> </a:t>
            </a:r>
          </a:p>
          <a:p>
            <a:pPr>
              <a:spcBef>
                <a:spcPct val="0"/>
              </a:spcBef>
              <a:buFontTx/>
              <a:buNone/>
            </a:pPr>
            <a:r>
              <a:rPr lang="en-US" altLang="en-US" sz="2000" baseline="0" dirty="0">
                <a:solidFill>
                  <a:srgbClr val="002060"/>
                </a:solidFill>
                <a:latin typeface="Symbol" pitchFamily="2" charset="2"/>
              </a:rPr>
              <a:t>		 </a:t>
            </a:r>
            <a:r>
              <a:rPr lang="en-US" altLang="en-US" sz="2000" baseline="0" dirty="0" err="1">
                <a:solidFill>
                  <a:srgbClr val="002060"/>
                </a:solidFill>
              </a:rPr>
              <a:t>L</a:t>
            </a:r>
            <a:r>
              <a:rPr lang="en-US" altLang="en-US" sz="2000" dirty="0" err="1">
                <a:solidFill>
                  <a:srgbClr val="002060"/>
                </a:solidFill>
                <a:latin typeface="Symbol" pitchFamily="2" charset="2"/>
              </a:rPr>
              <a:t>l</a:t>
            </a:r>
            <a:r>
              <a:rPr lang="en-US" altLang="en-US" sz="2000" baseline="0" dirty="0">
                <a:solidFill>
                  <a:srgbClr val="002060"/>
                </a:solidFill>
                <a:latin typeface="Symbol" pitchFamily="2" charset="2"/>
              </a:rPr>
              <a:t> = | </a:t>
            </a:r>
            <a:r>
              <a:rPr lang="en-US" altLang="en-US" sz="2000" baseline="0" dirty="0" err="1">
                <a:solidFill>
                  <a:srgbClr val="002060"/>
                </a:solidFill>
                <a:latin typeface="Symbol" pitchFamily="2" charset="2"/>
              </a:rPr>
              <a:t>d</a:t>
            </a:r>
            <a:r>
              <a:rPr lang="en-US" altLang="en-US" sz="2000" baseline="0" dirty="0" err="1">
                <a:solidFill>
                  <a:srgbClr val="002060"/>
                </a:solidFill>
              </a:rPr>
              <a:t>L</a:t>
            </a:r>
            <a:r>
              <a:rPr lang="en-US" altLang="en-US" sz="2000" baseline="0" dirty="0">
                <a:solidFill>
                  <a:srgbClr val="002060"/>
                </a:solidFill>
                <a:latin typeface="Symbol" pitchFamily="2" charset="2"/>
              </a:rPr>
              <a:t>/dl|</a:t>
            </a:r>
          </a:p>
          <a:p>
            <a:pPr>
              <a:spcBef>
                <a:spcPct val="0"/>
              </a:spcBef>
              <a:buFontTx/>
              <a:buNone/>
            </a:pPr>
            <a:endParaRPr lang="en-US" altLang="en-US" sz="2000" baseline="0" dirty="0">
              <a:latin typeface="Symbol" pitchFamily="2" charset="2"/>
            </a:endParaRPr>
          </a:p>
        </p:txBody>
      </p:sp>
      <p:sp>
        <p:nvSpPr>
          <p:cNvPr id="6" name="Rectangle 7">
            <a:extLst>
              <a:ext uri="{FF2B5EF4-FFF2-40B4-BE49-F238E27FC236}">
                <a16:creationId xmlns:a16="http://schemas.microsoft.com/office/drawing/2014/main" id="{08986505-3465-6E4E-B383-080E87A5DC45}"/>
              </a:ext>
            </a:extLst>
          </p:cNvPr>
          <p:cNvSpPr>
            <a:spLocks noChangeArrowheads="1"/>
          </p:cNvSpPr>
          <p:nvPr/>
        </p:nvSpPr>
        <p:spPr bwMode="auto">
          <a:xfrm>
            <a:off x="76200" y="5181600"/>
            <a:ext cx="9144000" cy="1323975"/>
          </a:xfrm>
          <a:prstGeom prst="rect">
            <a:avLst/>
          </a:prstGeom>
          <a:noFill/>
          <a:ln>
            <a:noFill/>
          </a:ln>
          <a:effectLst/>
          <a:extLst>
            <a:ext uri="{909E8E84-426E-40dd-AFC4-6F175D3DCCD1}"/>
            <a:ext uri="{91240B29-F687-4f45-9708-019B960494DF}"/>
          </a:extLst>
        </p:spPr>
        <p:txBody>
          <a:bodyPr>
            <a:spAutoFit/>
          </a:bodyPr>
          <a:lstStyle/>
          <a:p>
            <a:pPr>
              <a:defRPr/>
            </a:pPr>
            <a:r>
              <a:rPr lang="en-US" sz="2000" baseline="0" dirty="0">
                <a:solidFill>
                  <a:srgbClr val="002060"/>
                </a:solidFill>
                <a:latin typeface="Arial"/>
                <a:ea typeface="ヒラギノ角ゴ Pro W3" charset="0"/>
                <a:cs typeface="Arial"/>
              </a:rPr>
              <a:t>Spectral radiance - SI unit is </a:t>
            </a:r>
            <a:r>
              <a:rPr lang="en-US" sz="2000" baseline="0" dirty="0">
                <a:solidFill>
                  <a:srgbClr val="002060"/>
                </a:solidFill>
                <a:effectLst>
                  <a:outerShdw blurRad="38100" dist="38100" dir="2700000" algn="tl">
                    <a:srgbClr val="DDDDDD"/>
                  </a:outerShdw>
                </a:effectLst>
                <a:latin typeface="Arial" charset="0"/>
                <a:ea typeface="ヒラギノ角ゴ Pro W3" charset="0"/>
              </a:rPr>
              <a:t>W m</a:t>
            </a:r>
            <a:r>
              <a:rPr lang="en-US" sz="2000" baseline="30000" dirty="0">
                <a:solidFill>
                  <a:srgbClr val="002060"/>
                </a:solidFill>
                <a:effectLst>
                  <a:outerShdw blurRad="38100" dist="38100" dir="2700000" algn="tl">
                    <a:srgbClr val="DDDDDD"/>
                  </a:outerShdw>
                </a:effectLst>
                <a:latin typeface="Arial" charset="0"/>
                <a:ea typeface="ヒラギノ角ゴ Pro W3" charset="0"/>
              </a:rPr>
              <a:t>-2</a:t>
            </a:r>
            <a:r>
              <a:rPr lang="en-US" sz="2000" baseline="0" dirty="0">
                <a:solidFill>
                  <a:srgbClr val="002060"/>
                </a:solidFill>
                <a:effectLst>
                  <a:outerShdw blurRad="38100" dist="38100" dir="2700000" algn="tl">
                    <a:srgbClr val="DDDDDD"/>
                  </a:outerShdw>
                </a:effectLst>
                <a:latin typeface="Arial" charset="0"/>
                <a:ea typeface="ヒラギノ角ゴ Pro W3" charset="0"/>
              </a:rPr>
              <a:t> sr</a:t>
            </a:r>
            <a:r>
              <a:rPr lang="en-US" sz="2000" baseline="30000" dirty="0">
                <a:solidFill>
                  <a:srgbClr val="002060"/>
                </a:solidFill>
                <a:effectLst>
                  <a:outerShdw blurRad="38100" dist="38100" dir="2700000" algn="tl">
                    <a:srgbClr val="DDDDDD"/>
                  </a:outerShdw>
                </a:effectLst>
                <a:latin typeface="Arial" charset="0"/>
                <a:ea typeface="ヒラギノ角ゴ Pro W3" charset="0"/>
              </a:rPr>
              <a:t>-1</a:t>
            </a:r>
            <a:r>
              <a:rPr lang="en-US" sz="2000" baseline="0" dirty="0">
                <a:solidFill>
                  <a:srgbClr val="002060"/>
                </a:solidFill>
                <a:effectLst>
                  <a:outerShdw blurRad="38100" dist="38100" dir="2700000" algn="tl">
                    <a:srgbClr val="DDDDDD"/>
                  </a:outerShdw>
                </a:effectLst>
                <a:latin typeface="Arial" charset="0"/>
                <a:ea typeface="ヒラギノ角ゴ Pro W3" charset="0"/>
              </a:rPr>
              <a:t> m</a:t>
            </a:r>
            <a:r>
              <a:rPr lang="en-US" sz="2000" baseline="30000" dirty="0">
                <a:solidFill>
                  <a:srgbClr val="002060"/>
                </a:solidFill>
                <a:effectLst>
                  <a:outerShdw blurRad="38100" dist="38100" dir="2700000" algn="tl">
                    <a:srgbClr val="DDDDDD"/>
                  </a:outerShdw>
                </a:effectLst>
                <a:latin typeface="Arial" charset="0"/>
                <a:ea typeface="ヒラギノ角ゴ Pro W3" charset="0"/>
              </a:rPr>
              <a:t>-1</a:t>
            </a:r>
            <a:endParaRPr lang="en-US" sz="2000" baseline="0" dirty="0">
              <a:solidFill>
                <a:srgbClr val="002060"/>
              </a:solidFill>
              <a:effectLst>
                <a:outerShdw blurRad="38100" dist="38100" dir="2700000" algn="tl">
                  <a:srgbClr val="DDDDDD"/>
                </a:outerShdw>
              </a:effectLst>
              <a:latin typeface="Arial" charset="0"/>
              <a:ea typeface="ヒラギノ角ゴ Pro W3" charset="0"/>
            </a:endParaRPr>
          </a:p>
          <a:p>
            <a:pPr>
              <a:defRPr/>
            </a:pPr>
            <a:r>
              <a:rPr lang="en-US" sz="2000" baseline="0" dirty="0">
                <a:solidFill>
                  <a:srgbClr val="002060"/>
                </a:solidFill>
                <a:effectLst>
                  <a:outerShdw blurRad="38100" dist="38100" dir="2700000" algn="tl">
                    <a:srgbClr val="DDDDDD"/>
                  </a:outerShdw>
                </a:effectLst>
                <a:latin typeface="Arial"/>
                <a:ea typeface="ヒラギノ角ゴ Pro W3" charset="0"/>
                <a:cs typeface="Arial"/>
              </a:rPr>
              <a:t>                                             = W m</a:t>
            </a:r>
            <a:r>
              <a:rPr lang="en-US" sz="2000" baseline="30000" dirty="0">
                <a:solidFill>
                  <a:srgbClr val="002060"/>
                </a:solidFill>
                <a:effectLst>
                  <a:outerShdw blurRad="38100" dist="38100" dir="2700000" algn="tl">
                    <a:srgbClr val="DDDDDD"/>
                  </a:outerShdw>
                </a:effectLst>
                <a:latin typeface="Arial"/>
                <a:ea typeface="ヒラギノ角ゴ Pro W3" charset="0"/>
                <a:cs typeface="Arial"/>
              </a:rPr>
              <a:t>-3</a:t>
            </a:r>
            <a:r>
              <a:rPr lang="en-US" sz="2000" baseline="0" dirty="0">
                <a:solidFill>
                  <a:srgbClr val="002060"/>
                </a:solidFill>
                <a:effectLst>
                  <a:outerShdw blurRad="38100" dist="38100" dir="2700000" algn="tl">
                    <a:srgbClr val="DDDDDD"/>
                  </a:outerShdw>
                </a:effectLst>
                <a:latin typeface="Arial"/>
                <a:ea typeface="ヒラギノ角ゴ Pro W3" charset="0"/>
                <a:cs typeface="Arial"/>
              </a:rPr>
              <a:t> </a:t>
            </a:r>
            <a:r>
              <a:rPr lang="en-US" sz="2000" baseline="0" dirty="0" err="1">
                <a:solidFill>
                  <a:srgbClr val="002060"/>
                </a:solidFill>
                <a:effectLst>
                  <a:outerShdw blurRad="38100" dist="38100" dir="2700000" algn="tl">
                    <a:srgbClr val="DDDDDD"/>
                  </a:outerShdw>
                </a:effectLst>
                <a:latin typeface="Arial"/>
                <a:ea typeface="ヒラギノ角ゴ Pro W3" charset="0"/>
                <a:cs typeface="Arial"/>
              </a:rPr>
              <a:t>sr</a:t>
            </a:r>
            <a:r>
              <a:rPr lang="en-US" sz="2000" baseline="0" dirty="0">
                <a:solidFill>
                  <a:srgbClr val="002060"/>
                </a:solidFill>
                <a:effectLst>
                  <a:outerShdw blurRad="38100" dist="38100" dir="2700000" algn="tl">
                    <a:srgbClr val="DDDDDD"/>
                  </a:outerShdw>
                </a:effectLst>
                <a:latin typeface="Arial"/>
                <a:ea typeface="ヒラギノ角ゴ Pro W3" charset="0"/>
                <a:cs typeface="Arial"/>
              </a:rPr>
              <a:t> </a:t>
            </a:r>
            <a:r>
              <a:rPr lang="en-US" sz="2000" baseline="30000" dirty="0">
                <a:solidFill>
                  <a:srgbClr val="002060"/>
                </a:solidFill>
                <a:effectLst>
                  <a:outerShdw blurRad="38100" dist="38100" dir="2700000" algn="tl">
                    <a:srgbClr val="DDDDDD"/>
                  </a:outerShdw>
                </a:effectLst>
                <a:latin typeface="Arial"/>
                <a:ea typeface="ヒラギノ角ゴ Pro W3" charset="0"/>
                <a:cs typeface="Arial"/>
              </a:rPr>
              <a:t>-1</a:t>
            </a:r>
            <a:endParaRPr lang="en-US" sz="2000" baseline="30000" dirty="0">
              <a:solidFill>
                <a:srgbClr val="002060"/>
              </a:solidFill>
              <a:latin typeface="Arial"/>
              <a:ea typeface="ヒラギノ角ゴ Pro W3" charset="0"/>
              <a:cs typeface="Arial"/>
            </a:endParaRPr>
          </a:p>
          <a:p>
            <a:pPr>
              <a:defRPr/>
            </a:pPr>
            <a:r>
              <a:rPr lang="en-US" sz="2000" baseline="0" dirty="0">
                <a:latin typeface="Arial"/>
                <a:ea typeface="ヒラギノ角ゴ Pro W3" charset="0"/>
                <a:cs typeface="Arial"/>
              </a:rPr>
              <a:t> </a:t>
            </a:r>
            <a:endParaRPr lang="en-US" sz="2000" baseline="0" dirty="0">
              <a:latin typeface="Symbol" charset="2"/>
              <a:ea typeface="ヒラギノ角ゴ Pro W3" charset="0"/>
              <a:cs typeface="Symbol" charset="2"/>
            </a:endParaRPr>
          </a:p>
          <a:p>
            <a:pPr>
              <a:defRPr/>
            </a:pPr>
            <a:endParaRPr lang="en-US" sz="2000" baseline="0" dirty="0">
              <a:latin typeface="Symbol" charset="2"/>
              <a:ea typeface="ヒラギノ角ゴ Pro W3" charset="0"/>
              <a:cs typeface="Symbol" charset="2"/>
            </a:endParaRPr>
          </a:p>
        </p:txBody>
      </p:sp>
      <p:sp>
        <p:nvSpPr>
          <p:cNvPr id="7" name="Rectangle 6">
            <a:extLst>
              <a:ext uri="{FF2B5EF4-FFF2-40B4-BE49-F238E27FC236}">
                <a16:creationId xmlns:a16="http://schemas.microsoft.com/office/drawing/2014/main" id="{27A7621F-4046-9045-9712-9366A7646E81}"/>
              </a:ext>
            </a:extLst>
          </p:cNvPr>
          <p:cNvSpPr>
            <a:spLocks noChangeArrowheads="1"/>
          </p:cNvSpPr>
          <p:nvPr/>
        </p:nvSpPr>
        <p:spPr bwMode="auto">
          <a:xfrm>
            <a:off x="15875" y="1295400"/>
            <a:ext cx="9220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000" baseline="0" dirty="0">
                <a:solidFill>
                  <a:srgbClr val="002060"/>
                </a:solidFill>
              </a:rPr>
              <a:t>Spectral radiance </a:t>
            </a:r>
            <a:r>
              <a:rPr lang="en-US" altLang="en-US" sz="2000" baseline="0" dirty="0" err="1">
                <a:solidFill>
                  <a:srgbClr val="002060"/>
                </a:solidFill>
              </a:rPr>
              <a:t>L</a:t>
            </a:r>
            <a:r>
              <a:rPr lang="en-US" altLang="en-US" sz="2000" dirty="0" err="1">
                <a:solidFill>
                  <a:srgbClr val="002060"/>
                </a:solidFill>
                <a:latin typeface="Symbol" pitchFamily="2" charset="2"/>
              </a:rPr>
              <a:t>l</a:t>
            </a:r>
            <a:r>
              <a:rPr lang="en-US" altLang="en-US" sz="2000" baseline="0" dirty="0">
                <a:solidFill>
                  <a:srgbClr val="002060"/>
                </a:solidFill>
              </a:rPr>
              <a:t> is defined as the radiance </a:t>
            </a:r>
            <a:r>
              <a:rPr lang="en-US" altLang="en-US" sz="2000" baseline="0" dirty="0">
                <a:solidFill>
                  <a:srgbClr val="002060"/>
                </a:solidFill>
                <a:latin typeface="Symbol" pitchFamily="2" charset="2"/>
              </a:rPr>
              <a:t>D</a:t>
            </a:r>
            <a:r>
              <a:rPr lang="en-US" altLang="en-US" sz="2000" baseline="0" dirty="0">
                <a:solidFill>
                  <a:srgbClr val="002060"/>
                </a:solidFill>
              </a:rPr>
              <a:t>L contained in a small range of wavelengths </a:t>
            </a:r>
            <a:r>
              <a:rPr lang="en-US" altLang="en-US" sz="2000" baseline="0" dirty="0">
                <a:solidFill>
                  <a:srgbClr val="002060"/>
                </a:solidFill>
                <a:latin typeface="Symbol" pitchFamily="2" charset="2"/>
              </a:rPr>
              <a:t>Dl</a:t>
            </a:r>
            <a:r>
              <a:rPr lang="en-US" altLang="en-US" sz="2000" baseline="0" dirty="0">
                <a:solidFill>
                  <a:srgbClr val="002060"/>
                </a:solidFill>
              </a:rPr>
              <a:t> and given by:</a:t>
            </a:r>
          </a:p>
          <a:p>
            <a:pPr>
              <a:spcBef>
                <a:spcPct val="0"/>
              </a:spcBef>
              <a:buFontTx/>
              <a:buNone/>
            </a:pPr>
            <a:endParaRPr lang="en-US" altLang="en-US" sz="2000" baseline="0" dirty="0">
              <a:solidFill>
                <a:srgbClr val="002060"/>
              </a:solidFill>
            </a:endParaRPr>
          </a:p>
          <a:p>
            <a:pPr>
              <a:spcBef>
                <a:spcPct val="0"/>
              </a:spcBef>
              <a:buFontTx/>
              <a:buNone/>
            </a:pPr>
            <a:r>
              <a:rPr lang="en-US" altLang="en-US" sz="2000" baseline="0" dirty="0">
                <a:solidFill>
                  <a:srgbClr val="002060"/>
                </a:solidFill>
                <a:latin typeface="Symbol" pitchFamily="2" charset="2"/>
              </a:rPr>
              <a:t>		  D</a:t>
            </a:r>
            <a:r>
              <a:rPr lang="en-US" altLang="en-US" sz="2000" baseline="0" dirty="0">
                <a:solidFill>
                  <a:srgbClr val="002060"/>
                </a:solidFill>
              </a:rPr>
              <a:t>L = </a:t>
            </a:r>
            <a:r>
              <a:rPr lang="en-US" altLang="en-US" sz="2000" baseline="0" dirty="0" err="1">
                <a:solidFill>
                  <a:srgbClr val="002060"/>
                </a:solidFill>
              </a:rPr>
              <a:t>L</a:t>
            </a:r>
            <a:r>
              <a:rPr lang="en-US" altLang="en-US" sz="2000" dirty="0" err="1">
                <a:solidFill>
                  <a:srgbClr val="002060"/>
                </a:solidFill>
                <a:latin typeface="Symbol" pitchFamily="2" charset="2"/>
              </a:rPr>
              <a:t>l</a:t>
            </a:r>
            <a:r>
              <a:rPr lang="en-US" altLang="en-US" sz="2000" baseline="0" dirty="0">
                <a:solidFill>
                  <a:srgbClr val="002060"/>
                </a:solidFill>
              </a:rPr>
              <a:t> </a:t>
            </a:r>
            <a:r>
              <a:rPr lang="en-US" altLang="en-US" sz="2000" baseline="0" dirty="0">
                <a:solidFill>
                  <a:srgbClr val="002060"/>
                </a:solidFill>
                <a:latin typeface="Symbol" pitchFamily="2" charset="2"/>
              </a:rPr>
              <a:t>Dl</a:t>
            </a:r>
          </a:p>
        </p:txBody>
      </p:sp>
      <p:pic>
        <p:nvPicPr>
          <p:cNvPr id="8" name="Picture 10" descr="radiance2">
            <a:extLst>
              <a:ext uri="{FF2B5EF4-FFF2-40B4-BE49-F238E27FC236}">
                <a16:creationId xmlns:a16="http://schemas.microsoft.com/office/drawing/2014/main" id="{B74D510D-8305-A849-BB46-3FC05E62C3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2667000"/>
            <a:ext cx="3463925" cy="3057525"/>
          </a:xfrm>
          <a:prstGeom prst="rect">
            <a:avLst/>
          </a:prstGeom>
          <a:noFill/>
          <a:ln>
            <a:noFill/>
          </a:ln>
          <a:effectLst>
            <a:outerShdw blurRad="63500" dist="89803"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chemeClr val="bg2"/>
                                      </p:to>
                                    </p:animClr>
                                  </p:sub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subTnLst>
                                    <p:animClr clrSpc="rgb" dir="cw">
                                      <p:cBhvr override="childStyle">
                                        <p:cTn dur="1" fill="hold" display="0" masterRel="nextClick" afterEffect="1"/>
                                        <p:tgtEl>
                                          <p:spTgt spid="5"/>
                                        </p:tgtEl>
                                        <p:attrNameLst>
                                          <p:attrName>ppt_c</p:attrName>
                                        </p:attrNameLst>
                                      </p:cBhvr>
                                      <p:to>
                                        <a:schemeClr val="bg2"/>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a:extLst>
              <a:ext uri="{FF2B5EF4-FFF2-40B4-BE49-F238E27FC236}">
                <a16:creationId xmlns:a16="http://schemas.microsoft.com/office/drawing/2014/main" id="{A85031F0-1970-F64B-A05C-37C18CCD0AC7}"/>
              </a:ext>
            </a:extLst>
          </p:cNvPr>
          <p:cNvSpPr>
            <a:spLocks noChangeArrowheads="1"/>
          </p:cNvSpPr>
          <p:nvPr/>
        </p:nvSpPr>
        <p:spPr bwMode="auto">
          <a:xfrm>
            <a:off x="0" y="1066800"/>
            <a:ext cx="4724400" cy="170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100" baseline="0" dirty="0">
                <a:solidFill>
                  <a:srgbClr val="002060"/>
                </a:solidFill>
              </a:rPr>
              <a:t>Spectral radiance (L</a:t>
            </a:r>
            <a:r>
              <a:rPr lang="en-US" altLang="en-US" sz="2100" dirty="0">
                <a:solidFill>
                  <a:srgbClr val="002060"/>
                </a:solidFill>
                <a:latin typeface="Symbol" pitchFamily="2" charset="2"/>
                <a:sym typeface="Symbol" pitchFamily="2" charset="2"/>
              </a:rPr>
              <a:t></a:t>
            </a:r>
            <a:r>
              <a:rPr lang="en-US" altLang="en-US" sz="2100" baseline="0" dirty="0">
                <a:solidFill>
                  <a:srgbClr val="002060"/>
                </a:solidFill>
              </a:rPr>
              <a:t>) is the radiant flux per unit solid angle leaving an extended source in a given direction per unit projected source area in that direction</a:t>
            </a:r>
          </a:p>
        </p:txBody>
      </p:sp>
      <p:sp>
        <p:nvSpPr>
          <p:cNvPr id="36866" name="Rectangle 8">
            <a:extLst>
              <a:ext uri="{FF2B5EF4-FFF2-40B4-BE49-F238E27FC236}">
                <a16:creationId xmlns:a16="http://schemas.microsoft.com/office/drawing/2014/main" id="{CB77FFB4-081A-0B49-8E80-9D6B62B6F7FC}"/>
              </a:ext>
            </a:extLst>
          </p:cNvPr>
          <p:cNvSpPr>
            <a:spLocks noChangeArrowheads="1"/>
          </p:cNvSpPr>
          <p:nvPr/>
        </p:nvSpPr>
        <p:spPr bwMode="auto">
          <a:xfrm>
            <a:off x="3505200" y="457200"/>
            <a:ext cx="1806575"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3000" baseline="0">
                <a:solidFill>
                  <a:srgbClr val="B40811"/>
                </a:solidFill>
              </a:rPr>
              <a:t>Radiance</a:t>
            </a:r>
          </a:p>
        </p:txBody>
      </p:sp>
      <p:pic>
        <p:nvPicPr>
          <p:cNvPr id="11267" name="Picture 9" descr="Picture 9">
            <a:extLst>
              <a:ext uri="{FF2B5EF4-FFF2-40B4-BE49-F238E27FC236}">
                <a16:creationId xmlns:a16="http://schemas.microsoft.com/office/drawing/2014/main" id="{BC2748FB-AFCD-0B47-9707-769B25E7F8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4495800"/>
            <a:ext cx="1955800" cy="1373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4746" name="Picture 10" descr="radiance2">
            <a:extLst>
              <a:ext uri="{FF2B5EF4-FFF2-40B4-BE49-F238E27FC236}">
                <a16:creationId xmlns:a16="http://schemas.microsoft.com/office/drawing/2014/main" id="{7AA3F61C-537A-7D4B-B400-E42094DC83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5675" y="1371600"/>
            <a:ext cx="4149725" cy="3662363"/>
          </a:xfrm>
          <a:prstGeom prst="rect">
            <a:avLst/>
          </a:prstGeom>
          <a:noFill/>
          <a:ln>
            <a:noFill/>
          </a:ln>
          <a:effectLst>
            <a:outerShdw blurRad="63500" dist="89803"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40" name="Rectangle 4">
            <a:extLst>
              <a:ext uri="{FF2B5EF4-FFF2-40B4-BE49-F238E27FC236}">
                <a16:creationId xmlns:a16="http://schemas.microsoft.com/office/drawing/2014/main" id="{B372239F-5A30-7148-AD36-B547D62F805B}"/>
              </a:ext>
            </a:extLst>
          </p:cNvPr>
          <p:cNvSpPr>
            <a:spLocks noChangeArrowheads="1"/>
          </p:cNvSpPr>
          <p:nvPr/>
        </p:nvSpPr>
        <p:spPr bwMode="auto">
          <a:xfrm>
            <a:off x="7832725" y="4495800"/>
            <a:ext cx="1082675" cy="590550"/>
          </a:xfrm>
          <a:prstGeom prst="rect">
            <a:avLst/>
          </a:prstGeom>
          <a:solidFill>
            <a:schemeClr val="bg2"/>
          </a:solidFill>
          <a:ln w="12700">
            <a:solidFill>
              <a:schemeClr val="tx1"/>
            </a:solidFill>
            <a:miter lim="800000"/>
            <a:headEnd/>
            <a:tailEnd/>
          </a:ln>
          <a:effectLst>
            <a:outerShdw blurRad="63500" dist="107763" dir="2700000" algn="ctr" rotWithShape="0">
              <a:srgbClr val="000000">
                <a:alpha val="74997"/>
              </a:srgbClr>
            </a:outerShdw>
          </a:effectLst>
        </p:spPr>
        <p:txBody>
          <a:bodyPr lIns="90487" tIns="44450" rIns="90487" bIns="44450">
            <a:spAutoFit/>
          </a:bodyPr>
          <a:lstStyle/>
          <a:p>
            <a:pPr algn="ctr">
              <a:defRPr/>
            </a:pPr>
            <a:r>
              <a:rPr lang="en-US" sz="1600" baseline="0">
                <a:solidFill>
                  <a:schemeClr val="tx2"/>
                </a:solidFill>
                <a:latin typeface="Times" charset="0"/>
                <a:ea typeface="ヒラギノ角ゴ Pro W3" charset="0"/>
              </a:rPr>
              <a:t>Jensen 2005</a:t>
            </a:r>
          </a:p>
        </p:txBody>
      </p:sp>
      <p:sp>
        <p:nvSpPr>
          <p:cNvPr id="36870" name="Rectangle 12">
            <a:extLst>
              <a:ext uri="{FF2B5EF4-FFF2-40B4-BE49-F238E27FC236}">
                <a16:creationId xmlns:a16="http://schemas.microsoft.com/office/drawing/2014/main" id="{6F9BCC54-382E-BF49-8FC5-71AD9AE66D41}"/>
              </a:ext>
            </a:extLst>
          </p:cNvPr>
          <p:cNvSpPr>
            <a:spLocks noChangeArrowheads="1"/>
          </p:cNvSpPr>
          <p:nvPr/>
        </p:nvSpPr>
        <p:spPr bwMode="auto">
          <a:xfrm>
            <a:off x="4860925" y="4267200"/>
            <a:ext cx="1295400" cy="7620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endParaRPr lang="en-US" altLang="en-US" sz="2400"/>
          </a:p>
        </p:txBody>
      </p:sp>
      <p:sp>
        <p:nvSpPr>
          <p:cNvPr id="36871" name="Rectangle 13">
            <a:extLst>
              <a:ext uri="{FF2B5EF4-FFF2-40B4-BE49-F238E27FC236}">
                <a16:creationId xmlns:a16="http://schemas.microsoft.com/office/drawing/2014/main" id="{386F51D7-5BB4-9A45-85C2-A968C7C58633}"/>
              </a:ext>
            </a:extLst>
          </p:cNvPr>
          <p:cNvSpPr>
            <a:spLocks noChangeArrowheads="1"/>
          </p:cNvSpPr>
          <p:nvPr/>
        </p:nvSpPr>
        <p:spPr bwMode="auto">
          <a:xfrm>
            <a:off x="6384925" y="1447800"/>
            <a:ext cx="1295400" cy="3810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endParaRPr lang="en-US" altLang="en-US" sz="2400"/>
          </a:p>
        </p:txBody>
      </p:sp>
      <p:sp>
        <p:nvSpPr>
          <p:cNvPr id="11272" name="Text Box 15">
            <a:extLst>
              <a:ext uri="{FF2B5EF4-FFF2-40B4-BE49-F238E27FC236}">
                <a16:creationId xmlns:a16="http://schemas.microsoft.com/office/drawing/2014/main" id="{6BF02AE2-E9C1-C744-9D76-028DF901C7B1}"/>
              </a:ext>
            </a:extLst>
          </p:cNvPr>
          <p:cNvSpPr txBox="1">
            <a:spLocks noChangeArrowheads="1"/>
          </p:cNvSpPr>
          <p:nvPr/>
        </p:nvSpPr>
        <p:spPr bwMode="auto">
          <a:xfrm>
            <a:off x="4800600" y="5486400"/>
            <a:ext cx="2344738"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400" baseline="0"/>
              <a:t>units W m</a:t>
            </a:r>
            <a:r>
              <a:rPr lang="en-US" altLang="en-US" sz="2400" baseline="30000"/>
              <a:t>-3</a:t>
            </a:r>
            <a:r>
              <a:rPr lang="en-US" altLang="en-US" sz="2400" baseline="0"/>
              <a:t> sr </a:t>
            </a:r>
            <a:r>
              <a:rPr lang="en-US" altLang="en-US" sz="2400" baseline="30000"/>
              <a:t>-1</a:t>
            </a:r>
            <a:endParaRPr lang="en-US" altLang="en-US" sz="2400"/>
          </a:p>
        </p:txBody>
      </p:sp>
      <p:sp>
        <p:nvSpPr>
          <p:cNvPr id="2" name="Rectangle 1">
            <a:extLst>
              <a:ext uri="{FF2B5EF4-FFF2-40B4-BE49-F238E27FC236}">
                <a16:creationId xmlns:a16="http://schemas.microsoft.com/office/drawing/2014/main" id="{C3044776-AB97-D441-BC0E-1A61038C72B8}"/>
              </a:ext>
            </a:extLst>
          </p:cNvPr>
          <p:cNvSpPr>
            <a:spLocks noChangeArrowheads="1"/>
          </p:cNvSpPr>
          <p:nvPr/>
        </p:nvSpPr>
        <p:spPr bwMode="auto">
          <a:xfrm>
            <a:off x="4763" y="2971800"/>
            <a:ext cx="4572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100" baseline="0" dirty="0">
                <a:solidFill>
                  <a:srgbClr val="002060"/>
                </a:solidFill>
              </a:rPr>
              <a:t>Radiant flux in certain wavelengths (L</a:t>
            </a:r>
            <a:r>
              <a:rPr lang="en-US" altLang="en-US" sz="2100" dirty="0">
                <a:solidFill>
                  <a:srgbClr val="002060"/>
                </a:solidFill>
                <a:latin typeface="Symbol" pitchFamily="2" charset="2"/>
                <a:sym typeface="Symbol" pitchFamily="2" charset="2"/>
              </a:rPr>
              <a:t></a:t>
            </a:r>
            <a:r>
              <a:rPr lang="en-US" altLang="en-US" sz="2100" baseline="0" dirty="0">
                <a:solidFill>
                  <a:srgbClr val="002060"/>
                </a:solidFill>
              </a:rPr>
              <a:t>) leaving the projected source area (A) within a certain direction (</a:t>
            </a:r>
            <a:r>
              <a:rPr lang="en-US" altLang="en-US" sz="2100" baseline="0" dirty="0">
                <a:solidFill>
                  <a:srgbClr val="002060"/>
                </a:solidFill>
                <a:latin typeface="Symbol" pitchFamily="2" charset="2"/>
                <a:sym typeface="Symbol" pitchFamily="2" charset="2"/>
              </a:rPr>
              <a:t></a:t>
            </a:r>
            <a:r>
              <a:rPr lang="en-US" altLang="en-US" sz="2100" baseline="0" dirty="0">
                <a:solidFill>
                  <a:srgbClr val="002060"/>
                </a:solidFill>
              </a:rPr>
              <a:t>) and solid angle (</a:t>
            </a:r>
            <a:r>
              <a:rPr lang="en-US" altLang="en-US" sz="2100" baseline="0" dirty="0">
                <a:solidFill>
                  <a:srgbClr val="002060"/>
                </a:solidFill>
                <a:latin typeface="Symbol" pitchFamily="2" charset="2"/>
                <a:sym typeface="Symbol" pitchFamily="2" charset="2"/>
              </a:rPr>
              <a:t></a:t>
            </a:r>
            <a:r>
              <a:rPr lang="en-US" altLang="en-US" sz="2100" baseline="0" dirty="0">
                <a:solidFill>
                  <a:srgbClr val="002060"/>
                </a:solidFill>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5"/>
                                        </p:tgtEl>
                                        <p:attrNameLst>
                                          <p:attrName>style.visibility</p:attrName>
                                        </p:attrNameLst>
                                      </p:cBhvr>
                                      <p:to>
                                        <p:strVal val="visible"/>
                                      </p:to>
                                    </p:set>
                                  </p:childTnLst>
                                  <p:subTnLst>
                                    <p:animClr clrSpc="rgb" dir="cw">
                                      <p:cBhvr override="childStyle">
                                        <p:cTn dur="1" fill="hold" display="0" masterRel="nextClick" afterEffect="1"/>
                                        <p:tgtEl>
                                          <p:spTgt spid="11265"/>
                                        </p:tgtEl>
                                        <p:attrNameLst>
                                          <p:attrName>ppt_c</p:attrName>
                                        </p:attrNameLst>
                                      </p:cBhvr>
                                      <p:to>
                                        <a:schemeClr val="bg2"/>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2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5" grpId="0"/>
      <p:bldP spid="11272"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5" descr="Picture 8">
            <a:extLst>
              <a:ext uri="{FF2B5EF4-FFF2-40B4-BE49-F238E27FC236}">
                <a16:creationId xmlns:a16="http://schemas.microsoft.com/office/drawing/2014/main" id="{EC25087B-4610-2040-8E87-9A5E47F3D6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971800"/>
            <a:ext cx="6645275" cy="365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2">
            <a:extLst>
              <a:ext uri="{FF2B5EF4-FFF2-40B4-BE49-F238E27FC236}">
                <a16:creationId xmlns:a16="http://schemas.microsoft.com/office/drawing/2014/main" id="{8A151B97-FB1E-914E-8ACB-6ED5A6C2C666}"/>
              </a:ext>
            </a:extLst>
          </p:cNvPr>
          <p:cNvSpPr>
            <a:spLocks noGrp="1" noChangeArrowheads="1"/>
          </p:cNvSpPr>
          <p:nvPr>
            <p:ph type="ctrTitle"/>
          </p:nvPr>
        </p:nvSpPr>
        <p:spPr>
          <a:xfrm>
            <a:off x="3124200" y="228600"/>
            <a:ext cx="3048000" cy="685800"/>
          </a:xfrm>
          <a:noFill/>
        </p:spPr>
        <p:txBody>
          <a:bodyPr/>
          <a:lstStyle/>
          <a:p>
            <a:pPr eaLnBrk="1" hangingPunct="1"/>
            <a:r>
              <a:rPr lang="en-US" altLang="en-US" sz="3600">
                <a:solidFill>
                  <a:srgbClr val="B40811"/>
                </a:solidFill>
              </a:rPr>
              <a:t>Planck</a:t>
            </a:r>
            <a:r>
              <a:rPr lang="ja-JP" altLang="en-US" sz="3600">
                <a:solidFill>
                  <a:srgbClr val="B40811"/>
                </a:solidFill>
              </a:rPr>
              <a:t>’</a:t>
            </a:r>
            <a:r>
              <a:rPr lang="en-US" altLang="ja-JP" sz="3600">
                <a:solidFill>
                  <a:srgbClr val="B40811"/>
                </a:solidFill>
              </a:rPr>
              <a:t>s law</a:t>
            </a:r>
            <a:endParaRPr lang="en-US" altLang="en-US"/>
          </a:p>
        </p:txBody>
      </p:sp>
      <p:sp>
        <p:nvSpPr>
          <p:cNvPr id="38915" name="Rectangle 4">
            <a:extLst>
              <a:ext uri="{FF2B5EF4-FFF2-40B4-BE49-F238E27FC236}">
                <a16:creationId xmlns:a16="http://schemas.microsoft.com/office/drawing/2014/main" id="{504F4054-C309-024C-A79B-D33FE83522AC}"/>
              </a:ext>
            </a:extLst>
          </p:cNvPr>
          <p:cNvSpPr>
            <a:spLocks noChangeArrowheads="1"/>
          </p:cNvSpPr>
          <p:nvPr/>
        </p:nvSpPr>
        <p:spPr bwMode="auto">
          <a:xfrm>
            <a:off x="152400" y="1066800"/>
            <a:ext cx="8839200" cy="2354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100" baseline="0" dirty="0">
                <a:solidFill>
                  <a:srgbClr val="002060"/>
                </a:solidFill>
              </a:rPr>
              <a:t>Describes the amplitude of radiation emitted (</a:t>
            </a:r>
            <a:r>
              <a:rPr lang="en-US" altLang="en-US" sz="2100" i="1" baseline="0" dirty="0">
                <a:solidFill>
                  <a:srgbClr val="002060"/>
                </a:solidFill>
              </a:rPr>
              <a:t>i.e.</a:t>
            </a:r>
            <a:r>
              <a:rPr lang="en-US" altLang="en-US" sz="2100" baseline="0" dirty="0">
                <a:solidFill>
                  <a:srgbClr val="002060"/>
                </a:solidFill>
              </a:rPr>
              <a:t>, spectral radiance) from a black body.  It is generally provided in one of two forms:</a:t>
            </a:r>
          </a:p>
          <a:p>
            <a:pPr>
              <a:spcBef>
                <a:spcPct val="0"/>
              </a:spcBef>
              <a:buFontTx/>
              <a:buNone/>
            </a:pPr>
            <a:endParaRPr lang="en-US" altLang="en-US" sz="2100" baseline="0" dirty="0">
              <a:solidFill>
                <a:srgbClr val="002060"/>
              </a:solidFill>
            </a:endParaRPr>
          </a:p>
          <a:p>
            <a:pPr>
              <a:spcBef>
                <a:spcPct val="0"/>
              </a:spcBef>
              <a:buFontTx/>
              <a:buNone/>
            </a:pPr>
            <a:r>
              <a:rPr lang="en-US" altLang="en-US" sz="2100" baseline="0" dirty="0">
                <a:solidFill>
                  <a:srgbClr val="002060"/>
                </a:solidFill>
              </a:rPr>
              <a:t>1) </a:t>
            </a:r>
            <a:r>
              <a:rPr lang="en-US" altLang="en-US" sz="2100" baseline="0" dirty="0" err="1">
                <a:solidFill>
                  <a:srgbClr val="002060"/>
                </a:solidFill>
              </a:rPr>
              <a:t>L</a:t>
            </a:r>
            <a:r>
              <a:rPr lang="en-US" altLang="en-US" sz="2100" dirty="0" err="1">
                <a:solidFill>
                  <a:srgbClr val="002060"/>
                </a:solidFill>
              </a:rPr>
              <a:t>λ</a:t>
            </a:r>
            <a:r>
              <a:rPr lang="en-US" altLang="en-US" sz="2100" i="1" baseline="0" dirty="0">
                <a:solidFill>
                  <a:srgbClr val="002060"/>
                </a:solidFill>
              </a:rPr>
              <a:t>(</a:t>
            </a:r>
            <a:r>
              <a:rPr lang="en-US" altLang="en-US" sz="2100" i="1" baseline="0" dirty="0" err="1">
                <a:solidFill>
                  <a:srgbClr val="002060"/>
                </a:solidFill>
              </a:rPr>
              <a:t>λ</a:t>
            </a:r>
            <a:r>
              <a:rPr lang="en-US" altLang="en-US" sz="2100" i="1" baseline="0" dirty="0">
                <a:solidFill>
                  <a:srgbClr val="002060"/>
                </a:solidFill>
              </a:rPr>
              <a:t>)</a:t>
            </a:r>
            <a:r>
              <a:rPr lang="en-US" altLang="en-US" sz="2100" baseline="0" dirty="0">
                <a:solidFill>
                  <a:srgbClr val="002060"/>
                </a:solidFill>
              </a:rPr>
              <a:t> is the radiance per unit wavelength as a function of wavelength </a:t>
            </a:r>
            <a:r>
              <a:rPr lang="en-US" altLang="en-US" sz="2100" i="1" baseline="0" dirty="0" err="1">
                <a:solidFill>
                  <a:srgbClr val="002060"/>
                </a:solidFill>
              </a:rPr>
              <a:t>λ</a:t>
            </a:r>
            <a:r>
              <a:rPr lang="en-US" altLang="en-US" sz="2100" baseline="0" dirty="0">
                <a:solidFill>
                  <a:srgbClr val="002060"/>
                </a:solidFill>
              </a:rPr>
              <a:t> 2) </a:t>
            </a:r>
            <a:r>
              <a:rPr lang="en-US" altLang="en-US" sz="2100" baseline="0" dirty="0" err="1">
                <a:solidFill>
                  <a:srgbClr val="002060"/>
                </a:solidFill>
              </a:rPr>
              <a:t>L</a:t>
            </a:r>
            <a:r>
              <a:rPr lang="en-US" altLang="en-US" sz="2100" i="1" dirty="0" err="1">
                <a:solidFill>
                  <a:srgbClr val="002060"/>
                </a:solidFill>
                <a:latin typeface="Symbol" pitchFamily="2" charset="2"/>
                <a:sym typeface="Symbol" pitchFamily="2" charset="2"/>
              </a:rPr>
              <a:t>ν</a:t>
            </a:r>
            <a:r>
              <a:rPr lang="en-US" altLang="en-US" sz="2100" i="1" baseline="0" dirty="0">
                <a:solidFill>
                  <a:srgbClr val="002060"/>
                </a:solidFill>
              </a:rPr>
              <a:t>(</a:t>
            </a:r>
            <a:r>
              <a:rPr lang="en-US" altLang="en-US" sz="2100" i="1" baseline="0" dirty="0" err="1">
                <a:solidFill>
                  <a:srgbClr val="002060"/>
                </a:solidFill>
                <a:latin typeface="Symbol" pitchFamily="2" charset="2"/>
                <a:sym typeface="Symbol" pitchFamily="2" charset="2"/>
              </a:rPr>
              <a:t>ν</a:t>
            </a:r>
            <a:r>
              <a:rPr lang="en-US" altLang="en-US" sz="2100" i="1" baseline="0" dirty="0">
                <a:solidFill>
                  <a:srgbClr val="002060"/>
                </a:solidFill>
              </a:rPr>
              <a:t>)</a:t>
            </a:r>
            <a:r>
              <a:rPr lang="en-US" altLang="en-US" sz="2100" baseline="0" dirty="0">
                <a:solidFill>
                  <a:srgbClr val="002060"/>
                </a:solidFill>
              </a:rPr>
              <a:t>  is the radiance per unit frequency as a function of frequency </a:t>
            </a:r>
            <a:r>
              <a:rPr lang="en-US" altLang="en-US" sz="2100" i="1" baseline="0" dirty="0" err="1">
                <a:solidFill>
                  <a:srgbClr val="002060"/>
                </a:solidFill>
                <a:latin typeface="Symbol" pitchFamily="2" charset="2"/>
                <a:sym typeface="Symbol" pitchFamily="2" charset="2"/>
              </a:rPr>
              <a:t>ν</a:t>
            </a:r>
            <a:r>
              <a:rPr lang="en-US" altLang="en-US" sz="2100" baseline="0" dirty="0">
                <a:solidFill>
                  <a:srgbClr val="002060"/>
                </a:solidFill>
              </a:rPr>
              <a:t>.</a:t>
            </a:r>
          </a:p>
          <a:p>
            <a:pPr>
              <a:spcBef>
                <a:spcPct val="0"/>
              </a:spcBef>
              <a:buFontTx/>
              <a:buNone/>
            </a:pPr>
            <a:endParaRPr lang="en-US" altLang="en-US" sz="2100" baseline="0" dirty="0">
              <a:solidFill>
                <a:srgbClr val="000000"/>
              </a:solidFill>
            </a:endParaRPr>
          </a:p>
          <a:p>
            <a:pPr>
              <a:spcBef>
                <a:spcPct val="0"/>
              </a:spcBef>
              <a:buFontTx/>
              <a:buNone/>
            </a:pPr>
            <a:r>
              <a:rPr lang="en-US" altLang="en-US" sz="2100" baseline="0" dirty="0">
                <a:solidFill>
                  <a:srgbClr val="000000"/>
                </a:solidFill>
              </a:rPr>
              <a:t>1)</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
            <a:extLst>
              <a:ext uri="{FF2B5EF4-FFF2-40B4-BE49-F238E27FC236}">
                <a16:creationId xmlns:a16="http://schemas.microsoft.com/office/drawing/2014/main" id="{DB3B5B3D-C361-C34B-9BD0-1A7EADD44F90}"/>
              </a:ext>
            </a:extLst>
          </p:cNvPr>
          <p:cNvSpPr>
            <a:spLocks noGrp="1" noChangeArrowheads="1"/>
          </p:cNvSpPr>
          <p:nvPr>
            <p:ph type="ctrTitle"/>
          </p:nvPr>
        </p:nvSpPr>
        <p:spPr>
          <a:xfrm>
            <a:off x="3124200" y="228600"/>
            <a:ext cx="3048000" cy="685800"/>
          </a:xfrm>
          <a:noFill/>
        </p:spPr>
        <p:txBody>
          <a:bodyPr/>
          <a:lstStyle/>
          <a:p>
            <a:pPr eaLnBrk="1" hangingPunct="1"/>
            <a:r>
              <a:rPr lang="en-US" altLang="en-US" sz="3600">
                <a:solidFill>
                  <a:srgbClr val="B40811"/>
                </a:solidFill>
              </a:rPr>
              <a:t>Planck</a:t>
            </a:r>
            <a:r>
              <a:rPr lang="ja-JP" altLang="en-US" sz="3600">
                <a:solidFill>
                  <a:srgbClr val="B40811"/>
                </a:solidFill>
              </a:rPr>
              <a:t>’</a:t>
            </a:r>
            <a:r>
              <a:rPr lang="en-US" altLang="ja-JP" sz="3600">
                <a:solidFill>
                  <a:srgbClr val="B40811"/>
                </a:solidFill>
              </a:rPr>
              <a:t>s law</a:t>
            </a:r>
            <a:endParaRPr lang="en-US" altLang="en-US"/>
          </a:p>
        </p:txBody>
      </p:sp>
      <p:sp>
        <p:nvSpPr>
          <p:cNvPr id="40962" name="Rectangle 4">
            <a:extLst>
              <a:ext uri="{FF2B5EF4-FFF2-40B4-BE49-F238E27FC236}">
                <a16:creationId xmlns:a16="http://schemas.microsoft.com/office/drawing/2014/main" id="{DC244D4B-3256-7645-B676-CB4481426AB1}"/>
              </a:ext>
            </a:extLst>
          </p:cNvPr>
          <p:cNvSpPr>
            <a:spLocks noChangeArrowheads="1"/>
          </p:cNvSpPr>
          <p:nvPr/>
        </p:nvSpPr>
        <p:spPr bwMode="auto">
          <a:xfrm>
            <a:off x="152400" y="1066800"/>
            <a:ext cx="8839200" cy="137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100" baseline="0" dirty="0">
                <a:solidFill>
                  <a:srgbClr val="002060"/>
                </a:solidFill>
              </a:rPr>
              <a:t>To relate the two forms and establish L </a:t>
            </a:r>
            <a:r>
              <a:rPr lang="en-US" altLang="en-US" sz="2100" i="1" baseline="0" dirty="0" err="1">
                <a:solidFill>
                  <a:srgbClr val="002060"/>
                </a:solidFill>
                <a:latin typeface="Symbol" pitchFamily="2" charset="2"/>
                <a:sym typeface="Symbol" pitchFamily="2" charset="2"/>
              </a:rPr>
              <a:t>ν</a:t>
            </a:r>
            <a:r>
              <a:rPr lang="en-US" altLang="en-US" sz="2100" i="1" baseline="0" dirty="0">
                <a:solidFill>
                  <a:srgbClr val="002060"/>
                </a:solidFill>
              </a:rPr>
              <a:t>(</a:t>
            </a:r>
            <a:r>
              <a:rPr lang="en-US" altLang="en-US" sz="2100" i="1" baseline="0" dirty="0" err="1">
                <a:solidFill>
                  <a:srgbClr val="002060"/>
                </a:solidFill>
                <a:latin typeface="Symbol" pitchFamily="2" charset="2"/>
                <a:sym typeface="Symbol" pitchFamily="2" charset="2"/>
              </a:rPr>
              <a:t>ν</a:t>
            </a:r>
            <a:r>
              <a:rPr lang="en-US" altLang="en-US" sz="2100" i="1" baseline="0" dirty="0">
                <a:solidFill>
                  <a:srgbClr val="002060"/>
                </a:solidFill>
              </a:rPr>
              <a:t>)</a:t>
            </a:r>
            <a:r>
              <a:rPr lang="en-US" altLang="en-US" sz="2100" baseline="0" dirty="0">
                <a:solidFill>
                  <a:srgbClr val="002060"/>
                </a:solidFill>
              </a:rPr>
              <a:t>, we take the derivative of </a:t>
            </a:r>
            <a:r>
              <a:rPr lang="en-US" altLang="en-US" sz="2100" i="1" baseline="0" dirty="0">
                <a:solidFill>
                  <a:srgbClr val="002060"/>
                </a:solidFill>
              </a:rPr>
              <a:t>L</a:t>
            </a:r>
            <a:r>
              <a:rPr lang="en-US" altLang="en-US" sz="2100" baseline="0" dirty="0">
                <a:solidFill>
                  <a:srgbClr val="002060"/>
                </a:solidFill>
              </a:rPr>
              <a:t> with respect to </a:t>
            </a:r>
            <a:r>
              <a:rPr lang="en-US" altLang="en-US" sz="2100" i="1" baseline="0" dirty="0" err="1">
                <a:solidFill>
                  <a:srgbClr val="002060"/>
                </a:solidFill>
                <a:latin typeface="Symbol" pitchFamily="2" charset="2"/>
                <a:sym typeface="Symbol" pitchFamily="2" charset="2"/>
              </a:rPr>
              <a:t>ν</a:t>
            </a:r>
            <a:r>
              <a:rPr lang="en-US" altLang="en-US" sz="2100" baseline="0" dirty="0" err="1">
                <a:solidFill>
                  <a:srgbClr val="002060"/>
                </a:solidFill>
              </a:rPr>
              <a:t>using</a:t>
            </a:r>
            <a:r>
              <a:rPr lang="en-US" altLang="en-US" sz="2100" baseline="0" dirty="0">
                <a:solidFill>
                  <a:srgbClr val="002060"/>
                </a:solidFill>
              </a:rPr>
              <a:t> the chain rule:</a:t>
            </a:r>
          </a:p>
          <a:p>
            <a:pPr>
              <a:spcBef>
                <a:spcPct val="0"/>
              </a:spcBef>
              <a:buFontTx/>
              <a:buNone/>
            </a:pPr>
            <a:endParaRPr lang="en-US" altLang="en-US" sz="2100" baseline="0" dirty="0">
              <a:solidFill>
                <a:srgbClr val="000000"/>
              </a:solidFill>
            </a:endParaRPr>
          </a:p>
          <a:p>
            <a:pPr>
              <a:spcBef>
                <a:spcPct val="0"/>
              </a:spcBef>
              <a:buFontTx/>
              <a:buNone/>
            </a:pPr>
            <a:r>
              <a:rPr lang="en-US" altLang="en-US" sz="2100" baseline="0" dirty="0">
                <a:solidFill>
                  <a:srgbClr val="000000"/>
                </a:solidFill>
              </a:rPr>
              <a:t> </a:t>
            </a:r>
            <a:endParaRPr lang="en-US" altLang="en-US" sz="2100" baseline="0" dirty="0">
              <a:solidFill>
                <a:srgbClr val="000000"/>
              </a:solidFill>
              <a:latin typeface="Symbol" pitchFamily="2" charset="2"/>
              <a:sym typeface="Symbol" pitchFamily="2" charset="2"/>
            </a:endParaRPr>
          </a:p>
        </p:txBody>
      </p:sp>
      <p:pic>
        <p:nvPicPr>
          <p:cNvPr id="168965" name="Picture 5" descr="Picture 9">
            <a:extLst>
              <a:ext uri="{FF2B5EF4-FFF2-40B4-BE49-F238E27FC236}">
                <a16:creationId xmlns:a16="http://schemas.microsoft.com/office/drawing/2014/main" id="{5CC44AC7-BA69-F54D-8806-0845FD565E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905000"/>
            <a:ext cx="27416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 Box 6">
            <a:extLst>
              <a:ext uri="{FF2B5EF4-FFF2-40B4-BE49-F238E27FC236}">
                <a16:creationId xmlns:a16="http://schemas.microsoft.com/office/drawing/2014/main" id="{E7209AF7-61DA-3E4B-B7A8-44AEFE0E7D28}"/>
              </a:ext>
            </a:extLst>
          </p:cNvPr>
          <p:cNvSpPr txBox="1">
            <a:spLocks noChangeArrowheads="1"/>
          </p:cNvSpPr>
          <p:nvPr/>
        </p:nvSpPr>
        <p:spPr bwMode="auto">
          <a:xfrm>
            <a:off x="288925" y="3641725"/>
            <a:ext cx="32924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400" baseline="0"/>
              <a:t>Since </a:t>
            </a:r>
            <a:r>
              <a:rPr lang="en-US" altLang="en-US" sz="2400" baseline="0">
                <a:latin typeface="Symbol" pitchFamily="2" charset="2"/>
                <a:sym typeface="Symbol" pitchFamily="2" charset="2"/>
              </a:rPr>
              <a:t></a:t>
            </a:r>
            <a:r>
              <a:rPr lang="en-US" altLang="en-US" sz="2400" baseline="0"/>
              <a:t> = c/</a:t>
            </a:r>
            <a:r>
              <a:rPr lang="en-US" altLang="en-US" sz="2100" baseline="0">
                <a:solidFill>
                  <a:srgbClr val="000000"/>
                </a:solidFill>
                <a:latin typeface="Symbol" pitchFamily="2" charset="2"/>
                <a:sym typeface="Symbol" pitchFamily="2" charset="2"/>
              </a:rPr>
              <a:t>ν</a:t>
            </a:r>
            <a:r>
              <a:rPr lang="en-US" altLang="en-US" sz="2400" baseline="0"/>
              <a:t>so that</a:t>
            </a:r>
          </a:p>
        </p:txBody>
      </p:sp>
      <p:pic>
        <p:nvPicPr>
          <p:cNvPr id="40965" name="Picture 7" descr="Picture 10">
            <a:extLst>
              <a:ext uri="{FF2B5EF4-FFF2-40B4-BE49-F238E27FC236}">
                <a16:creationId xmlns:a16="http://schemas.microsoft.com/office/drawing/2014/main" id="{DF729348-094F-1F4B-971F-7BFB8BB47C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000"/>
          <a:stretch>
            <a:fillRect/>
          </a:stretch>
        </p:blipFill>
        <p:spPr bwMode="auto">
          <a:xfrm>
            <a:off x="3382963" y="3319463"/>
            <a:ext cx="1417637"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Text Box 8">
            <a:extLst>
              <a:ext uri="{FF2B5EF4-FFF2-40B4-BE49-F238E27FC236}">
                <a16:creationId xmlns:a16="http://schemas.microsoft.com/office/drawing/2014/main" id="{0708FE4D-94FB-6F43-87CE-0E9E30DB490F}"/>
              </a:ext>
            </a:extLst>
          </p:cNvPr>
          <p:cNvSpPr txBox="1">
            <a:spLocks noChangeArrowheads="1"/>
          </p:cNvSpPr>
          <p:nvPr/>
        </p:nvSpPr>
        <p:spPr bwMode="auto">
          <a:xfrm>
            <a:off x="365125" y="4772025"/>
            <a:ext cx="18446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400" baseline="0"/>
              <a:t>which gives:</a:t>
            </a:r>
          </a:p>
        </p:txBody>
      </p:sp>
      <p:pic>
        <p:nvPicPr>
          <p:cNvPr id="40967" name="Picture 9" descr="Picture 12">
            <a:extLst>
              <a:ext uri="{FF2B5EF4-FFF2-40B4-BE49-F238E27FC236}">
                <a16:creationId xmlns:a16="http://schemas.microsoft.com/office/drawing/2014/main" id="{4EF43DA3-95E1-D04F-9C0D-0F0EA62207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5072063"/>
            <a:ext cx="4351338"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89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09" name="Picture 5" descr="Picture 13">
            <a:extLst>
              <a:ext uri="{FF2B5EF4-FFF2-40B4-BE49-F238E27FC236}">
                <a16:creationId xmlns:a16="http://schemas.microsoft.com/office/drawing/2014/main" id="{5853A166-10C5-A342-976C-911C6A13EC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075" y="5259388"/>
            <a:ext cx="4606925" cy="1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2">
            <a:extLst>
              <a:ext uri="{FF2B5EF4-FFF2-40B4-BE49-F238E27FC236}">
                <a16:creationId xmlns:a16="http://schemas.microsoft.com/office/drawing/2014/main" id="{B1644B9F-712B-5640-9FB1-F3444BF2AC05}"/>
              </a:ext>
            </a:extLst>
          </p:cNvPr>
          <p:cNvSpPr>
            <a:spLocks noChangeArrowheads="1"/>
          </p:cNvSpPr>
          <p:nvPr/>
        </p:nvSpPr>
        <p:spPr bwMode="auto">
          <a:xfrm>
            <a:off x="379413" y="1379538"/>
            <a:ext cx="831691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50000"/>
              </a:spcBef>
              <a:buFontTx/>
              <a:buNone/>
            </a:pPr>
            <a:r>
              <a:rPr lang="en-US" altLang="en-US" sz="2000" baseline="0" dirty="0">
                <a:solidFill>
                  <a:srgbClr val="002060"/>
                </a:solidFill>
              </a:rPr>
              <a:t>The </a:t>
            </a:r>
            <a:r>
              <a:rPr lang="en-US" altLang="en-US" sz="2000" i="1" baseline="0" dirty="0">
                <a:solidFill>
                  <a:srgbClr val="002060"/>
                </a:solidFill>
              </a:rPr>
              <a:t>total emitted radiation</a:t>
            </a:r>
            <a:r>
              <a:rPr lang="en-US" altLang="en-US" sz="2000" baseline="0" dirty="0">
                <a:solidFill>
                  <a:srgbClr val="002060"/>
                </a:solidFill>
              </a:rPr>
              <a:t> (</a:t>
            </a:r>
            <a:r>
              <a:rPr lang="en-US" altLang="en-US" sz="2000" i="1" baseline="0" dirty="0">
                <a:solidFill>
                  <a:srgbClr val="002060"/>
                </a:solidFill>
              </a:rPr>
              <a:t>M</a:t>
            </a:r>
            <a:r>
              <a:rPr lang="en-US" altLang="en-US" sz="2000" i="1" dirty="0">
                <a:solidFill>
                  <a:srgbClr val="002060"/>
                </a:solidFill>
                <a:latin typeface="Symbol" pitchFamily="2" charset="2"/>
                <a:sym typeface="Symbol" pitchFamily="2" charset="2"/>
              </a:rPr>
              <a:t></a:t>
            </a:r>
            <a:r>
              <a:rPr lang="en-US" altLang="en-US" sz="2000" baseline="0" dirty="0">
                <a:solidFill>
                  <a:srgbClr val="002060"/>
                </a:solidFill>
              </a:rPr>
              <a:t>) from a black body is proportional to the fourth power of its absolute temperature.		</a:t>
            </a:r>
            <a:endParaRPr lang="en-US" altLang="en-US" sz="2000" i="1" baseline="0" dirty="0">
              <a:solidFill>
                <a:srgbClr val="002060"/>
              </a:solidFill>
            </a:endParaRPr>
          </a:p>
          <a:p>
            <a:pPr>
              <a:spcBef>
                <a:spcPct val="50000"/>
              </a:spcBef>
              <a:buFontTx/>
              <a:buNone/>
            </a:pPr>
            <a:endParaRPr lang="en-US" altLang="en-US" sz="2000" baseline="0" dirty="0">
              <a:solidFill>
                <a:srgbClr val="002060"/>
              </a:solidFill>
            </a:endParaRPr>
          </a:p>
          <a:p>
            <a:pPr>
              <a:spcBef>
                <a:spcPct val="50000"/>
              </a:spcBef>
              <a:buFontTx/>
              <a:buNone/>
            </a:pPr>
            <a:endParaRPr lang="en-US" altLang="en-US" sz="2000" baseline="0" dirty="0">
              <a:solidFill>
                <a:srgbClr val="002060"/>
              </a:solidFill>
            </a:endParaRPr>
          </a:p>
          <a:p>
            <a:pPr>
              <a:spcBef>
                <a:spcPct val="50000"/>
              </a:spcBef>
              <a:buFontTx/>
              <a:buNone/>
            </a:pPr>
            <a:endParaRPr lang="en-US" altLang="en-US" sz="2000" baseline="0" dirty="0">
              <a:solidFill>
                <a:srgbClr val="002060"/>
              </a:solidFill>
            </a:endParaRPr>
          </a:p>
          <a:p>
            <a:pPr>
              <a:spcBef>
                <a:spcPct val="50000"/>
              </a:spcBef>
              <a:buFontTx/>
              <a:buNone/>
            </a:pPr>
            <a:r>
              <a:rPr lang="en-US" altLang="en-US" sz="2000" baseline="0" dirty="0">
                <a:solidFill>
                  <a:srgbClr val="002060"/>
                </a:solidFill>
              </a:rPr>
              <a:t>where </a:t>
            </a:r>
            <a:r>
              <a:rPr lang="en-US" altLang="en-US" sz="2000" i="1" baseline="0" dirty="0">
                <a:solidFill>
                  <a:srgbClr val="002060"/>
                </a:solidFill>
                <a:latin typeface="Symbol" pitchFamily="2" charset="2"/>
                <a:sym typeface="Symbol" pitchFamily="2" charset="2"/>
              </a:rPr>
              <a:t></a:t>
            </a:r>
            <a:r>
              <a:rPr lang="en-US" altLang="en-US" sz="2000" baseline="0" dirty="0">
                <a:solidFill>
                  <a:srgbClr val="002060"/>
                </a:solidFill>
              </a:rPr>
              <a:t> is the Stefan-Boltzmann constant, 5.6697 x 10</a:t>
            </a:r>
            <a:r>
              <a:rPr lang="en-US" altLang="en-US" sz="2000" baseline="30000" dirty="0">
                <a:solidFill>
                  <a:srgbClr val="002060"/>
                </a:solidFill>
              </a:rPr>
              <a:t>-8</a:t>
            </a:r>
            <a:r>
              <a:rPr lang="en-US" altLang="en-US" sz="2000" baseline="0" dirty="0">
                <a:solidFill>
                  <a:srgbClr val="002060"/>
                </a:solidFill>
              </a:rPr>
              <a:t> W m</a:t>
            </a:r>
            <a:r>
              <a:rPr lang="en-US" altLang="en-US" sz="2000" baseline="30000" dirty="0">
                <a:solidFill>
                  <a:srgbClr val="002060"/>
                </a:solidFill>
              </a:rPr>
              <a:t>-2</a:t>
            </a:r>
            <a:r>
              <a:rPr lang="en-US" altLang="en-US" sz="2000" baseline="0" dirty="0">
                <a:solidFill>
                  <a:srgbClr val="002060"/>
                </a:solidFill>
              </a:rPr>
              <a:t> ºK </a:t>
            </a:r>
            <a:r>
              <a:rPr lang="en-US" altLang="en-US" sz="2000" baseline="30000" dirty="0">
                <a:solidFill>
                  <a:srgbClr val="002060"/>
                </a:solidFill>
              </a:rPr>
              <a:t>-4</a:t>
            </a:r>
            <a:r>
              <a:rPr lang="en-US" altLang="en-US" sz="2000" baseline="0" dirty="0">
                <a:solidFill>
                  <a:srgbClr val="002060"/>
                </a:solidFill>
              </a:rPr>
              <a:t>.</a:t>
            </a:r>
          </a:p>
          <a:p>
            <a:pPr>
              <a:spcBef>
                <a:spcPct val="50000"/>
              </a:spcBef>
              <a:buFont typeface="Wingdings 3" pitchFamily="2" charset="2"/>
              <a:buChar char="Ú"/>
            </a:pPr>
            <a:r>
              <a:rPr lang="en-US" altLang="en-US" sz="2100" baseline="0" dirty="0">
                <a:solidFill>
                  <a:srgbClr val="002060"/>
                </a:solidFill>
              </a:rPr>
              <a:t> the amount of energy emitted by an object such as the Sun or the Earth is a function of its temperature.</a:t>
            </a:r>
          </a:p>
          <a:p>
            <a:pPr>
              <a:spcBef>
                <a:spcPct val="50000"/>
              </a:spcBef>
              <a:buFont typeface="Wingdings 3" pitchFamily="2" charset="2"/>
              <a:buChar char="Ú"/>
            </a:pPr>
            <a:r>
              <a:rPr lang="en-US" altLang="en-US" sz="2100" baseline="0" dirty="0">
                <a:solidFill>
                  <a:srgbClr val="002060"/>
                </a:solidFill>
              </a:rPr>
              <a:t>This can be derived by integrating the spectral radiance over the entire spectrum</a:t>
            </a:r>
            <a:endParaRPr lang="en-US" altLang="en-US" sz="2000" baseline="0" dirty="0">
              <a:solidFill>
                <a:srgbClr val="002060"/>
              </a:solidFill>
              <a:latin typeface="Times" pitchFamily="2" charset="0"/>
            </a:endParaRPr>
          </a:p>
        </p:txBody>
      </p:sp>
      <p:pic>
        <p:nvPicPr>
          <p:cNvPr id="43011" name="Picture 4" descr="Picture 15">
            <a:extLst>
              <a:ext uri="{FF2B5EF4-FFF2-40B4-BE49-F238E27FC236}">
                <a16:creationId xmlns:a16="http://schemas.microsoft.com/office/drawing/2014/main" id="{A257099D-B046-2648-A9AB-A76E2AA48D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2286000"/>
            <a:ext cx="2816225" cy="912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3123" name="Rectangle 3">
            <a:extLst>
              <a:ext uri="{FF2B5EF4-FFF2-40B4-BE49-F238E27FC236}">
                <a16:creationId xmlns:a16="http://schemas.microsoft.com/office/drawing/2014/main" id="{335F9325-CAD9-4244-81DD-E07B9A18E5C9}"/>
              </a:ext>
            </a:extLst>
          </p:cNvPr>
          <p:cNvSpPr>
            <a:spLocks noChangeArrowheads="1"/>
          </p:cNvSpPr>
          <p:nvPr/>
        </p:nvSpPr>
        <p:spPr bwMode="auto">
          <a:xfrm>
            <a:off x="1757363" y="428625"/>
            <a:ext cx="5253037" cy="650875"/>
          </a:xfrm>
          <a:prstGeom prst="rect">
            <a:avLst/>
          </a:prstGeom>
          <a:noFill/>
          <a:ln w="12700">
            <a:noFill/>
            <a:miter lim="800000"/>
            <a:headEnd/>
            <a:tailEnd/>
          </a:ln>
          <a:effectLst/>
          <a:extLst>
            <a:ext uri="{909E8E84-426E-40dd-AFC4-6F175D3DCCD1}"/>
            <a:ext uri="{AF507438-7753-43e0-B8FC-AC1667EBCBE1}"/>
          </a:extLst>
        </p:spPr>
        <p:txBody>
          <a:bodyPr lIns="90487" tIns="44450" rIns="90487" bIns="44450">
            <a:spAutoFit/>
          </a:bodyPr>
          <a:lstStyle/>
          <a:p>
            <a:pPr>
              <a:defRPr/>
            </a:pPr>
            <a:r>
              <a:rPr lang="en-US" sz="3600" baseline="0" dirty="0">
                <a:solidFill>
                  <a:srgbClr val="B40811"/>
                </a:solidFill>
                <a:latin typeface="Arial" charset="0"/>
                <a:ea typeface="ヒラギノ角ゴ Pro W3" charset="0"/>
              </a:rPr>
              <a:t>Stefan-Boltzmann Law</a:t>
            </a:r>
            <a:endParaRPr lang="en-US" sz="3600" baseline="0" dirty="0">
              <a:solidFill>
                <a:srgbClr val="B40811"/>
              </a:solidFill>
              <a:effectLst>
                <a:outerShdw blurRad="38100" dist="38100" dir="2700000" algn="tl">
                  <a:srgbClr val="DDDDDD"/>
                </a:outerShdw>
              </a:effectLst>
              <a:latin typeface="Times" charset="0"/>
              <a:ea typeface="ヒラギノ角ゴ Pro W3" charset="0"/>
            </a:endParaRPr>
          </a:p>
        </p:txBody>
      </p:sp>
      <p:sp>
        <p:nvSpPr>
          <p:cNvPr id="43013" name="Text Box 6">
            <a:extLst>
              <a:ext uri="{FF2B5EF4-FFF2-40B4-BE49-F238E27FC236}">
                <a16:creationId xmlns:a16="http://schemas.microsoft.com/office/drawing/2014/main" id="{D415AACA-F1B5-7A4B-B10F-D99BA1D4CE58}"/>
              </a:ext>
            </a:extLst>
          </p:cNvPr>
          <p:cNvSpPr txBox="1">
            <a:spLocks noChangeArrowheads="1"/>
          </p:cNvSpPr>
          <p:nvPr/>
        </p:nvSpPr>
        <p:spPr bwMode="auto">
          <a:xfrm>
            <a:off x="5718175" y="5943600"/>
            <a:ext cx="20542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400" baseline="0"/>
              <a:t>or M=</a:t>
            </a:r>
            <a:r>
              <a:rPr lang="en-US" altLang="en-US" sz="2400" baseline="0">
                <a:latin typeface="Symbol" pitchFamily="2" charset="2"/>
                <a:sym typeface="Symbol" pitchFamily="2" charset="2"/>
              </a:rPr>
              <a:t></a:t>
            </a:r>
            <a:r>
              <a:rPr lang="en-US" altLang="en-US" sz="2400" baseline="0"/>
              <a:t>L=</a:t>
            </a:r>
            <a:r>
              <a:rPr lang="en-US" altLang="en-US" sz="2400" baseline="0">
                <a:latin typeface="Symbol" pitchFamily="2" charset="2"/>
                <a:sym typeface="Symbol" pitchFamily="2" charset="2"/>
              </a:rPr>
              <a:t></a:t>
            </a:r>
            <a:r>
              <a:rPr lang="en-US" altLang="en-US" sz="2400" baseline="0"/>
              <a:t>T</a:t>
            </a:r>
            <a:r>
              <a:rPr lang="en-US" altLang="en-US" sz="2400" baseline="30000"/>
              <a:t>4</a:t>
            </a:r>
            <a:r>
              <a:rPr lang="en-US" altLang="en-US" sz="2400" baseline="0"/>
              <a:t> </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5" descr="Screenshot 2016-04-11 15.31.41.png">
            <a:extLst>
              <a:ext uri="{FF2B5EF4-FFF2-40B4-BE49-F238E27FC236}">
                <a16:creationId xmlns:a16="http://schemas.microsoft.com/office/drawing/2014/main" id="{857E1312-3A10-664D-B703-4A3AB5635C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08563" y="1676400"/>
            <a:ext cx="4135437"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8" name="Picture 2" descr="Picture 20">
            <a:extLst>
              <a:ext uri="{FF2B5EF4-FFF2-40B4-BE49-F238E27FC236}">
                <a16:creationId xmlns:a16="http://schemas.microsoft.com/office/drawing/2014/main" id="{CCCF92AA-D50D-DD45-AFA0-8650CA082F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2211388"/>
            <a:ext cx="2011363"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3">
            <a:extLst>
              <a:ext uri="{FF2B5EF4-FFF2-40B4-BE49-F238E27FC236}">
                <a16:creationId xmlns:a16="http://schemas.microsoft.com/office/drawing/2014/main" id="{93E74116-1133-2841-9D82-D0B0F6A95A62}"/>
              </a:ext>
            </a:extLst>
          </p:cNvPr>
          <p:cNvSpPr>
            <a:spLocks noChangeArrowheads="1"/>
          </p:cNvSpPr>
          <p:nvPr/>
        </p:nvSpPr>
        <p:spPr bwMode="auto">
          <a:xfrm>
            <a:off x="1600200" y="228600"/>
            <a:ext cx="5938838"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lgn="ctr">
              <a:spcBef>
                <a:spcPct val="0"/>
              </a:spcBef>
              <a:buFontTx/>
              <a:buNone/>
            </a:pPr>
            <a:r>
              <a:rPr lang="en-US" altLang="en-US" sz="3600" baseline="0">
                <a:solidFill>
                  <a:srgbClr val="B40811"/>
                </a:solidFill>
              </a:rPr>
              <a:t>Wien</a:t>
            </a:r>
            <a:r>
              <a:rPr lang="ja-JP" altLang="en-US" sz="3600" baseline="0">
                <a:solidFill>
                  <a:srgbClr val="B40811"/>
                </a:solidFill>
              </a:rPr>
              <a:t>’</a:t>
            </a:r>
            <a:r>
              <a:rPr lang="en-US" altLang="ja-JP" sz="3600" baseline="0">
                <a:solidFill>
                  <a:srgbClr val="B40811"/>
                </a:solidFill>
              </a:rPr>
              <a:t>s displacement law</a:t>
            </a:r>
            <a:endParaRPr lang="en-US" altLang="en-US" sz="3600" baseline="0">
              <a:solidFill>
                <a:srgbClr val="B40811"/>
              </a:solidFill>
            </a:endParaRPr>
          </a:p>
        </p:txBody>
      </p:sp>
      <p:sp>
        <p:nvSpPr>
          <p:cNvPr id="45060" name="Rectangle 4">
            <a:extLst>
              <a:ext uri="{FF2B5EF4-FFF2-40B4-BE49-F238E27FC236}">
                <a16:creationId xmlns:a16="http://schemas.microsoft.com/office/drawing/2014/main" id="{89B59446-16BB-C948-A76E-0EF790A1ACB7}"/>
              </a:ext>
            </a:extLst>
          </p:cNvPr>
          <p:cNvSpPr>
            <a:spLocks noChangeArrowheads="1"/>
          </p:cNvSpPr>
          <p:nvPr/>
        </p:nvSpPr>
        <p:spPr bwMode="auto">
          <a:xfrm>
            <a:off x="76200" y="936625"/>
            <a:ext cx="8686800" cy="589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lgn="just">
              <a:spcBef>
                <a:spcPct val="0"/>
              </a:spcBef>
              <a:spcAft>
                <a:spcPts val="200"/>
              </a:spcAft>
              <a:buFontTx/>
              <a:buNone/>
            </a:pPr>
            <a:r>
              <a:rPr lang="en-US" altLang="en-US" sz="2100" baseline="0" dirty="0">
                <a:solidFill>
                  <a:srgbClr val="002060"/>
                </a:solidFill>
              </a:rPr>
              <a:t>In addition to computing the total amount of energy exiting a theoretical blackbody such as the Sun, we can determine its dominant wavelength </a:t>
            </a:r>
          </a:p>
          <a:p>
            <a:pPr algn="just">
              <a:spcBef>
                <a:spcPct val="0"/>
              </a:spcBef>
              <a:spcAft>
                <a:spcPts val="200"/>
              </a:spcAft>
              <a:buFontTx/>
              <a:buNone/>
            </a:pPr>
            <a:r>
              <a:rPr lang="en-US" altLang="en-US" sz="2100" baseline="0" dirty="0">
                <a:solidFill>
                  <a:srgbClr val="002060"/>
                </a:solidFill>
              </a:rPr>
              <a:t>(</a:t>
            </a:r>
            <a:r>
              <a:rPr lang="en-US" altLang="en-US" sz="2100" baseline="0" dirty="0">
                <a:solidFill>
                  <a:srgbClr val="002060"/>
                </a:solidFill>
                <a:latin typeface="Symbol" pitchFamily="2" charset="2"/>
                <a:sym typeface="Symbol" pitchFamily="2" charset="2"/>
              </a:rPr>
              <a:t></a:t>
            </a:r>
            <a:r>
              <a:rPr lang="en-US" altLang="en-US" sz="2100" i="1" dirty="0">
                <a:solidFill>
                  <a:srgbClr val="002060"/>
                </a:solidFill>
              </a:rPr>
              <a:t>max</a:t>
            </a:r>
            <a:r>
              <a:rPr lang="en-US" altLang="en-US" sz="2100" baseline="0" dirty="0">
                <a:solidFill>
                  <a:srgbClr val="002060"/>
                </a:solidFill>
              </a:rPr>
              <a:t>) based on </a:t>
            </a:r>
            <a:r>
              <a:rPr lang="en-US" altLang="en-US" sz="2100" i="1" baseline="0" dirty="0">
                <a:solidFill>
                  <a:srgbClr val="002060"/>
                </a:solidFill>
              </a:rPr>
              <a:t>Wien's displacement law</a:t>
            </a:r>
            <a:r>
              <a:rPr lang="en-US" altLang="en-US" sz="2100" baseline="0" dirty="0">
                <a:solidFill>
                  <a:srgbClr val="002060"/>
                </a:solidFill>
              </a:rPr>
              <a:t>: </a:t>
            </a:r>
          </a:p>
          <a:p>
            <a:pPr algn="just">
              <a:spcBef>
                <a:spcPct val="0"/>
              </a:spcBef>
              <a:spcAft>
                <a:spcPts val="200"/>
              </a:spcAft>
              <a:buFontTx/>
              <a:buNone/>
            </a:pPr>
            <a:endParaRPr lang="en-US" altLang="en-US" sz="2100" baseline="0" dirty="0">
              <a:solidFill>
                <a:srgbClr val="002060"/>
              </a:solidFill>
            </a:endParaRPr>
          </a:p>
          <a:p>
            <a:pPr algn="just">
              <a:spcBef>
                <a:spcPct val="0"/>
              </a:spcBef>
              <a:spcAft>
                <a:spcPts val="200"/>
              </a:spcAft>
              <a:buFontTx/>
              <a:buNone/>
            </a:pPr>
            <a:endParaRPr lang="en-US" altLang="en-US" sz="2100" baseline="0" dirty="0">
              <a:solidFill>
                <a:srgbClr val="002060"/>
              </a:solidFill>
            </a:endParaRPr>
          </a:p>
          <a:p>
            <a:pPr algn="just">
              <a:spcBef>
                <a:spcPct val="0"/>
              </a:spcBef>
              <a:spcAft>
                <a:spcPts val="200"/>
              </a:spcAft>
              <a:buFontTx/>
              <a:buNone/>
            </a:pPr>
            <a:endParaRPr lang="en-US" altLang="en-US" sz="2100" baseline="0" dirty="0">
              <a:solidFill>
                <a:srgbClr val="002060"/>
              </a:solidFill>
            </a:endParaRPr>
          </a:p>
          <a:p>
            <a:pPr algn="just">
              <a:spcBef>
                <a:spcPct val="0"/>
              </a:spcBef>
              <a:spcAft>
                <a:spcPts val="200"/>
              </a:spcAft>
              <a:buFontTx/>
              <a:buNone/>
            </a:pPr>
            <a:endParaRPr lang="en-US" altLang="en-US" sz="2100" baseline="0" dirty="0">
              <a:solidFill>
                <a:srgbClr val="002060"/>
              </a:solidFill>
            </a:endParaRPr>
          </a:p>
          <a:p>
            <a:pPr algn="just">
              <a:spcBef>
                <a:spcPct val="0"/>
              </a:spcBef>
              <a:spcAft>
                <a:spcPts val="200"/>
              </a:spcAft>
              <a:buFontTx/>
              <a:buNone/>
            </a:pPr>
            <a:endParaRPr lang="en-US" altLang="en-US" sz="2100" baseline="0" dirty="0">
              <a:solidFill>
                <a:srgbClr val="002060"/>
              </a:solidFill>
            </a:endParaRPr>
          </a:p>
          <a:p>
            <a:pPr algn="just">
              <a:spcBef>
                <a:spcPct val="0"/>
              </a:spcBef>
              <a:spcAft>
                <a:spcPts val="200"/>
              </a:spcAft>
              <a:buFontTx/>
              <a:buNone/>
            </a:pPr>
            <a:r>
              <a:rPr lang="en-US" altLang="en-US" sz="2100" baseline="0" dirty="0">
                <a:solidFill>
                  <a:srgbClr val="002060"/>
                </a:solidFill>
              </a:rPr>
              <a:t>where </a:t>
            </a:r>
            <a:r>
              <a:rPr lang="en-US" altLang="en-US" sz="2100" i="1" baseline="0" dirty="0">
                <a:solidFill>
                  <a:srgbClr val="002060"/>
                </a:solidFill>
              </a:rPr>
              <a:t>k</a:t>
            </a:r>
            <a:r>
              <a:rPr lang="en-US" altLang="en-US" sz="2100" baseline="0" dirty="0">
                <a:solidFill>
                  <a:srgbClr val="002060"/>
                </a:solidFill>
              </a:rPr>
              <a:t> is Wien's displacement constant</a:t>
            </a:r>
          </a:p>
          <a:p>
            <a:pPr algn="just">
              <a:spcBef>
                <a:spcPct val="0"/>
              </a:spcBef>
              <a:spcAft>
                <a:spcPts val="200"/>
              </a:spcAft>
              <a:buFontTx/>
              <a:buNone/>
            </a:pPr>
            <a:r>
              <a:rPr lang="en-US" altLang="en-US" sz="2100" baseline="0" dirty="0">
                <a:solidFill>
                  <a:srgbClr val="002060"/>
                </a:solidFill>
              </a:rPr>
              <a:t>= 2.898 x 10</a:t>
            </a:r>
            <a:r>
              <a:rPr lang="en-US" altLang="en-US" sz="2100" baseline="30000" dirty="0">
                <a:solidFill>
                  <a:srgbClr val="002060"/>
                </a:solidFill>
              </a:rPr>
              <a:t>-3</a:t>
            </a:r>
            <a:r>
              <a:rPr lang="en-US" altLang="en-US" sz="2100" baseline="0" dirty="0">
                <a:solidFill>
                  <a:srgbClr val="002060"/>
                </a:solidFill>
              </a:rPr>
              <a:t> K m, and </a:t>
            </a:r>
            <a:r>
              <a:rPr lang="en-US" altLang="en-US" sz="2100" i="1" baseline="0" dirty="0">
                <a:solidFill>
                  <a:srgbClr val="002060"/>
                </a:solidFill>
              </a:rPr>
              <a:t>T</a:t>
            </a:r>
            <a:r>
              <a:rPr lang="en-US" altLang="en-US" sz="2100" baseline="0" dirty="0">
                <a:solidFill>
                  <a:srgbClr val="002060"/>
                </a:solidFill>
              </a:rPr>
              <a:t> is the absolute </a:t>
            </a:r>
          </a:p>
          <a:p>
            <a:pPr algn="just">
              <a:spcBef>
                <a:spcPct val="0"/>
              </a:spcBef>
              <a:spcAft>
                <a:spcPts val="200"/>
              </a:spcAft>
              <a:buFontTx/>
              <a:buNone/>
            </a:pPr>
            <a:r>
              <a:rPr lang="en-US" altLang="en-US" sz="2100" baseline="0" dirty="0">
                <a:solidFill>
                  <a:srgbClr val="002060"/>
                </a:solidFill>
              </a:rPr>
              <a:t>temperature in K.</a:t>
            </a:r>
          </a:p>
          <a:p>
            <a:pPr algn="just">
              <a:spcBef>
                <a:spcPct val="0"/>
              </a:spcBef>
              <a:spcAft>
                <a:spcPts val="200"/>
              </a:spcAft>
              <a:buFontTx/>
              <a:buNone/>
            </a:pPr>
            <a:endParaRPr lang="en-US" altLang="en-US" sz="2100" baseline="0" dirty="0">
              <a:solidFill>
                <a:srgbClr val="002060"/>
              </a:solidFill>
            </a:endParaRPr>
          </a:p>
          <a:p>
            <a:pPr algn="just">
              <a:spcBef>
                <a:spcPct val="0"/>
              </a:spcBef>
              <a:spcAft>
                <a:spcPts val="200"/>
              </a:spcAft>
              <a:buFontTx/>
              <a:buNone/>
            </a:pPr>
            <a:r>
              <a:rPr lang="en-US" altLang="en-US" sz="2100" baseline="0" dirty="0">
                <a:solidFill>
                  <a:srgbClr val="002060"/>
                </a:solidFill>
              </a:rPr>
              <a:t>i.e. there is an inverse relationship between the wavelength of the peak of the emission of a black body and its temperature.</a:t>
            </a:r>
          </a:p>
          <a:p>
            <a:pPr algn="just">
              <a:spcBef>
                <a:spcPct val="0"/>
              </a:spcBef>
              <a:spcAft>
                <a:spcPts val="200"/>
              </a:spcAft>
              <a:buFontTx/>
              <a:buNone/>
            </a:pPr>
            <a:endParaRPr lang="en-US" altLang="en-US" sz="2100" baseline="0" dirty="0">
              <a:solidFill>
                <a:srgbClr val="002060"/>
              </a:solidFill>
            </a:endParaRPr>
          </a:p>
          <a:p>
            <a:pPr algn="just">
              <a:spcBef>
                <a:spcPct val="0"/>
              </a:spcBef>
              <a:spcAft>
                <a:spcPts val="200"/>
              </a:spcAft>
              <a:buFontTx/>
              <a:buNone/>
            </a:pPr>
            <a:r>
              <a:rPr lang="en-US" altLang="en-US" sz="2100" baseline="0" dirty="0">
                <a:solidFill>
                  <a:srgbClr val="002060"/>
                </a:solidFill>
              </a:rPr>
              <a:t>Therefore, as the Sun approximates a 6000 K blackbody, its dominant wavelength (</a:t>
            </a:r>
            <a:r>
              <a:rPr lang="en-US" altLang="en-US" sz="2100" baseline="0" dirty="0">
                <a:solidFill>
                  <a:srgbClr val="002060"/>
                </a:solidFill>
                <a:latin typeface="Symbol" pitchFamily="2" charset="2"/>
                <a:sym typeface="Symbol" pitchFamily="2" charset="2"/>
              </a:rPr>
              <a:t></a:t>
            </a:r>
            <a:r>
              <a:rPr lang="en-US" altLang="en-US" sz="2100" dirty="0">
                <a:solidFill>
                  <a:srgbClr val="002060"/>
                </a:solidFill>
              </a:rPr>
              <a:t>max </a:t>
            </a:r>
            <a:r>
              <a:rPr lang="en-US" altLang="en-US" sz="2100" baseline="0" dirty="0">
                <a:solidFill>
                  <a:srgbClr val="002060"/>
                </a:solidFill>
              </a:rPr>
              <a:t>) is 0.48 </a:t>
            </a:r>
            <a:r>
              <a:rPr lang="en-US" altLang="en-US" sz="2000" baseline="0" dirty="0">
                <a:solidFill>
                  <a:srgbClr val="002060"/>
                </a:solidFill>
                <a:latin typeface="Symbol" pitchFamily="2" charset="2"/>
                <a:sym typeface="Symbol" pitchFamily="2" charset="2"/>
              </a:rPr>
              <a:t></a:t>
            </a:r>
            <a:r>
              <a:rPr lang="en-US" altLang="en-US" sz="2100" baseline="0" dirty="0">
                <a:solidFill>
                  <a:srgbClr val="002060"/>
                </a:solidFill>
              </a:rPr>
              <a:t>m.</a:t>
            </a:r>
            <a:r>
              <a:rPr lang="en-US" altLang="en-US" sz="2100" baseline="0" dirty="0">
                <a:solidFill>
                  <a:srgbClr val="002060"/>
                </a:solidFill>
                <a:latin typeface="Times" pitchFamily="2" charset="0"/>
              </a:rPr>
              <a:t>	</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5" descr="Picture 8">
            <a:extLst>
              <a:ext uri="{FF2B5EF4-FFF2-40B4-BE49-F238E27FC236}">
                <a16:creationId xmlns:a16="http://schemas.microsoft.com/office/drawing/2014/main" id="{5A91A761-4194-A14D-9E51-784AEE5599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7300" y="2298700"/>
            <a:ext cx="41021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Rectangle 2">
            <a:extLst>
              <a:ext uri="{FF2B5EF4-FFF2-40B4-BE49-F238E27FC236}">
                <a16:creationId xmlns:a16="http://schemas.microsoft.com/office/drawing/2014/main" id="{B5B58674-745B-9846-A4DC-B176B81086A2}"/>
              </a:ext>
            </a:extLst>
          </p:cNvPr>
          <p:cNvSpPr>
            <a:spLocks noGrp="1" noChangeArrowheads="1"/>
          </p:cNvSpPr>
          <p:nvPr>
            <p:ph type="title"/>
          </p:nvPr>
        </p:nvSpPr>
        <p:spPr>
          <a:xfrm>
            <a:off x="1371600" y="304800"/>
            <a:ext cx="6553200" cy="762000"/>
          </a:xfrm>
          <a:noFill/>
          <a:extLst>
            <a:ext uri="{91240B29-F687-4F45-9708-019B960494DF}">
              <a14:hiddenLine xmlns:a14="http://schemas.microsoft.com/office/drawing/2010/main" w="12700">
                <a:solidFill>
                  <a:schemeClr val="tx1"/>
                </a:solidFill>
                <a:miter lim="800000"/>
                <a:headEnd/>
                <a:tailEnd/>
              </a14:hiddenLine>
            </a:ext>
          </a:extLst>
        </p:spPr>
        <p:txBody>
          <a:bodyPr/>
          <a:lstStyle/>
          <a:p>
            <a:pPr eaLnBrk="1" hangingPunct="1"/>
            <a:r>
              <a:rPr lang="en-US" altLang="en-US" sz="3600">
                <a:solidFill>
                  <a:srgbClr val="B40811"/>
                </a:solidFill>
              </a:rPr>
              <a:t>Rayleigh-Jeans approximation</a:t>
            </a:r>
            <a:endParaRPr lang="en-US" altLang="en-US"/>
          </a:p>
        </p:txBody>
      </p:sp>
      <p:sp>
        <p:nvSpPr>
          <p:cNvPr id="47107" name="Rectangle 4">
            <a:extLst>
              <a:ext uri="{FF2B5EF4-FFF2-40B4-BE49-F238E27FC236}">
                <a16:creationId xmlns:a16="http://schemas.microsoft.com/office/drawing/2014/main" id="{1C7A4C57-F09B-0C4C-8C53-7B15DFCCEE39}"/>
              </a:ext>
            </a:extLst>
          </p:cNvPr>
          <p:cNvSpPr>
            <a:spLocks noChangeArrowheads="1"/>
          </p:cNvSpPr>
          <p:nvPr/>
        </p:nvSpPr>
        <p:spPr bwMode="auto">
          <a:xfrm>
            <a:off x="152400" y="1219200"/>
            <a:ext cx="8763000" cy="1200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400" baseline="0" dirty="0">
                <a:solidFill>
                  <a:srgbClr val="002060"/>
                </a:solidFill>
              </a:rPr>
              <a:t>Convenient and accurate description for spectral radiance for long wavelengths (i.e. </a:t>
            </a:r>
            <a:r>
              <a:rPr lang="en-US" altLang="en-US" sz="2400" baseline="0" dirty="0">
                <a:solidFill>
                  <a:srgbClr val="002060"/>
                </a:solidFill>
                <a:latin typeface="Symbol" pitchFamily="2" charset="2"/>
                <a:sym typeface="Symbol" pitchFamily="2" charset="2"/>
              </a:rPr>
              <a:t></a:t>
            </a:r>
            <a:r>
              <a:rPr lang="en-US" altLang="en-US" sz="2400" baseline="0" dirty="0">
                <a:solidFill>
                  <a:srgbClr val="002060"/>
                </a:solidFill>
              </a:rPr>
              <a:t> &gt;&gt; </a:t>
            </a:r>
            <a:r>
              <a:rPr lang="en-US" altLang="en-US" sz="2400" baseline="0" dirty="0">
                <a:solidFill>
                  <a:srgbClr val="002060"/>
                </a:solidFill>
                <a:latin typeface="Symbol" pitchFamily="2" charset="2"/>
                <a:sym typeface="Symbol" pitchFamily="2" charset="2"/>
              </a:rPr>
              <a:t></a:t>
            </a:r>
            <a:r>
              <a:rPr lang="en-US" altLang="en-US" sz="2400" dirty="0">
                <a:solidFill>
                  <a:srgbClr val="002060"/>
                </a:solidFill>
              </a:rPr>
              <a:t>max </a:t>
            </a:r>
            <a:r>
              <a:rPr lang="en-US" altLang="en-US" sz="2400" baseline="0" dirty="0">
                <a:solidFill>
                  <a:srgbClr val="002060"/>
                </a:solidFill>
              </a:rPr>
              <a:t> -- much longer than the wavelength of the peak in the black body radiation formula) </a:t>
            </a:r>
          </a:p>
        </p:txBody>
      </p:sp>
      <p:sp>
        <p:nvSpPr>
          <p:cNvPr id="47108" name="Rectangle 6">
            <a:extLst>
              <a:ext uri="{FF2B5EF4-FFF2-40B4-BE49-F238E27FC236}">
                <a16:creationId xmlns:a16="http://schemas.microsoft.com/office/drawing/2014/main" id="{6B876BBF-B03A-4A4F-9D33-582CE5BD5AA7}"/>
              </a:ext>
            </a:extLst>
          </p:cNvPr>
          <p:cNvSpPr>
            <a:spLocks noChangeArrowheads="1"/>
          </p:cNvSpPr>
          <p:nvPr/>
        </p:nvSpPr>
        <p:spPr bwMode="auto">
          <a:xfrm>
            <a:off x="76200" y="3721100"/>
            <a:ext cx="8839200" cy="2862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400" baseline="0" dirty="0">
                <a:solidFill>
                  <a:srgbClr val="002060"/>
                </a:solidFill>
              </a:rPr>
              <a:t>Approximation is better than 1% when  </a:t>
            </a:r>
            <a:r>
              <a:rPr lang="en-US" altLang="en-US" sz="2400" baseline="0" dirty="0" err="1">
                <a:solidFill>
                  <a:srgbClr val="002060"/>
                </a:solidFill>
              </a:rPr>
              <a:t>hc</a:t>
            </a:r>
            <a:r>
              <a:rPr lang="en-US" altLang="en-US" sz="2400" baseline="0" dirty="0">
                <a:solidFill>
                  <a:srgbClr val="002060"/>
                </a:solidFill>
              </a:rPr>
              <a:t>/</a:t>
            </a:r>
            <a:r>
              <a:rPr lang="en-US" altLang="en-US" sz="2400" baseline="0" dirty="0">
                <a:solidFill>
                  <a:srgbClr val="002060"/>
                </a:solidFill>
                <a:latin typeface="Symbol" pitchFamily="2" charset="2"/>
                <a:sym typeface="Symbol" pitchFamily="2" charset="2"/>
              </a:rPr>
              <a:t></a:t>
            </a:r>
            <a:r>
              <a:rPr lang="en-US" altLang="en-US" sz="2400" baseline="0" dirty="0" err="1">
                <a:solidFill>
                  <a:srgbClr val="002060"/>
                </a:solidFill>
              </a:rPr>
              <a:t>kT</a:t>
            </a:r>
            <a:r>
              <a:rPr lang="en-US" altLang="en-US" sz="2400" baseline="0" dirty="0">
                <a:solidFill>
                  <a:srgbClr val="002060"/>
                </a:solidFill>
              </a:rPr>
              <a:t> &lt;&lt; 1</a:t>
            </a:r>
          </a:p>
          <a:p>
            <a:pPr>
              <a:spcBef>
                <a:spcPct val="0"/>
              </a:spcBef>
              <a:buFontTx/>
              <a:buNone/>
            </a:pPr>
            <a:r>
              <a:rPr lang="en-US" altLang="en-US" sz="2400" baseline="0" dirty="0">
                <a:solidFill>
                  <a:srgbClr val="002060"/>
                </a:solidFill>
              </a:rPr>
              <a:t>or  </a:t>
            </a:r>
            <a:r>
              <a:rPr lang="en-US" altLang="en-US" sz="2400" baseline="0" dirty="0" err="1">
                <a:solidFill>
                  <a:srgbClr val="002060"/>
                </a:solidFill>
              </a:rPr>
              <a:t>λT</a:t>
            </a:r>
            <a:r>
              <a:rPr lang="en-US" altLang="en-US" sz="2400" baseline="0" dirty="0">
                <a:solidFill>
                  <a:srgbClr val="002060"/>
                </a:solidFill>
              </a:rPr>
              <a:t> &gt; 0.77 m K.</a:t>
            </a:r>
          </a:p>
          <a:p>
            <a:pPr>
              <a:spcBef>
                <a:spcPct val="0"/>
              </a:spcBef>
              <a:buFontTx/>
              <a:buNone/>
            </a:pPr>
            <a:endParaRPr lang="en-US" altLang="en-US" sz="2400" baseline="0" dirty="0">
              <a:solidFill>
                <a:srgbClr val="002060"/>
              </a:solidFill>
            </a:endParaRPr>
          </a:p>
          <a:p>
            <a:pPr>
              <a:spcBef>
                <a:spcPct val="0"/>
              </a:spcBef>
              <a:buFontTx/>
              <a:buNone/>
            </a:pPr>
            <a:r>
              <a:rPr lang="en-US" altLang="en-US" sz="2400" baseline="0" dirty="0">
                <a:solidFill>
                  <a:srgbClr val="002060"/>
                </a:solidFill>
              </a:rPr>
              <a:t>E.g. for a body at 300˚K, the approximation is valid when </a:t>
            </a:r>
            <a:r>
              <a:rPr lang="en-US" altLang="en-US" sz="2400" baseline="0" dirty="0" err="1">
                <a:solidFill>
                  <a:srgbClr val="002060"/>
                </a:solidFill>
              </a:rPr>
              <a:t>λ</a:t>
            </a:r>
            <a:r>
              <a:rPr lang="en-US" altLang="en-US" sz="2400" baseline="0" dirty="0">
                <a:solidFill>
                  <a:srgbClr val="002060"/>
                </a:solidFill>
              </a:rPr>
              <a:t> &gt; 2.57 mm, i.e. when viewing thermal emissions from the Earth over the microwave band.</a:t>
            </a:r>
          </a:p>
          <a:p>
            <a:pPr>
              <a:spcBef>
                <a:spcPct val="0"/>
              </a:spcBef>
              <a:buFontTx/>
              <a:buNone/>
            </a:pPr>
            <a:endParaRPr lang="en-US" altLang="en-US" sz="2400" baseline="0" dirty="0">
              <a:solidFill>
                <a:srgbClr val="000000"/>
              </a:solidFill>
            </a:endParaRPr>
          </a:p>
          <a:p>
            <a:pPr>
              <a:spcBef>
                <a:spcPct val="0"/>
              </a:spcBef>
              <a:buFontTx/>
              <a:buNone/>
            </a:pPr>
            <a:endParaRPr lang="en-US" altLang="en-US" sz="1200" baseline="0" dirty="0">
              <a:solidFill>
                <a:srgbClr val="000000"/>
              </a:solidFill>
              <a:latin typeface="Times" pitchFamily="2"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5" descr="Shortwave2">
            <a:extLst>
              <a:ext uri="{FF2B5EF4-FFF2-40B4-BE49-F238E27FC236}">
                <a16:creationId xmlns:a16="http://schemas.microsoft.com/office/drawing/2014/main" id="{7F7E70C3-3CB3-8F4B-BDCB-60D3E2DE5E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766763"/>
            <a:ext cx="5122862"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AC53A6B9-9780-8541-8CD5-8074D36C0891}"/>
              </a:ext>
            </a:extLst>
          </p:cNvPr>
          <p:cNvSpPr txBox="1">
            <a:spLocks/>
          </p:cNvSpPr>
          <p:nvPr/>
        </p:nvSpPr>
        <p:spPr>
          <a:xfrm>
            <a:off x="381000" y="-228600"/>
            <a:ext cx="8229600" cy="1143000"/>
          </a:xfrm>
          <a:prstGeom prst="rect">
            <a:avLst/>
          </a:prstGeom>
        </p:spPr>
        <p:txBody>
          <a:bodyPr anchor="ctr">
            <a:normAutofit/>
          </a:bodyPr>
          <a:lstStyle/>
          <a:p>
            <a:pPr algn="ctr" defTabSz="457200" eaLnBrk="1" fontAlgn="auto" hangingPunct="1">
              <a:spcAft>
                <a:spcPts val="0"/>
              </a:spcAft>
              <a:defRPr/>
            </a:pPr>
            <a:r>
              <a:rPr lang="en-US" sz="3600" dirty="0">
                <a:solidFill>
                  <a:srgbClr val="800000"/>
                </a:solidFill>
                <a:latin typeface="+mj-lt"/>
                <a:ea typeface="+mj-ea"/>
                <a:cs typeface="+mj-cs"/>
              </a:rPr>
              <a:t>EM Energy from the Sun</a:t>
            </a:r>
          </a:p>
        </p:txBody>
      </p:sp>
      <p:pic>
        <p:nvPicPr>
          <p:cNvPr id="49156" name="Picture 8" descr="Screenshot 2016-04-11 15.37.29.png">
            <a:extLst>
              <a:ext uri="{FF2B5EF4-FFF2-40B4-BE49-F238E27FC236}">
                <a16:creationId xmlns:a16="http://schemas.microsoft.com/office/drawing/2014/main" id="{7AE11DCF-2A02-D741-B609-43691D4703E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97450" y="665163"/>
            <a:ext cx="4232275"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Rectangle 1">
            <a:extLst>
              <a:ext uri="{FF2B5EF4-FFF2-40B4-BE49-F238E27FC236}">
                <a16:creationId xmlns:a16="http://schemas.microsoft.com/office/drawing/2014/main" id="{FC380F3D-12F1-D345-8046-D6B783F53293}"/>
              </a:ext>
            </a:extLst>
          </p:cNvPr>
          <p:cNvSpPr>
            <a:spLocks noChangeArrowheads="1"/>
          </p:cNvSpPr>
          <p:nvPr/>
        </p:nvSpPr>
        <p:spPr bwMode="auto">
          <a:xfrm>
            <a:off x="-877888" y="3657600"/>
            <a:ext cx="10021888"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200150" indent="-28575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lvl="2">
              <a:spcBef>
                <a:spcPct val="0"/>
              </a:spcBef>
              <a:spcAft>
                <a:spcPts val="600"/>
              </a:spcAft>
              <a:buClr>
                <a:srgbClr val="800000"/>
              </a:buClr>
              <a:buFont typeface="Wingdings" pitchFamily="2" charset="2"/>
              <a:buChar char=""/>
            </a:pPr>
            <a:r>
              <a:rPr lang="en-US" altLang="en-US" sz="1800" baseline="0" dirty="0">
                <a:solidFill>
                  <a:srgbClr val="002060"/>
                </a:solidFill>
              </a:rPr>
              <a:t>Thermonuclear fusion on the surface of the Sun (temp 5770 – 6000 K) yields a continuous spectrum of EM energy ranging from short, high frequency gamma &amp; cosmic waves to long, low frequency radio waves; majority of the energy is relatively short wavelength</a:t>
            </a:r>
          </a:p>
          <a:p>
            <a:pPr lvl="2">
              <a:spcBef>
                <a:spcPct val="0"/>
              </a:spcBef>
              <a:spcAft>
                <a:spcPts val="600"/>
              </a:spcAft>
              <a:buClr>
                <a:srgbClr val="800000"/>
              </a:buClr>
              <a:buFont typeface="Wingdings" pitchFamily="2" charset="2"/>
              <a:buChar char=""/>
            </a:pPr>
            <a:r>
              <a:rPr lang="en-US" altLang="en-US" sz="1800" baseline="0" dirty="0">
                <a:solidFill>
                  <a:srgbClr val="002060"/>
                </a:solidFill>
              </a:rPr>
              <a:t>Travels through space at the speed of light &amp; takes 8 minutes reach Earth (150 million km)</a:t>
            </a:r>
          </a:p>
          <a:p>
            <a:pPr lvl="2">
              <a:spcBef>
                <a:spcPct val="0"/>
              </a:spcBef>
              <a:spcAft>
                <a:spcPts val="600"/>
              </a:spcAft>
              <a:buClr>
                <a:srgbClr val="800000"/>
              </a:buClr>
              <a:buFont typeface="Wingdings" pitchFamily="2" charset="2"/>
              <a:buChar char=""/>
            </a:pPr>
            <a:r>
              <a:rPr lang="en-US" altLang="en-US" sz="1800" baseline="0" dirty="0">
                <a:solidFill>
                  <a:srgbClr val="002060"/>
                </a:solidFill>
              </a:rPr>
              <a:t>Some energy is intercepted by the Earth, where it interacts with the atmosphere and surface materials; some is reflected directly back out to space; and some is absorbed and then re-emitted it at a longer wavelength</a:t>
            </a:r>
          </a:p>
          <a:p>
            <a:pPr lvl="2">
              <a:spcBef>
                <a:spcPct val="0"/>
              </a:spcBef>
              <a:spcAft>
                <a:spcPts val="600"/>
              </a:spcAft>
              <a:buClr>
                <a:srgbClr val="800000"/>
              </a:buClr>
              <a:buFont typeface="Wingdings" pitchFamily="2" charset="2"/>
              <a:buChar char=""/>
            </a:pPr>
            <a:r>
              <a:rPr lang="en-US" altLang="en-US" sz="1800" baseline="0" dirty="0">
                <a:solidFill>
                  <a:srgbClr val="002060"/>
                </a:solidFill>
              </a:rPr>
              <a:t>Earth approximates a 300 K (27˚C) blackbody, dominant wavelength is ~ 9.7 mm</a:t>
            </a:r>
          </a:p>
        </p:txBody>
      </p:sp>
      <p:pic>
        <p:nvPicPr>
          <p:cNvPr id="7" name="Picture 3">
            <a:extLst>
              <a:ext uri="{FF2B5EF4-FFF2-40B4-BE49-F238E27FC236}">
                <a16:creationId xmlns:a16="http://schemas.microsoft.com/office/drawing/2014/main" id="{2B8DCD4B-557E-6740-8E6A-37C1E2CD84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600200"/>
            <a:ext cx="1299966" cy="127238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alpha val="50999"/>
                  </a:srgbClr>
                </a:solidFill>
              </a14:hiddenFill>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C6CA41-F0FC-2F48-B11B-86855BDD612B}"/>
              </a:ext>
            </a:extLst>
          </p:cNvPr>
          <p:cNvSpPr>
            <a:spLocks noChangeArrowheads="1"/>
          </p:cNvSpPr>
          <p:nvPr/>
        </p:nvSpPr>
        <p:spPr bwMode="auto">
          <a:xfrm>
            <a:off x="76200" y="1992313"/>
            <a:ext cx="4572000"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eaLnBrk="1" hangingPunct="1">
              <a:lnSpc>
                <a:spcPct val="90000"/>
              </a:lnSpc>
              <a:spcBef>
                <a:spcPct val="0"/>
              </a:spcBef>
              <a:buFontTx/>
              <a:buNone/>
            </a:pPr>
            <a:r>
              <a:rPr lang="en-US" altLang="en-US" sz="2400" b="1" dirty="0">
                <a:solidFill>
                  <a:srgbClr val="B40811"/>
                </a:solidFill>
              </a:rPr>
              <a:t>Microwave </a:t>
            </a:r>
            <a:r>
              <a:rPr lang="en-US" altLang="en-US" sz="2400" dirty="0">
                <a:solidFill>
                  <a:srgbClr val="002060"/>
                </a:solidFill>
              </a:rPr>
              <a:t>generated by electron tubes that use the motion of high speed electrons in specially designed structure to generate E/B fields</a:t>
            </a:r>
          </a:p>
        </p:txBody>
      </p:sp>
      <p:sp>
        <p:nvSpPr>
          <p:cNvPr id="3" name="Rectangle 2">
            <a:extLst>
              <a:ext uri="{FF2B5EF4-FFF2-40B4-BE49-F238E27FC236}">
                <a16:creationId xmlns:a16="http://schemas.microsoft.com/office/drawing/2014/main" id="{F02E05E6-9A34-864B-B116-041B581527D7}"/>
              </a:ext>
            </a:extLst>
          </p:cNvPr>
          <p:cNvSpPr>
            <a:spLocks noChangeArrowheads="1"/>
          </p:cNvSpPr>
          <p:nvPr/>
        </p:nvSpPr>
        <p:spPr bwMode="auto">
          <a:xfrm>
            <a:off x="76200" y="3146425"/>
            <a:ext cx="44958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eaLnBrk="1" hangingPunct="1">
              <a:lnSpc>
                <a:spcPct val="90000"/>
              </a:lnSpc>
              <a:spcBef>
                <a:spcPct val="0"/>
              </a:spcBef>
              <a:buFontTx/>
              <a:buNone/>
            </a:pPr>
            <a:r>
              <a:rPr lang="en-US" altLang="en-US" sz="2400" b="1" dirty="0">
                <a:solidFill>
                  <a:srgbClr val="B40811"/>
                </a:solidFill>
              </a:rPr>
              <a:t>Visible</a:t>
            </a:r>
            <a:r>
              <a:rPr lang="en-US" altLang="en-US" sz="2400" dirty="0">
                <a:solidFill>
                  <a:srgbClr val="000000"/>
                </a:solidFill>
              </a:rPr>
              <a:t> </a:t>
            </a:r>
            <a:r>
              <a:rPr lang="en-US" altLang="en-US" sz="2400" dirty="0">
                <a:solidFill>
                  <a:srgbClr val="002060"/>
                </a:solidFill>
              </a:rPr>
              <a:t>high frequency wave in the infrared and visible are generated by molecular excitation (vibrational or orbital) followed by decay. The emitted frequency is exactly related to the energy difference between the two energy level of the molecules.</a:t>
            </a:r>
          </a:p>
        </p:txBody>
      </p:sp>
      <p:sp>
        <p:nvSpPr>
          <p:cNvPr id="4" name="Rectangle 3">
            <a:extLst>
              <a:ext uri="{FF2B5EF4-FFF2-40B4-BE49-F238E27FC236}">
                <a16:creationId xmlns:a16="http://schemas.microsoft.com/office/drawing/2014/main" id="{211AAA1B-7937-4546-816A-F21B0980D3AB}"/>
              </a:ext>
            </a:extLst>
          </p:cNvPr>
          <p:cNvSpPr>
            <a:spLocks noChangeArrowheads="1"/>
          </p:cNvSpPr>
          <p:nvPr/>
        </p:nvSpPr>
        <p:spPr bwMode="auto">
          <a:xfrm>
            <a:off x="76200" y="4752975"/>
            <a:ext cx="48006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eaLnBrk="1" hangingPunct="1">
              <a:lnSpc>
                <a:spcPct val="90000"/>
              </a:lnSpc>
              <a:spcBef>
                <a:spcPct val="0"/>
              </a:spcBef>
              <a:buFontTx/>
              <a:buNone/>
            </a:pPr>
            <a:r>
              <a:rPr lang="en-US" altLang="en-US" sz="2400" b="1" dirty="0">
                <a:solidFill>
                  <a:srgbClr val="B40811"/>
                </a:solidFill>
              </a:rPr>
              <a:t>Heat</a:t>
            </a:r>
            <a:r>
              <a:rPr lang="en-US" altLang="en-US" sz="2400" dirty="0">
                <a:solidFill>
                  <a:srgbClr val="000000"/>
                </a:solidFill>
              </a:rPr>
              <a:t> </a:t>
            </a:r>
            <a:r>
              <a:rPr lang="en-US" altLang="en-US" sz="2400" dirty="0">
                <a:solidFill>
                  <a:srgbClr val="002060"/>
                </a:solidFill>
              </a:rPr>
              <a:t>kinetic energy of random motion of particles of matter.  The random motion results in excitation (electronic, vibrational, rotational) due to collisions followed by random emission of EM wave during the decay. Because of its random nature this type of energy transformation leads to emission over a wide spectral band.</a:t>
            </a:r>
            <a:endParaRPr lang="en-US" altLang="en-US" sz="2400" b="1" dirty="0">
              <a:solidFill>
                <a:srgbClr val="002060"/>
              </a:solidFill>
              <a:latin typeface="Geneva" panose="020B0503030404040204" pitchFamily="34" charset="0"/>
            </a:endParaRPr>
          </a:p>
        </p:txBody>
      </p:sp>
      <p:sp>
        <p:nvSpPr>
          <p:cNvPr id="5" name="Rectangle 4">
            <a:extLst>
              <a:ext uri="{FF2B5EF4-FFF2-40B4-BE49-F238E27FC236}">
                <a16:creationId xmlns:a16="http://schemas.microsoft.com/office/drawing/2014/main" id="{EA8BB65F-1ABD-954F-9CA9-986106D9FE54}"/>
              </a:ext>
            </a:extLst>
          </p:cNvPr>
          <p:cNvSpPr>
            <a:spLocks noChangeArrowheads="1"/>
          </p:cNvSpPr>
          <p:nvPr/>
        </p:nvSpPr>
        <p:spPr bwMode="auto">
          <a:xfrm>
            <a:off x="76200" y="1160463"/>
            <a:ext cx="4648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400" b="1" dirty="0">
                <a:solidFill>
                  <a:srgbClr val="B40811"/>
                </a:solidFill>
              </a:rPr>
              <a:t>Radio </a:t>
            </a:r>
            <a:r>
              <a:rPr lang="en-US" altLang="en-US" sz="2400" dirty="0">
                <a:solidFill>
                  <a:srgbClr val="002060"/>
                </a:solidFill>
              </a:rPr>
              <a:t>generated by periodic currents of electric charges in wires.</a:t>
            </a:r>
          </a:p>
        </p:txBody>
      </p:sp>
      <p:pic>
        <p:nvPicPr>
          <p:cNvPr id="17413" name="Picture 3" descr="electromagnetic-spectrum">
            <a:extLst>
              <a:ext uri="{FF2B5EF4-FFF2-40B4-BE49-F238E27FC236}">
                <a16:creationId xmlns:a16="http://schemas.microsoft.com/office/drawing/2014/main" id="{28F43B0E-77DB-9649-BAEE-24DDFC14BE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2350" y="0"/>
            <a:ext cx="4311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Rectangle 2">
            <a:extLst>
              <a:ext uri="{FF2B5EF4-FFF2-40B4-BE49-F238E27FC236}">
                <a16:creationId xmlns:a16="http://schemas.microsoft.com/office/drawing/2014/main" id="{05282C2B-2A76-B54C-8155-980B2C0AA7FB}"/>
              </a:ext>
            </a:extLst>
          </p:cNvPr>
          <p:cNvSpPr>
            <a:spLocks noGrp="1" noChangeArrowheads="1"/>
          </p:cNvSpPr>
          <p:nvPr>
            <p:ph type="title"/>
          </p:nvPr>
        </p:nvSpPr>
        <p:spPr>
          <a:xfrm>
            <a:off x="-120650" y="145257"/>
            <a:ext cx="4953000" cy="685800"/>
          </a:xfrm>
          <a:noFill/>
          <a:extLst>
            <a:ext uri="{91240B29-F687-4F45-9708-019B960494DF}">
              <a14:hiddenLine xmlns:a14="http://schemas.microsoft.com/office/drawing/2010/main" w="12700">
                <a:solidFill>
                  <a:schemeClr val="tx1"/>
                </a:solidFill>
                <a:miter lim="800000"/>
                <a:headEnd/>
                <a:tailEnd/>
              </a14:hiddenLine>
            </a:ext>
          </a:extLst>
        </p:spPr>
        <p:txBody>
          <a:bodyPr/>
          <a:lstStyle/>
          <a:p>
            <a:pPr eaLnBrk="1" hangingPunct="1"/>
            <a:r>
              <a:rPr lang="en-US" altLang="en-US" sz="3000" dirty="0">
                <a:solidFill>
                  <a:srgbClr val="B40811"/>
                </a:solidFill>
              </a:rPr>
              <a:t>EM radiation generation</a:t>
            </a:r>
            <a:endParaRPr lang="en-US" altLang="en-US" sz="2800" b="1" dirty="0">
              <a:solidFill>
                <a:srgbClr val="000000"/>
              </a:solidFill>
              <a:latin typeface="Geneva" panose="020B05030304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nimClr clrSpc="rgb" dir="cw">
                                      <p:cBhvr override="childStyle">
                                        <p:cTn dur="1" fill="hold" display="0" masterRel="nextClick" afterEffect="1"/>
                                        <p:tgtEl>
                                          <p:spTgt spid="5"/>
                                        </p:tgtEl>
                                        <p:attrNameLst>
                                          <p:attrName>ppt_c</p:attrName>
                                        </p:attrNameLst>
                                      </p:cBhvr>
                                      <p:to>
                                        <a:schemeClr val="bg2"/>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subTnLst>
                                    <p:animClr clrSpc="rgb" dir="cw">
                                      <p:cBhvr override="childStyle">
                                        <p:cTn dur="1" fill="hold" display="0" masterRel="nextClick" afterEffect="1"/>
                                        <p:tgtEl>
                                          <p:spTgt spid="2"/>
                                        </p:tgtEl>
                                        <p:attrNameLst>
                                          <p:attrName>ppt_c</p:attrName>
                                        </p:attrNameLst>
                                      </p:cBhvr>
                                      <p:to>
                                        <a:schemeClr val="bg2"/>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chemeClr val="bg2"/>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B4081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5" descr="Screenshot 2016-04-11 15.37.29.png">
            <a:extLst>
              <a:ext uri="{FF2B5EF4-FFF2-40B4-BE49-F238E27FC236}">
                <a16:creationId xmlns:a16="http://schemas.microsoft.com/office/drawing/2014/main" id="{996937D7-CB7C-484D-B885-E0C6D37292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19275" y="533400"/>
            <a:ext cx="5726113"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Rectangle 3">
            <a:extLst>
              <a:ext uri="{FF2B5EF4-FFF2-40B4-BE49-F238E27FC236}">
                <a16:creationId xmlns:a16="http://schemas.microsoft.com/office/drawing/2014/main" id="{611A5627-A004-F644-8F0F-76D56750C610}"/>
              </a:ext>
            </a:extLst>
          </p:cNvPr>
          <p:cNvSpPr>
            <a:spLocks noGrp="1" noChangeArrowheads="1"/>
          </p:cNvSpPr>
          <p:nvPr>
            <p:ph type="body" idx="1"/>
          </p:nvPr>
        </p:nvSpPr>
        <p:spPr>
          <a:xfrm>
            <a:off x="-15875" y="4419600"/>
            <a:ext cx="9144000" cy="4114800"/>
          </a:xfrm>
        </p:spPr>
        <p:txBody>
          <a:bodyPr/>
          <a:lstStyle/>
          <a:p>
            <a:pPr>
              <a:lnSpc>
                <a:spcPct val="90000"/>
              </a:lnSpc>
              <a:buClr>
                <a:srgbClr val="800000"/>
              </a:buClr>
              <a:buFont typeface="Wingdings" pitchFamily="2" charset="2"/>
              <a:buChar char=""/>
            </a:pPr>
            <a:r>
              <a:rPr lang="en-US" altLang="en-US" sz="1800" dirty="0">
                <a:solidFill>
                  <a:srgbClr val="002060"/>
                </a:solidFill>
                <a:cs typeface="Arial" panose="020B0604020202020204" pitchFamily="34" charset="0"/>
              </a:rPr>
              <a:t>Max radiation emission (41%) is in the visible (0.4 – 0.7 </a:t>
            </a:r>
            <a:r>
              <a:rPr lang="en-US" altLang="en-US" sz="1800" dirty="0">
                <a:solidFill>
                  <a:srgbClr val="002060"/>
                </a:solidFill>
                <a:cs typeface="Arial" panose="020B0604020202020204" pitchFamily="34" charset="0"/>
                <a:sym typeface="Symbol" pitchFamily="2" charset="2"/>
              </a:rPr>
              <a:t></a:t>
            </a:r>
            <a:r>
              <a:rPr lang="en-US" altLang="en-US" sz="1800" dirty="0">
                <a:solidFill>
                  <a:srgbClr val="002060"/>
                </a:solidFill>
                <a:cs typeface="Arial" panose="020B0604020202020204" pitchFamily="34" charset="0"/>
              </a:rPr>
              <a:t>m)</a:t>
            </a:r>
          </a:p>
          <a:p>
            <a:pPr>
              <a:lnSpc>
                <a:spcPct val="90000"/>
              </a:lnSpc>
              <a:buClr>
                <a:srgbClr val="800000"/>
              </a:buClr>
              <a:buFont typeface="Wingdings" pitchFamily="2" charset="2"/>
              <a:buChar char=""/>
            </a:pPr>
            <a:r>
              <a:rPr lang="en-US" altLang="en-US" sz="1800" dirty="0">
                <a:solidFill>
                  <a:srgbClr val="002060"/>
                </a:solidFill>
                <a:cs typeface="Arial" panose="020B0604020202020204" pitchFamily="34" charset="0"/>
              </a:rPr>
              <a:t>59% of the energy is in wavelengths shorter than blue light (&lt;0.4 </a:t>
            </a:r>
            <a:r>
              <a:rPr lang="en-US" altLang="en-US" sz="1800" dirty="0">
                <a:solidFill>
                  <a:srgbClr val="002060"/>
                </a:solidFill>
                <a:cs typeface="Arial" panose="020B0604020202020204" pitchFamily="34" charset="0"/>
                <a:sym typeface="Symbol" pitchFamily="2" charset="2"/>
              </a:rPr>
              <a:t></a:t>
            </a:r>
            <a:r>
              <a:rPr lang="en-US" altLang="en-US" sz="1800" dirty="0">
                <a:solidFill>
                  <a:srgbClr val="002060"/>
                </a:solidFill>
                <a:cs typeface="Arial" panose="020B0604020202020204" pitchFamily="34" charset="0"/>
              </a:rPr>
              <a:t>m) and longer than red light (&gt;0.7 </a:t>
            </a:r>
            <a:r>
              <a:rPr lang="en-US" altLang="en-US" sz="1800" dirty="0">
                <a:solidFill>
                  <a:srgbClr val="002060"/>
                </a:solidFill>
                <a:cs typeface="Arial" panose="020B0604020202020204" pitchFamily="34" charset="0"/>
                <a:sym typeface="Symbol" pitchFamily="2" charset="2"/>
              </a:rPr>
              <a:t></a:t>
            </a:r>
            <a:r>
              <a:rPr lang="en-US" altLang="en-US" sz="1800" dirty="0">
                <a:solidFill>
                  <a:srgbClr val="002060"/>
                </a:solidFill>
                <a:cs typeface="Arial" panose="020B0604020202020204" pitchFamily="34" charset="0"/>
              </a:rPr>
              <a:t>m).</a:t>
            </a:r>
          </a:p>
          <a:p>
            <a:pPr>
              <a:lnSpc>
                <a:spcPct val="90000"/>
              </a:lnSpc>
              <a:buClr>
                <a:srgbClr val="800000"/>
              </a:buClr>
              <a:buFont typeface="Wingdings" pitchFamily="2" charset="2"/>
              <a:buChar char=""/>
            </a:pPr>
            <a:r>
              <a:rPr lang="en-US" altLang="en-US" sz="1800" dirty="0">
                <a:solidFill>
                  <a:srgbClr val="002060"/>
                </a:solidFill>
                <a:cs typeface="Arial" panose="020B0604020202020204" pitchFamily="34" charset="0"/>
              </a:rPr>
              <a:t>Large component of high energy UV</a:t>
            </a:r>
          </a:p>
          <a:p>
            <a:pPr>
              <a:lnSpc>
                <a:spcPct val="90000"/>
              </a:lnSpc>
              <a:buClr>
                <a:srgbClr val="800000"/>
              </a:buClr>
              <a:buFont typeface="Wingdings" pitchFamily="2" charset="2"/>
              <a:buChar char=""/>
            </a:pPr>
            <a:r>
              <a:rPr lang="en-US" altLang="en-US" sz="1800" dirty="0">
                <a:solidFill>
                  <a:srgbClr val="002060"/>
                </a:solidFill>
                <a:cs typeface="Arial" panose="020B0604020202020204" pitchFamily="34" charset="0"/>
              </a:rPr>
              <a:t>Remote sensing detectors can be made sensitive to energy in the  non-visible regions of the spectrum.</a:t>
            </a:r>
            <a:endParaRPr lang="en-US" altLang="en-US" sz="1800" dirty="0">
              <a:solidFill>
                <a:srgbClr val="002060"/>
              </a:solidFill>
              <a:effectLst>
                <a:outerShdw blurRad="38100" dist="38100" dir="2700000" algn="tl">
                  <a:srgbClr val="C0C0C0"/>
                </a:outerShdw>
              </a:effectLst>
              <a:cs typeface="Arial" panose="020B0604020202020204" pitchFamily="34" charset="0"/>
            </a:endParaRPr>
          </a:p>
          <a:p>
            <a:pPr>
              <a:lnSpc>
                <a:spcPct val="90000"/>
              </a:lnSpc>
              <a:buClr>
                <a:srgbClr val="800000"/>
              </a:buClr>
              <a:buFont typeface="Wingdings" pitchFamily="2" charset="2"/>
              <a:buChar char=""/>
            </a:pPr>
            <a:endParaRPr lang="en-US" altLang="en-US" sz="2400" dirty="0">
              <a:solidFill>
                <a:srgbClr val="000090"/>
              </a:solidFill>
              <a:latin typeface="Calibri" panose="020F0502020204030204" pitchFamily="34" charset="0"/>
            </a:endParaRPr>
          </a:p>
        </p:txBody>
      </p:sp>
      <p:sp>
        <p:nvSpPr>
          <p:cNvPr id="5" name="Title 1">
            <a:extLst>
              <a:ext uri="{FF2B5EF4-FFF2-40B4-BE49-F238E27FC236}">
                <a16:creationId xmlns:a16="http://schemas.microsoft.com/office/drawing/2014/main" id="{E7DA8FD2-043C-2647-84E0-78540FEF558D}"/>
              </a:ext>
            </a:extLst>
          </p:cNvPr>
          <p:cNvSpPr txBox="1">
            <a:spLocks/>
          </p:cNvSpPr>
          <p:nvPr/>
        </p:nvSpPr>
        <p:spPr>
          <a:xfrm>
            <a:off x="381000" y="-228600"/>
            <a:ext cx="8229600" cy="1143000"/>
          </a:xfrm>
          <a:prstGeom prst="rect">
            <a:avLst/>
          </a:prstGeom>
        </p:spPr>
        <p:txBody>
          <a:bodyPr anchor="ctr">
            <a:normAutofit/>
          </a:bodyPr>
          <a:lstStyle/>
          <a:p>
            <a:pPr algn="ctr" defTabSz="457200" eaLnBrk="1" fontAlgn="auto" hangingPunct="1">
              <a:spcAft>
                <a:spcPts val="0"/>
              </a:spcAft>
              <a:defRPr/>
            </a:pPr>
            <a:r>
              <a:rPr lang="en-US" sz="3600" dirty="0">
                <a:solidFill>
                  <a:srgbClr val="800000"/>
                </a:solidFill>
                <a:latin typeface="+mj-lt"/>
                <a:ea typeface="+mj-ea"/>
                <a:cs typeface="+mj-cs"/>
              </a:rPr>
              <a:t>EM Energy from the Sun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028">
            <a:extLst>
              <a:ext uri="{FF2B5EF4-FFF2-40B4-BE49-F238E27FC236}">
                <a16:creationId xmlns:a16="http://schemas.microsoft.com/office/drawing/2014/main" id="{DDAAE852-65BF-264F-B460-1A25E6F490DA}"/>
              </a:ext>
            </a:extLst>
          </p:cNvPr>
          <p:cNvSpPr>
            <a:spLocks noChangeArrowheads="1"/>
          </p:cNvSpPr>
          <p:nvPr/>
        </p:nvSpPr>
        <p:spPr bwMode="auto">
          <a:xfrm>
            <a:off x="1533525" y="4687888"/>
            <a:ext cx="18415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endParaRPr lang="en-US" altLang="en-US" sz="2400"/>
          </a:p>
        </p:txBody>
      </p:sp>
      <p:pic>
        <p:nvPicPr>
          <p:cNvPr id="51202" name="Picture 1030" descr="Velicogna_ess236_2008_3">
            <a:extLst>
              <a:ext uri="{FF2B5EF4-FFF2-40B4-BE49-F238E27FC236}">
                <a16:creationId xmlns:a16="http://schemas.microsoft.com/office/drawing/2014/main" id="{CED8FD10-1252-BC47-A1AF-15782A444E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2697"/>
            <a:ext cx="4938299"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AB00DAA7-02D9-4C48-BFFF-B845EA2AAD8A}"/>
              </a:ext>
            </a:extLst>
          </p:cNvPr>
          <p:cNvSpPr txBox="1">
            <a:spLocks/>
          </p:cNvSpPr>
          <p:nvPr/>
        </p:nvSpPr>
        <p:spPr>
          <a:xfrm>
            <a:off x="381000" y="-228600"/>
            <a:ext cx="8229600" cy="1143000"/>
          </a:xfrm>
          <a:prstGeom prst="rect">
            <a:avLst/>
          </a:prstGeom>
        </p:spPr>
        <p:txBody>
          <a:bodyPr anchor="ctr">
            <a:normAutofit/>
          </a:bodyPr>
          <a:lstStyle/>
          <a:p>
            <a:pPr algn="ctr" defTabSz="457200" eaLnBrk="1" fontAlgn="auto" hangingPunct="1">
              <a:spcAft>
                <a:spcPts val="0"/>
              </a:spcAft>
              <a:defRPr/>
            </a:pPr>
            <a:r>
              <a:rPr lang="en-US" sz="3600" dirty="0">
                <a:solidFill>
                  <a:srgbClr val="800000"/>
                </a:solidFill>
                <a:latin typeface="+mj-lt"/>
                <a:ea typeface="+mj-ea"/>
                <a:cs typeface="+mj-cs"/>
              </a:rPr>
              <a:t>EM Energy from the Sun</a:t>
            </a:r>
          </a:p>
        </p:txBody>
      </p:sp>
      <p:pic>
        <p:nvPicPr>
          <p:cNvPr id="5" name="Picture 4" descr="Spectrum">
            <a:extLst>
              <a:ext uri="{FF2B5EF4-FFF2-40B4-BE49-F238E27FC236}">
                <a16:creationId xmlns:a16="http://schemas.microsoft.com/office/drawing/2014/main" id="{7BACA740-EE10-8646-B5DC-E5A2C09600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645569"/>
            <a:ext cx="4759029" cy="408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5" descr="light">
            <a:extLst>
              <a:ext uri="{FF2B5EF4-FFF2-40B4-BE49-F238E27FC236}">
                <a16:creationId xmlns:a16="http://schemas.microsoft.com/office/drawing/2014/main" id="{4BC6AF58-B80F-9C47-948D-4C1A88522E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563" y="765175"/>
            <a:ext cx="6996112" cy="576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54C51F62-00FA-2442-AB6A-19F9EC039CD6}"/>
              </a:ext>
            </a:extLst>
          </p:cNvPr>
          <p:cNvSpPr txBox="1">
            <a:spLocks/>
          </p:cNvSpPr>
          <p:nvPr/>
        </p:nvSpPr>
        <p:spPr>
          <a:xfrm>
            <a:off x="381000" y="-228600"/>
            <a:ext cx="8229600" cy="1143000"/>
          </a:xfrm>
          <a:prstGeom prst="rect">
            <a:avLst/>
          </a:prstGeom>
        </p:spPr>
        <p:txBody>
          <a:bodyPr anchor="ctr">
            <a:normAutofit/>
          </a:bodyPr>
          <a:lstStyle/>
          <a:p>
            <a:pPr algn="ctr" defTabSz="457200" eaLnBrk="1" fontAlgn="auto" hangingPunct="1">
              <a:spcAft>
                <a:spcPts val="0"/>
              </a:spcAft>
              <a:defRPr/>
            </a:pPr>
            <a:r>
              <a:rPr lang="en-US" sz="3600" dirty="0">
                <a:solidFill>
                  <a:srgbClr val="800000"/>
                </a:solidFill>
                <a:latin typeface="+mj-lt"/>
                <a:ea typeface="+mj-ea"/>
                <a:cs typeface="+mj-cs"/>
              </a:rPr>
              <a:t>EM Energy from the Sun</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4" descr="Blackbody">
            <a:extLst>
              <a:ext uri="{FF2B5EF4-FFF2-40B4-BE49-F238E27FC236}">
                <a16:creationId xmlns:a16="http://schemas.microsoft.com/office/drawing/2014/main" id="{8D647811-30B7-E941-AF6B-545930DA15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387350"/>
            <a:ext cx="4165600" cy="587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Rectangle 5" descr="5%">
            <a:extLst>
              <a:ext uri="{FF2B5EF4-FFF2-40B4-BE49-F238E27FC236}">
                <a16:creationId xmlns:a16="http://schemas.microsoft.com/office/drawing/2014/main" id="{C721E689-1689-374B-A477-65FA7CD71F43}"/>
              </a:ext>
            </a:extLst>
          </p:cNvPr>
          <p:cNvSpPr>
            <a:spLocks noChangeArrowheads="1"/>
          </p:cNvSpPr>
          <p:nvPr/>
        </p:nvSpPr>
        <p:spPr bwMode="auto">
          <a:xfrm>
            <a:off x="3962400" y="4468813"/>
            <a:ext cx="5100638"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lvl1pPr>
              <a:defRPr sz="2400" baseline="-25000">
                <a:solidFill>
                  <a:schemeClr val="tx1"/>
                </a:solidFill>
                <a:latin typeface="Arial" panose="020B0604020202020204" pitchFamily="34" charset="0"/>
                <a:ea typeface="ヒラギノ角ゴ Pro W3" panose="020B0300000000000000" pitchFamily="34" charset="-128"/>
              </a:defRPr>
            </a:lvl1pPr>
            <a:lvl2pPr marL="742950" indent="-285750">
              <a:defRPr sz="2400" baseline="-25000">
                <a:solidFill>
                  <a:schemeClr val="tx1"/>
                </a:solidFill>
                <a:latin typeface="Arial" panose="020B0604020202020204" pitchFamily="34" charset="0"/>
                <a:ea typeface="ヒラギノ角ゴ Pro W3" panose="020B0300000000000000" pitchFamily="34" charset="-128"/>
              </a:defRPr>
            </a:lvl2pPr>
            <a:lvl3pPr marL="1143000" indent="-228600">
              <a:defRPr sz="2400" baseline="-25000">
                <a:solidFill>
                  <a:schemeClr val="tx1"/>
                </a:solidFill>
                <a:latin typeface="Arial" panose="020B0604020202020204" pitchFamily="34" charset="0"/>
                <a:ea typeface="ヒラギノ角ゴ Pro W3" panose="020B0300000000000000" pitchFamily="34" charset="-128"/>
              </a:defRPr>
            </a:lvl3pPr>
            <a:lvl4pPr marL="1600200" indent="-228600">
              <a:defRPr sz="2400" baseline="-25000">
                <a:solidFill>
                  <a:schemeClr val="tx1"/>
                </a:solidFill>
                <a:latin typeface="Arial" panose="020B0604020202020204" pitchFamily="34" charset="0"/>
                <a:ea typeface="ヒラギノ角ゴ Pro W3" panose="020B0300000000000000" pitchFamily="34" charset="-128"/>
              </a:defRPr>
            </a:lvl4pPr>
            <a:lvl5pPr marL="2057400" indent="-228600">
              <a:defRPr sz="2400" baseline="-25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9pPr>
          </a:lstStyle>
          <a:p>
            <a:r>
              <a:rPr lang="en-US" altLang="en-US" sz="2100" baseline="0" dirty="0">
                <a:solidFill>
                  <a:srgbClr val="002060"/>
                </a:solidFill>
              </a:rPr>
              <a:t>Area under each curve may be summed to compute the total radiant energy (</a:t>
            </a:r>
            <a:r>
              <a:rPr lang="en-US" altLang="en-US" sz="2100" i="1" baseline="0" dirty="0" err="1">
                <a:solidFill>
                  <a:srgbClr val="002060"/>
                </a:solidFill>
              </a:rPr>
              <a:t>M</a:t>
            </a:r>
            <a:r>
              <a:rPr lang="en-US" altLang="en-US" sz="2100" dirty="0" err="1">
                <a:solidFill>
                  <a:srgbClr val="002060"/>
                </a:solidFill>
              </a:rPr>
              <a:t>l</a:t>
            </a:r>
            <a:r>
              <a:rPr lang="en-US" altLang="en-US" sz="2100" baseline="0" dirty="0">
                <a:solidFill>
                  <a:srgbClr val="002060"/>
                </a:solidFill>
              </a:rPr>
              <a:t>) exiting each object.</a:t>
            </a:r>
          </a:p>
        </p:txBody>
      </p:sp>
      <p:sp>
        <p:nvSpPr>
          <p:cNvPr id="58371" name="Rectangle 6" descr="5%">
            <a:extLst>
              <a:ext uri="{FF2B5EF4-FFF2-40B4-BE49-F238E27FC236}">
                <a16:creationId xmlns:a16="http://schemas.microsoft.com/office/drawing/2014/main" id="{4FCC0077-5F74-A04A-9A83-1F85ECC73D3B}"/>
              </a:ext>
            </a:extLst>
          </p:cNvPr>
          <p:cNvSpPr>
            <a:spLocks noChangeArrowheads="1"/>
          </p:cNvSpPr>
          <p:nvPr/>
        </p:nvSpPr>
        <p:spPr bwMode="auto">
          <a:xfrm>
            <a:off x="3108325" y="1616075"/>
            <a:ext cx="603567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lvl1pPr>
              <a:defRPr sz="2400" baseline="-25000">
                <a:solidFill>
                  <a:schemeClr val="tx1"/>
                </a:solidFill>
                <a:latin typeface="Arial" panose="020B0604020202020204" pitchFamily="34" charset="0"/>
                <a:ea typeface="ヒラギノ角ゴ Pro W3" panose="020B0300000000000000" pitchFamily="34" charset="-128"/>
              </a:defRPr>
            </a:lvl1pPr>
            <a:lvl2pPr marL="742950" indent="-285750">
              <a:defRPr sz="2400" baseline="-25000">
                <a:solidFill>
                  <a:schemeClr val="tx1"/>
                </a:solidFill>
                <a:latin typeface="Arial" panose="020B0604020202020204" pitchFamily="34" charset="0"/>
                <a:ea typeface="ヒラギノ角ゴ Pro W3" panose="020B0300000000000000" pitchFamily="34" charset="-128"/>
              </a:defRPr>
            </a:lvl2pPr>
            <a:lvl3pPr marL="1143000" indent="-228600">
              <a:defRPr sz="2400" baseline="-25000">
                <a:solidFill>
                  <a:schemeClr val="tx1"/>
                </a:solidFill>
                <a:latin typeface="Arial" panose="020B0604020202020204" pitchFamily="34" charset="0"/>
                <a:ea typeface="ヒラギノ角ゴ Pro W3" panose="020B0300000000000000" pitchFamily="34" charset="-128"/>
              </a:defRPr>
            </a:lvl3pPr>
            <a:lvl4pPr marL="1600200" indent="-228600">
              <a:defRPr sz="2400" baseline="-25000">
                <a:solidFill>
                  <a:schemeClr val="tx1"/>
                </a:solidFill>
                <a:latin typeface="Arial" panose="020B0604020202020204" pitchFamily="34" charset="0"/>
                <a:ea typeface="ヒラギノ角ゴ Pro W3" panose="020B0300000000000000" pitchFamily="34" charset="-128"/>
              </a:defRPr>
            </a:lvl4pPr>
            <a:lvl5pPr marL="2057400" indent="-228600">
              <a:defRPr sz="2400" baseline="-25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9pPr>
          </a:lstStyle>
          <a:p>
            <a:r>
              <a:rPr lang="en-US" altLang="en-US" sz="2100" baseline="0" dirty="0">
                <a:solidFill>
                  <a:srgbClr val="002060"/>
                </a:solidFill>
              </a:rPr>
              <a:t>Blackbody radiation curves for several objects including Sun &amp; Earth (approximate 6,000 K and 300 K blackbodies).</a:t>
            </a:r>
          </a:p>
          <a:p>
            <a:endParaRPr lang="en-US" altLang="en-US" baseline="0" dirty="0">
              <a:solidFill>
                <a:srgbClr val="000090"/>
              </a:solidFill>
            </a:endParaRPr>
          </a:p>
        </p:txBody>
      </p:sp>
      <p:sp>
        <p:nvSpPr>
          <p:cNvPr id="2" name="Rectangle 1">
            <a:extLst>
              <a:ext uri="{FF2B5EF4-FFF2-40B4-BE49-F238E27FC236}">
                <a16:creationId xmlns:a16="http://schemas.microsoft.com/office/drawing/2014/main" id="{170B9837-6ACC-9A46-A7C1-EAEAC2C28FE2}"/>
              </a:ext>
            </a:extLst>
          </p:cNvPr>
          <p:cNvSpPr/>
          <p:nvPr/>
        </p:nvSpPr>
        <p:spPr>
          <a:xfrm>
            <a:off x="3957638" y="3019425"/>
            <a:ext cx="5305425" cy="1062038"/>
          </a:xfrm>
          <a:prstGeom prst="rect">
            <a:avLst/>
          </a:prstGeom>
        </p:spPr>
        <p:txBody>
          <a:bodyPr>
            <a:spAutoFit/>
          </a:bodyPr>
          <a:lstStyle>
            <a:lvl1pPr>
              <a:defRPr sz="2400" baseline="-25000">
                <a:solidFill>
                  <a:schemeClr val="tx1"/>
                </a:solidFill>
                <a:latin typeface="Arial" charset="0"/>
                <a:ea typeface="ヒラギノ角ゴ Pro W3" charset="-128"/>
              </a:defRPr>
            </a:lvl1pPr>
            <a:lvl2pPr marL="742950" indent="-285750">
              <a:defRPr sz="2400" baseline="-25000">
                <a:solidFill>
                  <a:schemeClr val="tx1"/>
                </a:solidFill>
                <a:latin typeface="Arial" charset="0"/>
                <a:ea typeface="ヒラギノ角ゴ Pro W3" charset="-128"/>
              </a:defRPr>
            </a:lvl2pPr>
            <a:lvl3pPr marL="1143000" indent="-228600">
              <a:defRPr sz="2400" baseline="-25000">
                <a:solidFill>
                  <a:schemeClr val="tx1"/>
                </a:solidFill>
                <a:latin typeface="Arial" charset="0"/>
                <a:ea typeface="ヒラギノ角ゴ Pro W3" charset="-128"/>
              </a:defRPr>
            </a:lvl3pPr>
            <a:lvl4pPr marL="1600200" indent="-228600">
              <a:defRPr sz="2400" baseline="-25000">
                <a:solidFill>
                  <a:schemeClr val="tx1"/>
                </a:solidFill>
                <a:latin typeface="Arial" charset="0"/>
                <a:ea typeface="ヒラギノ角ゴ Pro W3" charset="-128"/>
              </a:defRPr>
            </a:lvl4pPr>
            <a:lvl5pPr marL="2057400" indent="-228600">
              <a:defRPr sz="2400" baseline="-250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baseline="-250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baseline="-250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baseline="-250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baseline="-25000">
                <a:solidFill>
                  <a:schemeClr val="tx1"/>
                </a:solidFill>
                <a:latin typeface="Arial" charset="0"/>
                <a:ea typeface="ヒラギノ角ゴ Pro W3" charset="-128"/>
              </a:defRPr>
            </a:lvl9pPr>
          </a:lstStyle>
          <a:p>
            <a:pPr>
              <a:defRPr/>
            </a:pPr>
            <a:r>
              <a:rPr lang="en-US" altLang="x-none" sz="2100" baseline="0" dirty="0">
                <a:solidFill>
                  <a:srgbClr val="002060"/>
                </a:solidFill>
              </a:rPr>
              <a:t>As the temperature increases, dominant wavelength (</a:t>
            </a:r>
            <a:r>
              <a:rPr lang="en-US" altLang="x-none" sz="2100" baseline="0" dirty="0">
                <a:solidFill>
                  <a:srgbClr val="002060"/>
                </a:solidFill>
                <a:latin typeface="Symbol" charset="2"/>
                <a:sym typeface="Symbol" charset="2"/>
              </a:rPr>
              <a:t></a:t>
            </a:r>
            <a:r>
              <a:rPr lang="en-US" altLang="x-none" sz="2100" dirty="0">
                <a:solidFill>
                  <a:srgbClr val="002060"/>
                </a:solidFill>
              </a:rPr>
              <a:t>max </a:t>
            </a:r>
            <a:r>
              <a:rPr lang="en-US" altLang="x-none" sz="2100" baseline="0" dirty="0">
                <a:solidFill>
                  <a:srgbClr val="002060"/>
                </a:solidFill>
              </a:rPr>
              <a:t>) shifts toward shorter wavelengths.</a:t>
            </a:r>
            <a:endParaRPr lang="en-US" altLang="x-none" sz="2100" baseline="0" dirty="0">
              <a:solidFill>
                <a:srgbClr val="002060"/>
              </a:solidFill>
              <a:effectLst>
                <a:outerShdw blurRad="38100" dist="38100" dir="2700000" algn="tl">
                  <a:srgbClr val="C0C0C0"/>
                </a:outerShdw>
              </a:effectLst>
              <a:latin typeface="Times" charset="0"/>
            </a:endParaRPr>
          </a:p>
        </p:txBody>
      </p:sp>
      <p:sp>
        <p:nvSpPr>
          <p:cNvPr id="139266" name="Rectangle 2">
            <a:extLst>
              <a:ext uri="{FF2B5EF4-FFF2-40B4-BE49-F238E27FC236}">
                <a16:creationId xmlns:a16="http://schemas.microsoft.com/office/drawing/2014/main" id="{3406D224-D897-A74B-B493-B2F590443D5D}"/>
              </a:ext>
            </a:extLst>
          </p:cNvPr>
          <p:cNvSpPr>
            <a:spLocks noChangeArrowheads="1"/>
          </p:cNvSpPr>
          <p:nvPr/>
        </p:nvSpPr>
        <p:spPr bwMode="auto">
          <a:xfrm>
            <a:off x="3505200" y="228600"/>
            <a:ext cx="5486400" cy="1200150"/>
          </a:xfrm>
          <a:prstGeom prst="rect">
            <a:avLst/>
          </a:prstGeom>
          <a:noFill/>
          <a:ln w="12700">
            <a:noFill/>
            <a:miter lim="800000"/>
            <a:headEnd/>
            <a:tailEnd/>
          </a:ln>
          <a:effectLst/>
          <a:extLst>
            <a:ext uri="{909E8E84-426E-40dd-AFC4-6F175D3DCCD1}"/>
            <a:ext uri="{AF507438-7753-43e0-B8FC-AC1667EBCBE1}"/>
          </a:extLst>
        </p:spPr>
        <p:txBody>
          <a:bodyPr lIns="90487" tIns="44450" rIns="90487" bIns="44450">
            <a:spAutoFit/>
          </a:bodyPr>
          <a:lstStyle/>
          <a:p>
            <a:pPr algn="ctr">
              <a:defRPr/>
            </a:pPr>
            <a:r>
              <a:rPr lang="en-US" sz="3600" baseline="0" dirty="0">
                <a:solidFill>
                  <a:srgbClr val="B40811"/>
                </a:solidFill>
                <a:latin typeface="Arial" charset="0"/>
                <a:ea typeface="ヒラギノ角ゴ Pro W3" charset="0"/>
              </a:rPr>
              <a:t>Blackbody Radiation Curves</a:t>
            </a:r>
            <a:endParaRPr lang="en-US" sz="3600" baseline="0" dirty="0">
              <a:solidFill>
                <a:srgbClr val="B40811"/>
              </a:solidFill>
              <a:effectLst>
                <a:outerShdw blurRad="38100" dist="38100" dir="2700000" algn="tl">
                  <a:srgbClr val="DDDDDD"/>
                </a:outerShdw>
              </a:effectLst>
              <a:latin typeface="Times" charset="0"/>
              <a:ea typeface="ヒラギノ角ゴ Pro W3" charset="0"/>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028">
            <a:extLst>
              <a:ext uri="{FF2B5EF4-FFF2-40B4-BE49-F238E27FC236}">
                <a16:creationId xmlns:a16="http://schemas.microsoft.com/office/drawing/2014/main" id="{13E1552B-0300-544A-9206-2F5715542F08}"/>
              </a:ext>
            </a:extLst>
          </p:cNvPr>
          <p:cNvSpPr>
            <a:spLocks noChangeArrowheads="1"/>
          </p:cNvSpPr>
          <p:nvPr/>
        </p:nvSpPr>
        <p:spPr bwMode="auto">
          <a:xfrm>
            <a:off x="228600" y="1905000"/>
            <a:ext cx="8915400" cy="324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endParaRPr lang="en-US" altLang="en-US" sz="2400" baseline="0" dirty="0"/>
          </a:p>
          <a:p>
            <a:pPr>
              <a:spcBef>
                <a:spcPct val="0"/>
              </a:spcBef>
              <a:buClr>
                <a:srgbClr val="B40811"/>
              </a:buClr>
              <a:buSzPct val="150000"/>
              <a:buFont typeface="Times" pitchFamily="2" charset="0"/>
              <a:buChar char="•"/>
            </a:pPr>
            <a:r>
              <a:rPr lang="en-US" altLang="en-US" sz="2100" baseline="0" dirty="0"/>
              <a:t> </a:t>
            </a:r>
            <a:r>
              <a:rPr lang="en-US" altLang="en-US" sz="2100" baseline="0" dirty="0">
                <a:solidFill>
                  <a:srgbClr val="002060"/>
                </a:solidFill>
              </a:rPr>
              <a:t>describes the actual absorption and emission properties of real objects, or gray bodies.</a:t>
            </a:r>
          </a:p>
          <a:p>
            <a:pPr>
              <a:spcBef>
                <a:spcPct val="0"/>
              </a:spcBef>
              <a:buClr>
                <a:srgbClr val="B40811"/>
              </a:buClr>
              <a:buSzPct val="150000"/>
              <a:buFont typeface="Times" pitchFamily="2" charset="0"/>
              <a:buChar char="•"/>
            </a:pPr>
            <a:r>
              <a:rPr lang="en-US" altLang="en-US" sz="2100" baseline="0" dirty="0">
                <a:solidFill>
                  <a:srgbClr val="002060"/>
                </a:solidFill>
              </a:rPr>
              <a:t> is wavelength dependent </a:t>
            </a:r>
            <a:r>
              <a:rPr lang="en-US" altLang="en-US" sz="2400" baseline="0" dirty="0">
                <a:solidFill>
                  <a:srgbClr val="002060"/>
                </a:solidFill>
                <a:latin typeface="Symbol" pitchFamily="2" charset="2"/>
                <a:sym typeface="Symbol" pitchFamily="2" charset="2"/>
              </a:rPr>
              <a:t></a:t>
            </a:r>
            <a:r>
              <a:rPr lang="en-US" altLang="en-US" sz="2400" baseline="0" dirty="0">
                <a:solidFill>
                  <a:srgbClr val="002060"/>
                </a:solidFill>
              </a:rPr>
              <a:t>(</a:t>
            </a:r>
            <a:r>
              <a:rPr lang="en-US" altLang="en-US" sz="2400" baseline="0" dirty="0">
                <a:solidFill>
                  <a:srgbClr val="002060"/>
                </a:solidFill>
                <a:latin typeface="Symbol" pitchFamily="2" charset="2"/>
                <a:sym typeface="Symbol" pitchFamily="2" charset="2"/>
              </a:rPr>
              <a:t></a:t>
            </a:r>
            <a:r>
              <a:rPr lang="en-US" altLang="en-US" sz="2400" baseline="0" dirty="0">
                <a:solidFill>
                  <a:srgbClr val="002060"/>
                </a:solidFill>
              </a:rPr>
              <a:t>)</a:t>
            </a:r>
            <a:endParaRPr lang="en-US" altLang="en-US" sz="2100" baseline="0" dirty="0">
              <a:solidFill>
                <a:srgbClr val="002060"/>
              </a:solidFill>
            </a:endParaRPr>
          </a:p>
          <a:p>
            <a:pPr>
              <a:spcBef>
                <a:spcPct val="0"/>
              </a:spcBef>
              <a:buClr>
                <a:srgbClr val="B40811"/>
              </a:buClr>
              <a:buSzPct val="150000"/>
              <a:buFont typeface="Times" pitchFamily="2" charset="0"/>
              <a:buChar char="•"/>
            </a:pPr>
            <a:r>
              <a:rPr lang="en-US" altLang="en-US" sz="2100" baseline="0" dirty="0">
                <a:solidFill>
                  <a:srgbClr val="002060"/>
                </a:solidFill>
              </a:rPr>
              <a:t> is the ratio of the energy radiated (emitted) by the material to the energy radiated by a black body at the same temperature</a:t>
            </a:r>
          </a:p>
          <a:p>
            <a:pPr>
              <a:spcBef>
                <a:spcPct val="0"/>
              </a:spcBef>
              <a:buClr>
                <a:srgbClr val="B40811"/>
              </a:buClr>
              <a:buSzPct val="150000"/>
              <a:buFont typeface="Times" pitchFamily="2" charset="0"/>
              <a:buChar char="•"/>
            </a:pPr>
            <a:r>
              <a:rPr lang="en-US" altLang="en-US" sz="2100" baseline="0" dirty="0">
                <a:solidFill>
                  <a:srgbClr val="002060"/>
                </a:solidFill>
              </a:rPr>
              <a:t> is a measure of a material's ability to absorb and radiate energy</a:t>
            </a:r>
          </a:p>
          <a:p>
            <a:pPr>
              <a:spcBef>
                <a:spcPct val="0"/>
              </a:spcBef>
              <a:buClr>
                <a:srgbClr val="B40811"/>
              </a:buClr>
              <a:buSzPct val="150000"/>
              <a:buFont typeface="Times" pitchFamily="2" charset="0"/>
              <a:buChar char="•"/>
            </a:pPr>
            <a:r>
              <a:rPr lang="en-US" altLang="en-US" sz="2100" baseline="0" dirty="0">
                <a:solidFill>
                  <a:srgbClr val="002060"/>
                </a:solidFill>
              </a:rPr>
              <a:t> has a value from 0 to 1</a:t>
            </a:r>
          </a:p>
          <a:p>
            <a:pPr>
              <a:spcBef>
                <a:spcPct val="0"/>
              </a:spcBef>
              <a:buFontTx/>
              <a:buNone/>
            </a:pPr>
            <a:endParaRPr lang="en-US" altLang="en-US" sz="900" baseline="0" dirty="0">
              <a:solidFill>
                <a:srgbClr val="002060"/>
              </a:solidFill>
            </a:endParaRPr>
          </a:p>
          <a:p>
            <a:pPr>
              <a:spcBef>
                <a:spcPct val="0"/>
              </a:spcBef>
              <a:buFontTx/>
              <a:buNone/>
            </a:pPr>
            <a:r>
              <a:rPr lang="en-US" altLang="en-US" sz="2400" baseline="0" dirty="0">
                <a:solidFill>
                  <a:srgbClr val="002060"/>
                </a:solidFill>
              </a:rPr>
              <a:t>				L</a:t>
            </a:r>
            <a:r>
              <a:rPr lang="en-US" altLang="en-US" sz="2400" dirty="0">
                <a:solidFill>
                  <a:srgbClr val="002060"/>
                </a:solidFill>
                <a:latin typeface="Symbol" pitchFamily="2" charset="2"/>
                <a:sym typeface="Symbol" pitchFamily="2" charset="2"/>
              </a:rPr>
              <a:t></a:t>
            </a:r>
            <a:r>
              <a:rPr lang="en-US" altLang="en-US" sz="2400" baseline="0" dirty="0">
                <a:solidFill>
                  <a:srgbClr val="002060"/>
                </a:solidFill>
              </a:rPr>
              <a:t> = </a:t>
            </a:r>
            <a:r>
              <a:rPr lang="en-US" altLang="en-US" sz="2400" baseline="0" dirty="0">
                <a:solidFill>
                  <a:srgbClr val="002060"/>
                </a:solidFill>
                <a:latin typeface="Symbol" pitchFamily="2" charset="2"/>
                <a:sym typeface="Symbol" pitchFamily="2" charset="2"/>
              </a:rPr>
              <a:t></a:t>
            </a:r>
            <a:r>
              <a:rPr lang="en-US" altLang="en-US" sz="2400" baseline="0" dirty="0">
                <a:solidFill>
                  <a:srgbClr val="002060"/>
                </a:solidFill>
              </a:rPr>
              <a:t>(</a:t>
            </a:r>
            <a:r>
              <a:rPr lang="en-US" altLang="en-US" sz="2400" baseline="0" dirty="0">
                <a:solidFill>
                  <a:srgbClr val="002060"/>
                </a:solidFill>
                <a:latin typeface="Symbol" pitchFamily="2" charset="2"/>
                <a:sym typeface="Symbol" pitchFamily="2" charset="2"/>
              </a:rPr>
              <a:t></a:t>
            </a:r>
            <a:r>
              <a:rPr lang="en-US" altLang="en-US" sz="2400" baseline="0" dirty="0">
                <a:solidFill>
                  <a:srgbClr val="002060"/>
                </a:solidFill>
              </a:rPr>
              <a:t>) L</a:t>
            </a:r>
            <a:r>
              <a:rPr lang="en-US" altLang="en-US" sz="2400" dirty="0">
                <a:solidFill>
                  <a:srgbClr val="002060"/>
                </a:solidFill>
                <a:latin typeface="Symbol" pitchFamily="2" charset="2"/>
                <a:sym typeface="Symbol" pitchFamily="2" charset="2"/>
              </a:rPr>
              <a:t></a:t>
            </a:r>
            <a:r>
              <a:rPr lang="en-US" altLang="en-US" sz="2400" dirty="0">
                <a:solidFill>
                  <a:srgbClr val="002060"/>
                </a:solidFill>
              </a:rPr>
              <a:t>p</a:t>
            </a:r>
          </a:p>
        </p:txBody>
      </p:sp>
      <p:sp>
        <p:nvSpPr>
          <p:cNvPr id="60418" name="Rectangle 1029">
            <a:extLst>
              <a:ext uri="{FF2B5EF4-FFF2-40B4-BE49-F238E27FC236}">
                <a16:creationId xmlns:a16="http://schemas.microsoft.com/office/drawing/2014/main" id="{D0F5C171-735C-2945-926A-391D1A210D8D}"/>
              </a:ext>
            </a:extLst>
          </p:cNvPr>
          <p:cNvSpPr>
            <a:spLocks noChangeArrowheads="1"/>
          </p:cNvSpPr>
          <p:nvPr/>
        </p:nvSpPr>
        <p:spPr bwMode="auto">
          <a:xfrm>
            <a:off x="355600" y="5715000"/>
            <a:ext cx="8208963" cy="110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100" b="1" baseline="0" dirty="0">
                <a:solidFill>
                  <a:srgbClr val="B40811"/>
                </a:solidFill>
              </a:rPr>
              <a:t>Graybody:</a:t>
            </a:r>
            <a:r>
              <a:rPr lang="en-US" altLang="en-US" sz="2100" b="1" baseline="0" dirty="0">
                <a:solidFill>
                  <a:srgbClr val="FF0000"/>
                </a:solidFill>
              </a:rPr>
              <a:t> </a:t>
            </a:r>
            <a:r>
              <a:rPr lang="en-US" altLang="en-US" sz="2100" baseline="0" dirty="0">
                <a:solidFill>
                  <a:srgbClr val="002060"/>
                </a:solidFill>
              </a:rPr>
              <a:t>an object that reflects a fraction of the incident radiation</a:t>
            </a:r>
          </a:p>
          <a:p>
            <a:pPr>
              <a:spcBef>
                <a:spcPct val="0"/>
              </a:spcBef>
              <a:buFontTx/>
              <a:buNone/>
            </a:pPr>
            <a:endParaRPr lang="en-US" altLang="en-US" sz="2100" baseline="0" dirty="0">
              <a:solidFill>
                <a:srgbClr val="002060"/>
              </a:solidFill>
            </a:endParaRPr>
          </a:p>
          <a:p>
            <a:pPr>
              <a:spcBef>
                <a:spcPct val="0"/>
              </a:spcBef>
              <a:buFontTx/>
              <a:buNone/>
            </a:pPr>
            <a:r>
              <a:rPr lang="en-US" altLang="en-US" sz="2100" baseline="0" dirty="0">
                <a:solidFill>
                  <a:srgbClr val="002060"/>
                </a:solidFill>
              </a:rPr>
              <a:t>Reflectivity is 1- </a:t>
            </a:r>
            <a:r>
              <a:rPr lang="en-US" altLang="en-US" sz="2400" baseline="0" dirty="0">
                <a:solidFill>
                  <a:srgbClr val="002060"/>
                </a:solidFill>
                <a:latin typeface="Symbol" pitchFamily="2" charset="2"/>
                <a:sym typeface="Symbol" pitchFamily="2" charset="2"/>
              </a:rPr>
              <a:t></a:t>
            </a:r>
            <a:r>
              <a:rPr lang="en-US" altLang="en-US" sz="2400" baseline="0" dirty="0">
                <a:solidFill>
                  <a:srgbClr val="002060"/>
                </a:solidFill>
              </a:rPr>
              <a:t>(</a:t>
            </a:r>
            <a:r>
              <a:rPr lang="en-US" altLang="en-US" sz="2400" baseline="0" dirty="0">
                <a:solidFill>
                  <a:srgbClr val="002060"/>
                </a:solidFill>
                <a:latin typeface="Symbol" pitchFamily="2" charset="2"/>
                <a:sym typeface="Symbol" pitchFamily="2" charset="2"/>
              </a:rPr>
              <a:t></a:t>
            </a:r>
            <a:r>
              <a:rPr lang="en-US" altLang="en-US" sz="2400" baseline="0" dirty="0">
                <a:solidFill>
                  <a:srgbClr val="002060"/>
                </a:solidFill>
              </a:rPr>
              <a:t>)</a:t>
            </a:r>
          </a:p>
        </p:txBody>
      </p:sp>
      <p:sp>
        <p:nvSpPr>
          <p:cNvPr id="60419" name="Rectangle 1030">
            <a:extLst>
              <a:ext uri="{FF2B5EF4-FFF2-40B4-BE49-F238E27FC236}">
                <a16:creationId xmlns:a16="http://schemas.microsoft.com/office/drawing/2014/main" id="{7AE1AD21-BBB0-1B48-838D-79D2DF96B1D3}"/>
              </a:ext>
            </a:extLst>
          </p:cNvPr>
          <p:cNvSpPr>
            <a:spLocks noGrp="1" noChangeArrowheads="1"/>
          </p:cNvSpPr>
          <p:nvPr>
            <p:ph type="title"/>
          </p:nvPr>
        </p:nvSpPr>
        <p:spPr>
          <a:xfrm>
            <a:off x="2819400" y="304800"/>
            <a:ext cx="3657600" cy="762000"/>
          </a:xfrm>
          <a:noFill/>
          <a:extLst>
            <a:ext uri="{91240B29-F687-4F45-9708-019B960494DF}">
              <a14:hiddenLine xmlns:a14="http://schemas.microsoft.com/office/drawing/2010/main" w="12700">
                <a:solidFill>
                  <a:schemeClr val="tx1"/>
                </a:solidFill>
                <a:miter lim="800000"/>
                <a:headEnd/>
                <a:tailEnd/>
              </a14:hiddenLine>
            </a:ext>
          </a:extLst>
        </p:spPr>
        <p:txBody>
          <a:bodyPr/>
          <a:lstStyle/>
          <a:p>
            <a:pPr eaLnBrk="1" hangingPunct="1"/>
            <a:r>
              <a:rPr lang="en-US" altLang="en-US" sz="3600">
                <a:solidFill>
                  <a:srgbClr val="B40811"/>
                </a:solidFill>
              </a:rPr>
              <a:t>Real materials</a:t>
            </a:r>
            <a:endParaRPr lang="en-US" altLang="en-US"/>
          </a:p>
        </p:txBody>
      </p:sp>
      <p:sp>
        <p:nvSpPr>
          <p:cNvPr id="60420" name="Text Box 1031">
            <a:extLst>
              <a:ext uri="{FF2B5EF4-FFF2-40B4-BE49-F238E27FC236}">
                <a16:creationId xmlns:a16="http://schemas.microsoft.com/office/drawing/2014/main" id="{08585AEE-6368-CE4C-935C-9F6CE0C027C3}"/>
              </a:ext>
            </a:extLst>
          </p:cNvPr>
          <p:cNvSpPr txBox="1">
            <a:spLocks noChangeArrowheads="1"/>
          </p:cNvSpPr>
          <p:nvPr/>
        </p:nvSpPr>
        <p:spPr bwMode="auto">
          <a:xfrm>
            <a:off x="152400" y="1219200"/>
            <a:ext cx="8763000" cy="1077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400" baseline="0" dirty="0">
                <a:solidFill>
                  <a:srgbClr val="002060"/>
                </a:solidFill>
              </a:rPr>
              <a:t>Real materials are not black bodies, so we introduce a property,  </a:t>
            </a:r>
            <a:r>
              <a:rPr lang="en-US" altLang="en-US" sz="2400" i="1" baseline="0" dirty="0">
                <a:solidFill>
                  <a:srgbClr val="002060"/>
                </a:solidFill>
              </a:rPr>
              <a:t>emissivity </a:t>
            </a:r>
            <a:r>
              <a:rPr lang="en-US" altLang="en-US" sz="2400" i="1" baseline="0" dirty="0">
                <a:solidFill>
                  <a:srgbClr val="002060"/>
                </a:solidFill>
                <a:latin typeface="Symbol" pitchFamily="2" charset="2"/>
                <a:sym typeface="Symbol" pitchFamily="2" charset="2"/>
              </a:rPr>
              <a:t></a:t>
            </a:r>
            <a:r>
              <a:rPr lang="en-US" altLang="en-US" sz="2100" baseline="0" dirty="0">
                <a:solidFill>
                  <a:srgbClr val="002060"/>
                </a:solidFill>
              </a:rPr>
              <a:t>:</a:t>
            </a:r>
          </a:p>
          <a:p>
            <a:pPr>
              <a:spcBef>
                <a:spcPct val="0"/>
              </a:spcBef>
              <a:buFontTx/>
              <a:buNone/>
            </a:pPr>
            <a:r>
              <a:rPr lang="en-US" altLang="en-US" sz="2400" dirty="0">
                <a:solidFill>
                  <a:srgbClr val="002060"/>
                </a:solidFill>
              </a:rPr>
              <a:t> </a:t>
            </a:r>
          </a:p>
        </p:txBody>
      </p:sp>
      <p:sp>
        <p:nvSpPr>
          <p:cNvPr id="60421" name="Text Box 1033">
            <a:extLst>
              <a:ext uri="{FF2B5EF4-FFF2-40B4-BE49-F238E27FC236}">
                <a16:creationId xmlns:a16="http://schemas.microsoft.com/office/drawing/2014/main" id="{1BCB74A4-51EF-EB4D-A4E5-F06459A1A344}"/>
              </a:ext>
            </a:extLst>
          </p:cNvPr>
          <p:cNvSpPr txBox="1">
            <a:spLocks noChangeArrowheads="1"/>
          </p:cNvSpPr>
          <p:nvPr/>
        </p:nvSpPr>
        <p:spPr bwMode="auto">
          <a:xfrm>
            <a:off x="6197600" y="5257800"/>
            <a:ext cx="2946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400" baseline="0"/>
              <a:t>Black-body radiance</a:t>
            </a:r>
            <a:endParaRPr lang="en-US" altLang="en-US" sz="2400"/>
          </a:p>
        </p:txBody>
      </p:sp>
      <p:sp>
        <p:nvSpPr>
          <p:cNvPr id="60422" name="Line 1034">
            <a:extLst>
              <a:ext uri="{FF2B5EF4-FFF2-40B4-BE49-F238E27FC236}">
                <a16:creationId xmlns:a16="http://schemas.microsoft.com/office/drawing/2014/main" id="{73AA4C00-6FDE-BF43-898E-9316D6840EA0}"/>
              </a:ext>
            </a:extLst>
          </p:cNvPr>
          <p:cNvSpPr>
            <a:spLocks noChangeShapeType="1"/>
          </p:cNvSpPr>
          <p:nvPr/>
        </p:nvSpPr>
        <p:spPr bwMode="auto">
          <a:xfrm flipH="1" flipV="1">
            <a:off x="5638800" y="5181600"/>
            <a:ext cx="533400" cy="228600"/>
          </a:xfrm>
          <a:prstGeom prst="line">
            <a:avLst/>
          </a:prstGeom>
          <a:noFill/>
          <a:ln w="12700">
            <a:solidFill>
              <a:srgbClr val="B40811"/>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9" descr="Picture 18">
            <a:extLst>
              <a:ext uri="{FF2B5EF4-FFF2-40B4-BE49-F238E27FC236}">
                <a16:creationId xmlns:a16="http://schemas.microsoft.com/office/drawing/2014/main" id="{E8A7475A-AD46-9A48-A818-BFD136EBD8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914400"/>
            <a:ext cx="69342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Rectangle 4">
            <a:extLst>
              <a:ext uri="{FF2B5EF4-FFF2-40B4-BE49-F238E27FC236}">
                <a16:creationId xmlns:a16="http://schemas.microsoft.com/office/drawing/2014/main" id="{9CEFA816-C58A-7C4D-8430-4450F3D2DD96}"/>
              </a:ext>
            </a:extLst>
          </p:cNvPr>
          <p:cNvSpPr>
            <a:spLocks noGrp="1" noChangeArrowheads="1"/>
          </p:cNvSpPr>
          <p:nvPr>
            <p:ph type="title"/>
          </p:nvPr>
        </p:nvSpPr>
        <p:spPr>
          <a:xfrm>
            <a:off x="2819400" y="304800"/>
            <a:ext cx="3657600" cy="762000"/>
          </a:xfrm>
          <a:noFill/>
          <a:extLst>
            <a:ext uri="{91240B29-F687-4F45-9708-019B960494DF}">
              <a14:hiddenLine xmlns:a14="http://schemas.microsoft.com/office/drawing/2010/main" w="12700">
                <a:solidFill>
                  <a:schemeClr val="tx1"/>
                </a:solidFill>
                <a:miter lim="800000"/>
                <a:headEnd/>
                <a:tailEnd/>
              </a14:hiddenLine>
            </a:ext>
          </a:extLst>
        </p:spPr>
        <p:txBody>
          <a:bodyPr/>
          <a:lstStyle/>
          <a:p>
            <a:pPr eaLnBrk="1" hangingPunct="1"/>
            <a:r>
              <a:rPr lang="en-US" altLang="en-US" sz="3600">
                <a:solidFill>
                  <a:srgbClr val="B40811"/>
                </a:solidFill>
              </a:rPr>
              <a:t>Real materials</a:t>
            </a:r>
            <a:endParaRPr lang="en-US"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4">
            <a:extLst>
              <a:ext uri="{FF2B5EF4-FFF2-40B4-BE49-F238E27FC236}">
                <a16:creationId xmlns:a16="http://schemas.microsoft.com/office/drawing/2014/main" id="{6639CC5E-D2EE-B143-BCFA-DD7655E6E589}"/>
              </a:ext>
            </a:extLst>
          </p:cNvPr>
          <p:cNvSpPr>
            <a:spLocks noGrp="1" noChangeArrowheads="1"/>
          </p:cNvSpPr>
          <p:nvPr>
            <p:ph type="title"/>
          </p:nvPr>
        </p:nvSpPr>
        <p:spPr>
          <a:xfrm>
            <a:off x="2819400" y="304800"/>
            <a:ext cx="3657600" cy="762000"/>
          </a:xfrm>
          <a:noFill/>
          <a:extLst>
            <a:ext uri="{91240B29-F687-4F45-9708-019B960494DF}">
              <a14:hiddenLine xmlns:a14="http://schemas.microsoft.com/office/drawing/2010/main" w="12700">
                <a:solidFill>
                  <a:schemeClr val="tx1"/>
                </a:solidFill>
                <a:miter lim="800000"/>
                <a:headEnd/>
                <a:tailEnd/>
              </a14:hiddenLine>
            </a:ext>
          </a:extLst>
        </p:spPr>
        <p:txBody>
          <a:bodyPr/>
          <a:lstStyle/>
          <a:p>
            <a:pPr eaLnBrk="1" hangingPunct="1"/>
            <a:r>
              <a:rPr lang="en-US" altLang="en-US" sz="3600">
                <a:solidFill>
                  <a:srgbClr val="B40811"/>
                </a:solidFill>
              </a:rPr>
              <a:t>Real materials</a:t>
            </a:r>
            <a:endParaRPr lang="en-US" altLang="en-US"/>
          </a:p>
        </p:txBody>
      </p:sp>
      <p:pic>
        <p:nvPicPr>
          <p:cNvPr id="64514" name="Picture 1" descr="spec1.jpg">
            <a:extLst>
              <a:ext uri="{FF2B5EF4-FFF2-40B4-BE49-F238E27FC236}">
                <a16:creationId xmlns:a16="http://schemas.microsoft.com/office/drawing/2014/main" id="{A73470C6-5509-8E45-BF78-AEF6146BEA2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66800"/>
            <a:ext cx="772953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3E22D786-A8C5-B546-A46C-41275E2B00DB}"/>
              </a:ext>
            </a:extLst>
          </p:cNvPr>
          <p:cNvSpPr>
            <a:spLocks noGrp="1" noChangeArrowheads="1"/>
          </p:cNvSpPr>
          <p:nvPr>
            <p:ph type="title"/>
          </p:nvPr>
        </p:nvSpPr>
        <p:spPr>
          <a:xfrm>
            <a:off x="1676400" y="228600"/>
            <a:ext cx="5638800" cy="533400"/>
          </a:xfrm>
          <a:noFill/>
          <a:extLst>
            <a:ext uri="{91240B29-F687-4F45-9708-019B960494DF}">
              <a14:hiddenLine xmlns:a14="http://schemas.microsoft.com/office/drawing/2010/main" w="12700">
                <a:solidFill>
                  <a:schemeClr val="tx1"/>
                </a:solidFill>
                <a:miter lim="800000"/>
                <a:headEnd/>
                <a:tailEnd/>
              </a14:hiddenLine>
            </a:ext>
          </a:extLst>
        </p:spPr>
        <p:txBody>
          <a:bodyPr/>
          <a:lstStyle/>
          <a:p>
            <a:pPr eaLnBrk="1" hangingPunct="1"/>
            <a:r>
              <a:rPr lang="en-US" altLang="en-US" sz="3600">
                <a:solidFill>
                  <a:srgbClr val="B40811"/>
                </a:solidFill>
              </a:rPr>
              <a:t>Temperature of lava flow</a:t>
            </a:r>
            <a:endParaRPr lang="en-US" altLang="en-US"/>
          </a:p>
        </p:txBody>
      </p:sp>
      <p:pic>
        <p:nvPicPr>
          <p:cNvPr id="66562" name="Picture 4">
            <a:extLst>
              <a:ext uri="{FF2B5EF4-FFF2-40B4-BE49-F238E27FC236}">
                <a16:creationId xmlns:a16="http://schemas.microsoft.com/office/drawing/2014/main" id="{3AA15A46-409D-0342-86EF-BC187FCC41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085975"/>
            <a:ext cx="7543800"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Rectangle 5">
            <a:extLst>
              <a:ext uri="{FF2B5EF4-FFF2-40B4-BE49-F238E27FC236}">
                <a16:creationId xmlns:a16="http://schemas.microsoft.com/office/drawing/2014/main" id="{D2C16DC6-7CC9-D04A-9F38-F043083BE1F7}"/>
              </a:ext>
            </a:extLst>
          </p:cNvPr>
          <p:cNvSpPr>
            <a:spLocks noChangeArrowheads="1"/>
          </p:cNvSpPr>
          <p:nvPr/>
        </p:nvSpPr>
        <p:spPr bwMode="auto">
          <a:xfrm>
            <a:off x="457200" y="990600"/>
            <a:ext cx="8458200" cy="105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100" baseline="0" dirty="0">
                <a:solidFill>
                  <a:srgbClr val="002060"/>
                </a:solidFill>
              </a:rPr>
              <a:t>The temperature of a </a:t>
            </a:r>
            <a:r>
              <a:rPr lang="en-US" altLang="en-US" sz="2100" baseline="0" dirty="0" err="1">
                <a:solidFill>
                  <a:srgbClr val="002060"/>
                </a:solidFill>
              </a:rPr>
              <a:t>Pāhoehoe</a:t>
            </a:r>
            <a:r>
              <a:rPr lang="en-US" altLang="en-US" sz="2100" baseline="0" dirty="0">
                <a:solidFill>
                  <a:srgbClr val="002060"/>
                </a:solidFill>
              </a:rPr>
              <a:t> lava flow can be estimated just by observing its </a:t>
            </a:r>
            <a:r>
              <a:rPr lang="en-US" altLang="en-US" sz="2100" baseline="0" dirty="0" err="1">
                <a:solidFill>
                  <a:srgbClr val="002060"/>
                </a:solidFill>
              </a:rPr>
              <a:t>colour</a:t>
            </a:r>
            <a:r>
              <a:rPr lang="en-US" altLang="en-US" sz="2100" baseline="0" dirty="0">
                <a:solidFill>
                  <a:srgbClr val="002060"/>
                </a:solidFill>
              </a:rPr>
              <a:t>. The result agrees well with the measured temperatures of lava flows at about 1000 to 1200°C.</a:t>
            </a:r>
          </a:p>
        </p:txBody>
      </p:sp>
      <p:pic>
        <p:nvPicPr>
          <p:cNvPr id="66564" name="Picture 6">
            <a:extLst>
              <a:ext uri="{FF2B5EF4-FFF2-40B4-BE49-F238E27FC236}">
                <a16:creationId xmlns:a16="http://schemas.microsoft.com/office/drawing/2014/main" id="{89A5A470-0DE6-404D-BF07-6CCF835918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6638" y="333375"/>
            <a:ext cx="411162" cy="644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a:extLst>
              <a:ext uri="{FF2B5EF4-FFF2-40B4-BE49-F238E27FC236}">
                <a16:creationId xmlns:a16="http://schemas.microsoft.com/office/drawing/2014/main" id="{5F69F86A-AE59-954E-98F3-965A89F82B5B}"/>
              </a:ext>
            </a:extLst>
          </p:cNvPr>
          <p:cNvSpPr>
            <a:spLocks noGrp="1" noChangeArrowheads="1"/>
          </p:cNvSpPr>
          <p:nvPr>
            <p:ph type="title"/>
          </p:nvPr>
        </p:nvSpPr>
        <p:spPr>
          <a:xfrm>
            <a:off x="1905000" y="304800"/>
            <a:ext cx="4800600" cy="609600"/>
          </a:xfrm>
          <a:noFill/>
          <a:extLst>
            <a:ext uri="{91240B29-F687-4F45-9708-019B960494DF}">
              <a14:hiddenLine xmlns:a14="http://schemas.microsoft.com/office/drawing/2010/main" w="12700">
                <a:solidFill>
                  <a:schemeClr val="tx1"/>
                </a:solidFill>
                <a:miter lim="800000"/>
                <a:headEnd/>
                <a:tailEnd/>
              </a14:hiddenLine>
            </a:ext>
          </a:extLst>
        </p:spPr>
        <p:txBody>
          <a:bodyPr/>
          <a:lstStyle/>
          <a:p>
            <a:pPr eaLnBrk="1" hangingPunct="1"/>
            <a:r>
              <a:rPr lang="en-US" altLang="en-US" sz="3600">
                <a:solidFill>
                  <a:srgbClr val="B40811"/>
                </a:solidFill>
              </a:rPr>
              <a:t>Thermal radiation</a:t>
            </a:r>
            <a:endParaRPr lang="en-US" altLang="en-US"/>
          </a:p>
        </p:txBody>
      </p:sp>
      <p:pic>
        <p:nvPicPr>
          <p:cNvPr id="68610" name="Picture 6">
            <a:extLst>
              <a:ext uri="{FF2B5EF4-FFF2-40B4-BE49-F238E27FC236}">
                <a16:creationId xmlns:a16="http://schemas.microsoft.com/office/drawing/2014/main" id="{8B494517-C9B1-FE40-9B02-FDF0DBA062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219200"/>
            <a:ext cx="5638800"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Rectangle 7">
            <a:extLst>
              <a:ext uri="{FF2B5EF4-FFF2-40B4-BE49-F238E27FC236}">
                <a16:creationId xmlns:a16="http://schemas.microsoft.com/office/drawing/2014/main" id="{E3EE9DA9-FC56-BC4C-8CF9-91C557C12CF5}"/>
              </a:ext>
            </a:extLst>
          </p:cNvPr>
          <p:cNvSpPr>
            <a:spLocks noChangeArrowheads="1"/>
          </p:cNvSpPr>
          <p:nvPr/>
        </p:nvSpPr>
        <p:spPr bwMode="auto">
          <a:xfrm>
            <a:off x="0" y="4711700"/>
            <a:ext cx="8991600" cy="1938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400" baseline="0" dirty="0">
                <a:solidFill>
                  <a:srgbClr val="002060"/>
                </a:solidFill>
              </a:rPr>
              <a:t>Thermal cameras and imaging systems respond to infra-red radiation and, suitably calibrated for emissivity, can produce images of the surface temperatures of bodies.</a:t>
            </a:r>
          </a:p>
          <a:p>
            <a:pPr>
              <a:spcBef>
                <a:spcPct val="0"/>
              </a:spcBef>
              <a:buFontTx/>
              <a:buNone/>
            </a:pPr>
            <a:endParaRPr lang="en-US" altLang="en-US" sz="2400" baseline="0" dirty="0">
              <a:solidFill>
                <a:srgbClr val="002060"/>
              </a:solidFill>
            </a:endParaRPr>
          </a:p>
          <a:p>
            <a:pPr>
              <a:spcBef>
                <a:spcPct val="0"/>
              </a:spcBef>
              <a:buFontTx/>
              <a:buNone/>
            </a:pPr>
            <a:r>
              <a:rPr lang="en-US" altLang="en-US" sz="2400" baseline="0" dirty="0">
                <a:solidFill>
                  <a:srgbClr val="002060"/>
                </a:solidFill>
              </a:rPr>
              <a:t>In this picture, false </a:t>
            </a:r>
            <a:r>
              <a:rPr lang="en-US" altLang="en-US" sz="2400" baseline="0" dirty="0" err="1">
                <a:solidFill>
                  <a:srgbClr val="002060"/>
                </a:solidFill>
              </a:rPr>
              <a:t>colour</a:t>
            </a:r>
            <a:r>
              <a:rPr lang="en-US" altLang="en-US" sz="2400" baseline="0" dirty="0">
                <a:solidFill>
                  <a:srgbClr val="002060"/>
                </a:solidFill>
              </a:rPr>
              <a:t> is used in the display.</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3">
            <a:extLst>
              <a:ext uri="{FF2B5EF4-FFF2-40B4-BE49-F238E27FC236}">
                <a16:creationId xmlns:a16="http://schemas.microsoft.com/office/drawing/2014/main" id="{F374EC91-5FCA-CD46-8A50-6B881B920BBE}"/>
              </a:ext>
            </a:extLst>
          </p:cNvPr>
          <p:cNvSpPr>
            <a:spLocks noGrp="1" noChangeArrowheads="1"/>
          </p:cNvSpPr>
          <p:nvPr>
            <p:ph type="body" idx="1"/>
          </p:nvPr>
        </p:nvSpPr>
        <p:spPr>
          <a:xfrm>
            <a:off x="0" y="838200"/>
            <a:ext cx="8839200" cy="3048000"/>
          </a:xfrm>
        </p:spPr>
        <p:txBody>
          <a:bodyPr/>
          <a:lstStyle/>
          <a:p>
            <a:pPr eaLnBrk="1" hangingPunct="1">
              <a:lnSpc>
                <a:spcPct val="90000"/>
              </a:lnSpc>
              <a:buFontTx/>
              <a:buNone/>
            </a:pPr>
            <a:r>
              <a:rPr lang="en-US" altLang="en-US" sz="2400" dirty="0">
                <a:solidFill>
                  <a:srgbClr val="002060"/>
                </a:solidFill>
              </a:rPr>
              <a:t>Strengths</a:t>
            </a:r>
          </a:p>
          <a:p>
            <a:pPr eaLnBrk="1" hangingPunct="1">
              <a:lnSpc>
                <a:spcPct val="90000"/>
              </a:lnSpc>
              <a:buClr>
                <a:srgbClr val="B40811"/>
              </a:buClr>
              <a:buFont typeface="Wingdings" pitchFamily="2" charset="2"/>
              <a:buChar char="ü"/>
            </a:pPr>
            <a:r>
              <a:rPr lang="en-US" altLang="en-US" sz="2400" dirty="0">
                <a:solidFill>
                  <a:srgbClr val="002060"/>
                </a:solidFill>
              </a:rPr>
              <a:t>Good resolution and accuracy.</a:t>
            </a:r>
          </a:p>
          <a:p>
            <a:pPr eaLnBrk="1" hangingPunct="1">
              <a:lnSpc>
                <a:spcPct val="90000"/>
              </a:lnSpc>
              <a:buClr>
                <a:srgbClr val="B40811"/>
              </a:buClr>
              <a:buFont typeface="Wingdings" pitchFamily="2" charset="2"/>
              <a:buChar char="ü"/>
            </a:pPr>
            <a:r>
              <a:rPr lang="en-US" altLang="en-US" sz="2400" dirty="0">
                <a:solidFill>
                  <a:srgbClr val="002060"/>
                </a:solidFill>
              </a:rPr>
              <a:t>Long heritage (~ 20 years)</a:t>
            </a:r>
          </a:p>
          <a:p>
            <a:pPr eaLnBrk="1" hangingPunct="1">
              <a:lnSpc>
                <a:spcPct val="90000"/>
              </a:lnSpc>
              <a:buFontTx/>
              <a:buNone/>
            </a:pPr>
            <a:r>
              <a:rPr lang="en-US" altLang="en-US" sz="2400" dirty="0">
                <a:solidFill>
                  <a:srgbClr val="002060"/>
                </a:solidFill>
              </a:rPr>
              <a:t>Weaknesses</a:t>
            </a:r>
          </a:p>
          <a:p>
            <a:pPr eaLnBrk="1" hangingPunct="1">
              <a:lnSpc>
                <a:spcPct val="90000"/>
              </a:lnSpc>
              <a:buClr>
                <a:srgbClr val="B40811"/>
              </a:buClr>
              <a:buSzPct val="75000"/>
              <a:buFont typeface="Wingdings" pitchFamily="2" charset="2"/>
              <a:buChar char="v"/>
            </a:pPr>
            <a:r>
              <a:rPr lang="en-US" altLang="en-US" sz="2400" dirty="0">
                <a:solidFill>
                  <a:srgbClr val="002060"/>
                </a:solidFill>
              </a:rPr>
              <a:t>Obscured by clouds.</a:t>
            </a:r>
          </a:p>
          <a:p>
            <a:pPr eaLnBrk="1" hangingPunct="1">
              <a:lnSpc>
                <a:spcPct val="90000"/>
              </a:lnSpc>
              <a:buClr>
                <a:srgbClr val="B40811"/>
              </a:buClr>
              <a:buSzPct val="75000"/>
              <a:buFont typeface="Wingdings" pitchFamily="2" charset="2"/>
              <a:buChar char="v"/>
            </a:pPr>
            <a:r>
              <a:rPr lang="en-US" altLang="en-US" sz="2400" dirty="0">
                <a:solidFill>
                  <a:srgbClr val="002060"/>
                </a:solidFill>
              </a:rPr>
              <a:t>Atmospheric corrections required.</a:t>
            </a:r>
          </a:p>
          <a:p>
            <a:pPr eaLnBrk="1" hangingPunct="1">
              <a:lnSpc>
                <a:spcPct val="90000"/>
              </a:lnSpc>
            </a:pPr>
            <a:endParaRPr lang="en-US" altLang="en-US" sz="2800" dirty="0"/>
          </a:p>
          <a:p>
            <a:pPr eaLnBrk="1" hangingPunct="1">
              <a:lnSpc>
                <a:spcPct val="90000"/>
              </a:lnSpc>
            </a:pPr>
            <a:endParaRPr lang="en-US" altLang="en-US" sz="2800" dirty="0"/>
          </a:p>
        </p:txBody>
      </p:sp>
      <p:sp>
        <p:nvSpPr>
          <p:cNvPr id="70658" name="Rectangle 4">
            <a:extLst>
              <a:ext uri="{FF2B5EF4-FFF2-40B4-BE49-F238E27FC236}">
                <a16:creationId xmlns:a16="http://schemas.microsoft.com/office/drawing/2014/main" id="{35BF3A17-FD28-EC41-AE47-940B2CB83344}"/>
              </a:ext>
            </a:extLst>
          </p:cNvPr>
          <p:cNvSpPr>
            <a:spLocks noGrp="1" noChangeArrowheads="1"/>
          </p:cNvSpPr>
          <p:nvPr>
            <p:ph type="title"/>
          </p:nvPr>
        </p:nvSpPr>
        <p:spPr>
          <a:xfrm>
            <a:off x="2057400" y="152400"/>
            <a:ext cx="5257800" cy="838200"/>
          </a:xfrm>
          <a:noFill/>
        </p:spPr>
        <p:txBody>
          <a:bodyPr/>
          <a:lstStyle/>
          <a:p>
            <a:pPr eaLnBrk="1" hangingPunct="1"/>
            <a:r>
              <a:rPr lang="en-US" altLang="en-US" sz="3600">
                <a:solidFill>
                  <a:srgbClr val="B40811"/>
                </a:solidFill>
              </a:rPr>
              <a:t>Thermal remote sensing</a:t>
            </a:r>
            <a:endParaRPr lang="en-US" altLang="en-US"/>
          </a:p>
        </p:txBody>
      </p:sp>
      <p:pic>
        <p:nvPicPr>
          <p:cNvPr id="70659" name="Picture 1" descr="infrared.gif">
            <a:extLst>
              <a:ext uri="{FF2B5EF4-FFF2-40B4-BE49-F238E27FC236}">
                <a16:creationId xmlns:a16="http://schemas.microsoft.com/office/drawing/2014/main" id="{783661CE-2B7C-314B-8560-4D371EE6EF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14663" y="3429000"/>
            <a:ext cx="5938837"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3">
            <a:extLst>
              <a:ext uri="{FF2B5EF4-FFF2-40B4-BE49-F238E27FC236}">
                <a16:creationId xmlns:a16="http://schemas.microsoft.com/office/drawing/2014/main" id="{C58EF584-F993-AB4A-A0ED-F872674CD979}"/>
              </a:ext>
            </a:extLst>
          </p:cNvPr>
          <p:cNvSpPr>
            <a:spLocks noGrp="1" noChangeArrowheads="1"/>
          </p:cNvSpPr>
          <p:nvPr>
            <p:ph type="body" idx="1"/>
          </p:nvPr>
        </p:nvSpPr>
        <p:spPr/>
        <p:txBody>
          <a:bodyPr/>
          <a:lstStyle/>
          <a:p>
            <a:pPr eaLnBrk="1" hangingPunct="1"/>
            <a:endParaRPr lang="en-US" altLang="en-US"/>
          </a:p>
        </p:txBody>
      </p:sp>
      <p:pic>
        <p:nvPicPr>
          <p:cNvPr id="23554" name="Picture 6" descr="23016100">
            <a:extLst>
              <a:ext uri="{FF2B5EF4-FFF2-40B4-BE49-F238E27FC236}">
                <a16:creationId xmlns:a16="http://schemas.microsoft.com/office/drawing/2014/main" id="{446C666C-B865-FC4F-8799-8AB83F27E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68337"/>
            <a:ext cx="8686800" cy="535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7">
            <a:extLst>
              <a:ext uri="{FF2B5EF4-FFF2-40B4-BE49-F238E27FC236}">
                <a16:creationId xmlns:a16="http://schemas.microsoft.com/office/drawing/2014/main" id="{05D058F3-F5EB-9242-9142-76608284AB8F}"/>
              </a:ext>
            </a:extLst>
          </p:cNvPr>
          <p:cNvSpPr>
            <a:spLocks noGrp="1" noChangeArrowheads="1"/>
          </p:cNvSpPr>
          <p:nvPr>
            <p:ph type="title"/>
          </p:nvPr>
        </p:nvSpPr>
        <p:spPr>
          <a:xfrm>
            <a:off x="457200" y="152400"/>
            <a:ext cx="8305800" cy="609600"/>
          </a:xfrm>
          <a:noFill/>
          <a:extLst>
            <a:ext uri="{91240B29-F687-4F45-9708-019B960494DF}">
              <a14:hiddenLine xmlns:a14="http://schemas.microsoft.com/office/drawing/2010/main" w="12700">
                <a:solidFill>
                  <a:schemeClr val="tx1"/>
                </a:solidFill>
                <a:miter lim="800000"/>
                <a:headEnd/>
                <a:tailEnd/>
              </a14:hiddenLine>
            </a:ext>
          </a:extLst>
        </p:spPr>
        <p:txBody>
          <a:bodyPr/>
          <a:lstStyle/>
          <a:p>
            <a:pPr eaLnBrk="1" hangingPunct="1"/>
            <a:r>
              <a:rPr lang="en-US" altLang="en-US" sz="3600">
                <a:solidFill>
                  <a:srgbClr val="B40811"/>
                </a:solidFill>
              </a:rPr>
              <a:t>Thermal channels of the EM spectrum</a:t>
            </a:r>
            <a:endParaRPr lang="en-US" altLang="en-US"/>
          </a:p>
        </p:txBody>
      </p:sp>
      <p:sp>
        <p:nvSpPr>
          <p:cNvPr id="5" name="Rectangle 4">
            <a:extLst>
              <a:ext uri="{FF2B5EF4-FFF2-40B4-BE49-F238E27FC236}">
                <a16:creationId xmlns:a16="http://schemas.microsoft.com/office/drawing/2014/main" id="{27A7FC93-AEF8-C242-82CD-5B4342D34539}"/>
              </a:ext>
            </a:extLst>
          </p:cNvPr>
          <p:cNvSpPr>
            <a:spLocks noChangeArrowheads="1"/>
          </p:cNvSpPr>
          <p:nvPr/>
        </p:nvSpPr>
        <p:spPr bwMode="auto">
          <a:xfrm>
            <a:off x="76200" y="6096000"/>
            <a:ext cx="9067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lgn="ctr">
              <a:spcBef>
                <a:spcPct val="0"/>
              </a:spcBef>
              <a:buFontTx/>
              <a:buNone/>
            </a:pPr>
            <a:r>
              <a:rPr lang="en-US" altLang="en-US" sz="2000" baseline="0" dirty="0">
                <a:solidFill>
                  <a:srgbClr val="002060"/>
                </a:solidFill>
              </a:rPr>
              <a:t>In general a hot object distribute its EM emission over a range of wavelengths in a </a:t>
            </a:r>
            <a:r>
              <a:rPr lang="en-US" altLang="en-US" sz="2000" i="1" baseline="0" dirty="0">
                <a:solidFill>
                  <a:srgbClr val="002060"/>
                </a:solidFill>
              </a:rPr>
              <a:t>continuous spectrum</a:t>
            </a:r>
            <a:r>
              <a:rPr lang="en-US" altLang="en-US" sz="2000" baseline="0" dirty="0">
                <a:solidFill>
                  <a:srgbClr val="002060"/>
                </a:solidFill>
              </a:rPr>
              <a:t>.</a:t>
            </a:r>
          </a:p>
        </p:txBody>
      </p:sp>
      <p:pic>
        <p:nvPicPr>
          <p:cNvPr id="6" name="Picture 4" descr="Atmospheric_electromagnetic_opacity">
            <a:extLst>
              <a:ext uri="{FF2B5EF4-FFF2-40B4-BE49-F238E27FC236}">
                <a16:creationId xmlns:a16="http://schemas.microsoft.com/office/drawing/2014/main" id="{379385C6-B31B-6F42-B236-2A1BD60325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58737"/>
            <a:ext cx="7732713"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nimClr clrSpc="rgb" dir="cw">
                                      <p:cBhvr override="childStyle">
                                        <p:cTn dur="1" fill="hold" display="0" masterRel="nextClick" afterEffect="1"/>
                                        <p:tgtEl>
                                          <p:spTgt spid="5"/>
                                        </p:tgtEl>
                                        <p:attrNameLst>
                                          <p:attrName>ppt_c</p:attrName>
                                        </p:attrNameLst>
                                      </p:cBhvr>
                                      <p:to>
                                        <a:schemeClr val="bg2"/>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5">
            <a:extLst>
              <a:ext uri="{FF2B5EF4-FFF2-40B4-BE49-F238E27FC236}">
                <a16:creationId xmlns:a16="http://schemas.microsoft.com/office/drawing/2014/main" id="{8AEE906F-47A0-0547-A691-55851B41DA93}"/>
              </a:ext>
            </a:extLst>
          </p:cNvPr>
          <p:cNvSpPr>
            <a:spLocks noChangeArrowheads="1"/>
          </p:cNvSpPr>
          <p:nvPr/>
        </p:nvSpPr>
        <p:spPr bwMode="auto">
          <a:xfrm>
            <a:off x="228600" y="1066800"/>
            <a:ext cx="8763000"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400" baseline="0" dirty="0">
                <a:solidFill>
                  <a:srgbClr val="002060"/>
                </a:solidFill>
              </a:rPr>
              <a:t>ASTER (Advanced Spaceborne Thermal Emission and Reflection Radiometer) on Terra (launched 1999)</a:t>
            </a:r>
          </a:p>
        </p:txBody>
      </p:sp>
      <p:sp>
        <p:nvSpPr>
          <p:cNvPr id="72706" name="Rectangle 6">
            <a:extLst>
              <a:ext uri="{FF2B5EF4-FFF2-40B4-BE49-F238E27FC236}">
                <a16:creationId xmlns:a16="http://schemas.microsoft.com/office/drawing/2014/main" id="{063F6071-92B9-6442-93E7-6A4A627FDF4B}"/>
              </a:ext>
            </a:extLst>
          </p:cNvPr>
          <p:cNvSpPr>
            <a:spLocks noChangeArrowheads="1"/>
          </p:cNvSpPr>
          <p:nvPr/>
        </p:nvSpPr>
        <p:spPr bwMode="auto">
          <a:xfrm>
            <a:off x="2133600" y="152400"/>
            <a:ext cx="533400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lgn="ctr" eaLnBrk="1" hangingPunct="1">
              <a:spcBef>
                <a:spcPct val="0"/>
              </a:spcBef>
              <a:buFontTx/>
              <a:buNone/>
            </a:pPr>
            <a:r>
              <a:rPr lang="en-US" altLang="en-US" sz="3600" baseline="0">
                <a:solidFill>
                  <a:srgbClr val="B40811"/>
                </a:solidFill>
              </a:rPr>
              <a:t>Thermal satellite sensors</a:t>
            </a:r>
            <a:endParaRPr lang="en-US" altLang="en-US" sz="4400" baseline="0">
              <a:solidFill>
                <a:schemeClr val="tx2"/>
              </a:solidFill>
            </a:endParaRPr>
          </a:p>
        </p:txBody>
      </p:sp>
      <p:sp>
        <p:nvSpPr>
          <p:cNvPr id="72707" name="Rectangle 7">
            <a:extLst>
              <a:ext uri="{FF2B5EF4-FFF2-40B4-BE49-F238E27FC236}">
                <a16:creationId xmlns:a16="http://schemas.microsoft.com/office/drawing/2014/main" id="{37D8B94E-7057-A64B-A4D2-C09F886EDC97}"/>
              </a:ext>
            </a:extLst>
          </p:cNvPr>
          <p:cNvSpPr>
            <a:spLocks noChangeArrowheads="1"/>
          </p:cNvSpPr>
          <p:nvPr/>
        </p:nvSpPr>
        <p:spPr bwMode="auto">
          <a:xfrm>
            <a:off x="0" y="4492625"/>
            <a:ext cx="899160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1800" baseline="0" dirty="0">
                <a:solidFill>
                  <a:srgbClr val="002060"/>
                </a:solidFill>
              </a:rPr>
              <a:t>The broad spectral coverage and high spectral resolution of ASTER provides critical information for surface mapping, and monitoring of dynamic conditions and temporal change.</a:t>
            </a:r>
          </a:p>
        </p:txBody>
      </p:sp>
      <p:pic>
        <p:nvPicPr>
          <p:cNvPr id="72708" name="Picture 8">
            <a:extLst>
              <a:ext uri="{FF2B5EF4-FFF2-40B4-BE49-F238E27FC236}">
                <a16:creationId xmlns:a16="http://schemas.microsoft.com/office/drawing/2014/main" id="{F23BA9DF-4CB1-6C45-8381-3D42DD0586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0788" y="1954213"/>
            <a:ext cx="6323012"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Rectangle 1">
            <a:extLst>
              <a:ext uri="{FF2B5EF4-FFF2-40B4-BE49-F238E27FC236}">
                <a16:creationId xmlns:a16="http://schemas.microsoft.com/office/drawing/2014/main" id="{E50696D4-16C9-9948-91D7-757152426D44}"/>
              </a:ext>
            </a:extLst>
          </p:cNvPr>
          <p:cNvSpPr>
            <a:spLocks noChangeArrowheads="1"/>
          </p:cNvSpPr>
          <p:nvPr/>
        </p:nvSpPr>
        <p:spPr bwMode="auto">
          <a:xfrm>
            <a:off x="0" y="5505450"/>
            <a:ext cx="8686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1800" baseline="0" dirty="0">
                <a:solidFill>
                  <a:srgbClr val="002060"/>
                </a:solidFill>
              </a:rPr>
              <a:t>Used for: monitoring glaciers and ice sheets; monitoring volcanoes; identifying crop stress; determining cloud morphology and physical properties; wetlands evaluation; thermal pollution monitoring; coral reef degradation; surface temperature mapping of soils and geology; measuring surface heat balance.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996FC4F5-59C8-C847-98F1-D69417C1F783}"/>
              </a:ext>
            </a:extLst>
          </p:cNvPr>
          <p:cNvSpPr>
            <a:spLocks noGrp="1" noChangeArrowheads="1"/>
          </p:cNvSpPr>
          <p:nvPr>
            <p:ph type="title"/>
          </p:nvPr>
        </p:nvSpPr>
        <p:spPr>
          <a:xfrm>
            <a:off x="533400" y="228600"/>
            <a:ext cx="8229600" cy="533400"/>
          </a:xfrm>
          <a:noFill/>
          <a:extLst>
            <a:ext uri="{91240B29-F687-4F45-9708-019B960494DF}">
              <a14:hiddenLine xmlns:a14="http://schemas.microsoft.com/office/drawing/2010/main" w="12700">
                <a:solidFill>
                  <a:schemeClr val="tx1"/>
                </a:solidFill>
                <a:miter lim="800000"/>
                <a:headEnd/>
                <a:tailEnd/>
              </a14:hiddenLine>
            </a:ext>
          </a:extLst>
        </p:spPr>
        <p:txBody>
          <a:bodyPr/>
          <a:lstStyle/>
          <a:p>
            <a:pPr eaLnBrk="1" hangingPunct="1"/>
            <a:r>
              <a:rPr lang="en-US" altLang="en-US" sz="3000">
                <a:solidFill>
                  <a:srgbClr val="B40811"/>
                </a:solidFill>
              </a:rPr>
              <a:t>Some Applications of Thermal Remote Sensing</a:t>
            </a:r>
            <a:endParaRPr lang="en-US" altLang="en-US"/>
          </a:p>
        </p:txBody>
      </p:sp>
      <p:pic>
        <p:nvPicPr>
          <p:cNvPr id="74754" name="Picture 5">
            <a:extLst>
              <a:ext uri="{FF2B5EF4-FFF2-40B4-BE49-F238E27FC236}">
                <a16:creationId xmlns:a16="http://schemas.microsoft.com/office/drawing/2014/main" id="{5B374281-B956-F74F-8828-9D27E39325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914400"/>
            <a:ext cx="4191000"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Rectangle 6">
            <a:extLst>
              <a:ext uri="{FF2B5EF4-FFF2-40B4-BE49-F238E27FC236}">
                <a16:creationId xmlns:a16="http://schemas.microsoft.com/office/drawing/2014/main" id="{D8F0D88E-D060-F847-8EF2-24E972BE8384}"/>
              </a:ext>
            </a:extLst>
          </p:cNvPr>
          <p:cNvSpPr>
            <a:spLocks noChangeArrowheads="1"/>
          </p:cNvSpPr>
          <p:nvPr/>
        </p:nvSpPr>
        <p:spPr bwMode="auto">
          <a:xfrm>
            <a:off x="152400" y="5486400"/>
            <a:ext cx="8839200" cy="1200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400" baseline="0" dirty="0">
                <a:solidFill>
                  <a:srgbClr val="002060"/>
                </a:solidFill>
              </a:rPr>
              <a:t>ASTER thermal IR image taken at night, showing (in light tones signifying warmer temperatures) the Red Sea and a small land area (dark; cooler) in Eritrea in eastern Africa.</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5">
            <a:extLst>
              <a:ext uri="{FF2B5EF4-FFF2-40B4-BE49-F238E27FC236}">
                <a16:creationId xmlns:a16="http://schemas.microsoft.com/office/drawing/2014/main" id="{8975361F-EA9F-094D-AB87-A879D32CB263}"/>
              </a:ext>
            </a:extLst>
          </p:cNvPr>
          <p:cNvSpPr>
            <a:spLocks noGrp="1" noChangeArrowheads="1"/>
          </p:cNvSpPr>
          <p:nvPr>
            <p:ph type="title"/>
          </p:nvPr>
        </p:nvSpPr>
        <p:spPr>
          <a:xfrm>
            <a:off x="2133600" y="152400"/>
            <a:ext cx="5334000" cy="762000"/>
          </a:xfrm>
          <a:noFill/>
          <a:extLst>
            <a:ext uri="{91240B29-F687-4F45-9708-019B960494DF}">
              <a14:hiddenLine xmlns:a14="http://schemas.microsoft.com/office/drawing/2010/main" w="12700">
                <a:solidFill>
                  <a:schemeClr val="tx1"/>
                </a:solidFill>
                <a:miter lim="800000"/>
                <a:headEnd/>
                <a:tailEnd/>
              </a14:hiddenLine>
            </a:ext>
          </a:extLst>
        </p:spPr>
        <p:txBody>
          <a:bodyPr/>
          <a:lstStyle/>
          <a:p>
            <a:pPr eaLnBrk="1" hangingPunct="1"/>
            <a:r>
              <a:rPr lang="en-US" altLang="en-US" sz="3600">
                <a:solidFill>
                  <a:srgbClr val="B40811"/>
                </a:solidFill>
              </a:rPr>
              <a:t>Thermal satellite sensors</a:t>
            </a:r>
            <a:endParaRPr lang="en-US" altLang="en-US"/>
          </a:p>
        </p:txBody>
      </p:sp>
      <p:sp>
        <p:nvSpPr>
          <p:cNvPr id="76802" name="Text Box 6">
            <a:extLst>
              <a:ext uri="{FF2B5EF4-FFF2-40B4-BE49-F238E27FC236}">
                <a16:creationId xmlns:a16="http://schemas.microsoft.com/office/drawing/2014/main" id="{F7B6AFE9-36E3-0E41-972C-A1B578F0C689}"/>
              </a:ext>
            </a:extLst>
          </p:cNvPr>
          <p:cNvSpPr txBox="1">
            <a:spLocks noChangeArrowheads="1"/>
          </p:cNvSpPr>
          <p:nvPr/>
        </p:nvSpPr>
        <p:spPr bwMode="auto">
          <a:xfrm>
            <a:off x="228600" y="1143000"/>
            <a:ext cx="8763000" cy="1739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lgn="ctr">
              <a:spcBef>
                <a:spcPct val="0"/>
              </a:spcBef>
              <a:buFontTx/>
              <a:buNone/>
            </a:pPr>
            <a:r>
              <a:rPr lang="en-US" altLang="en-US" sz="2400" b="1" baseline="0" dirty="0"/>
              <a:t>Along-Track Scanning Radiometer ATSR</a:t>
            </a:r>
            <a:endParaRPr lang="en-US" altLang="en-US" sz="2100" baseline="0" dirty="0"/>
          </a:p>
          <a:p>
            <a:pPr>
              <a:spcBef>
                <a:spcPct val="0"/>
              </a:spcBef>
              <a:buFontTx/>
              <a:buNone/>
            </a:pPr>
            <a:endParaRPr lang="en-US" altLang="en-US" sz="2100" baseline="0" dirty="0"/>
          </a:p>
          <a:p>
            <a:pPr>
              <a:spcBef>
                <a:spcPct val="0"/>
              </a:spcBef>
              <a:buFontTx/>
              <a:buNone/>
            </a:pPr>
            <a:r>
              <a:rPr lang="en-US" altLang="en-US" sz="2100" baseline="0" dirty="0">
                <a:solidFill>
                  <a:srgbClr val="002060"/>
                </a:solidFill>
              </a:rPr>
              <a:t>ATSR on ERS-1 (1991-19</a:t>
            </a:r>
          </a:p>
          <a:p>
            <a:pPr>
              <a:spcBef>
                <a:spcPct val="0"/>
              </a:spcBef>
              <a:buFontTx/>
              <a:buNone/>
            </a:pPr>
            <a:r>
              <a:rPr lang="en-US" altLang="en-US" sz="2100" baseline="0" dirty="0">
                <a:solidFill>
                  <a:srgbClr val="002060"/>
                </a:solidFill>
              </a:rPr>
              <a:t>ATSR-2 on ERS-2</a:t>
            </a:r>
          </a:p>
          <a:p>
            <a:pPr>
              <a:spcBef>
                <a:spcPct val="0"/>
              </a:spcBef>
              <a:buFontTx/>
              <a:buNone/>
            </a:pPr>
            <a:r>
              <a:rPr lang="en-US" altLang="en-US" sz="2100" baseline="0" dirty="0">
                <a:solidFill>
                  <a:srgbClr val="002060"/>
                </a:solidFill>
              </a:rPr>
              <a:t>AATSR on </a:t>
            </a:r>
            <a:r>
              <a:rPr lang="en-US" altLang="en-US" sz="2100" baseline="0" dirty="0" err="1">
                <a:solidFill>
                  <a:srgbClr val="002060"/>
                </a:solidFill>
              </a:rPr>
              <a:t>Envisat</a:t>
            </a:r>
            <a:endParaRPr lang="en-US" altLang="en-US" sz="2400" baseline="0" dirty="0">
              <a:solidFill>
                <a:srgbClr val="002060"/>
              </a:solidFill>
            </a:endParaRPr>
          </a:p>
        </p:txBody>
      </p:sp>
      <p:sp>
        <p:nvSpPr>
          <p:cNvPr id="76803" name="Rectangle 7">
            <a:extLst>
              <a:ext uri="{FF2B5EF4-FFF2-40B4-BE49-F238E27FC236}">
                <a16:creationId xmlns:a16="http://schemas.microsoft.com/office/drawing/2014/main" id="{E3868652-20AF-ED49-B6DC-E42AE6335423}"/>
              </a:ext>
            </a:extLst>
          </p:cNvPr>
          <p:cNvSpPr>
            <a:spLocks noChangeArrowheads="1"/>
          </p:cNvSpPr>
          <p:nvPr/>
        </p:nvSpPr>
        <p:spPr bwMode="auto">
          <a:xfrm>
            <a:off x="304800" y="3048000"/>
            <a:ext cx="5105400" cy="361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100" baseline="0" dirty="0">
                <a:solidFill>
                  <a:srgbClr val="002060"/>
                </a:solidFill>
              </a:rPr>
              <a:t>ATSR consists of two instruments, an Infra-Red Radiometer (IRR) and a Microwave Sounder (MWS). On board ERS-1 the IRR is a four-channel infra-red radiometer used for measuring sea-surface temperatures (SST) and cloud-top temperatures, whereas on board ERS-2 the IRR is equipped with additional visible channels for vegetation monitoring. The MWS is a two channel passive radiometer.</a:t>
            </a:r>
          </a:p>
        </p:txBody>
      </p:sp>
      <p:pic>
        <p:nvPicPr>
          <p:cNvPr id="76804" name="Picture 8" descr="Picture 13">
            <a:extLst>
              <a:ext uri="{FF2B5EF4-FFF2-40B4-BE49-F238E27FC236}">
                <a16:creationId xmlns:a16="http://schemas.microsoft.com/office/drawing/2014/main" id="{A047AD8C-7888-414A-89C8-F0F9A9F008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0213" y="2095500"/>
            <a:ext cx="3405187" cy="3695700"/>
          </a:xfrm>
          <a:prstGeom prst="rect">
            <a:avLst/>
          </a:prstGeom>
          <a:noFill/>
          <a:ln w="12700">
            <a:solidFill>
              <a:srgbClr val="B40811"/>
            </a:solidFill>
            <a:miter lim="800000"/>
            <a:headEnd/>
            <a:tailEnd/>
          </a:ln>
          <a:extLst>
            <a:ext uri="{909E8E84-426E-40DD-AFC4-6F175D3DCCD1}">
              <a14:hiddenFill xmlns:a14="http://schemas.microsoft.com/office/drawing/2010/main">
                <a:solidFill>
                  <a:srgbClr val="FFFFFF"/>
                </a:solidFill>
              </a14:hiddenFill>
            </a:ext>
          </a:extLst>
        </p:spPr>
      </p:pic>
      <p:pic>
        <p:nvPicPr>
          <p:cNvPr id="76805" name="Picture 10">
            <a:extLst>
              <a:ext uri="{FF2B5EF4-FFF2-40B4-BE49-F238E27FC236}">
                <a16:creationId xmlns:a16="http://schemas.microsoft.com/office/drawing/2014/main" id="{8C081A9D-8752-274F-88CB-BCA0DD9420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5075" y="3962400"/>
            <a:ext cx="15589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6" name="Rectangle 11">
            <a:extLst>
              <a:ext uri="{FF2B5EF4-FFF2-40B4-BE49-F238E27FC236}">
                <a16:creationId xmlns:a16="http://schemas.microsoft.com/office/drawing/2014/main" id="{E0BBD65D-7FE6-A14F-946A-536F62CE18F8}"/>
              </a:ext>
            </a:extLst>
          </p:cNvPr>
          <p:cNvSpPr>
            <a:spLocks noChangeArrowheads="1"/>
          </p:cNvSpPr>
          <p:nvPr/>
        </p:nvSpPr>
        <p:spPr bwMode="auto">
          <a:xfrm>
            <a:off x="5029200" y="6096000"/>
            <a:ext cx="2743200" cy="82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1600" baseline="0" dirty="0">
                <a:solidFill>
                  <a:srgbClr val="002060"/>
                </a:solidFill>
              </a:rPr>
              <a:t>ATSR nighttime false color image of Typhoon </a:t>
            </a:r>
            <a:r>
              <a:rPr lang="en-US" altLang="en-US" sz="1600" baseline="0" dirty="0" err="1">
                <a:solidFill>
                  <a:srgbClr val="002060"/>
                </a:solidFill>
              </a:rPr>
              <a:t>Saomai</a:t>
            </a:r>
            <a:r>
              <a:rPr lang="en-US" altLang="en-US" sz="1600" baseline="0" dirty="0">
                <a:solidFill>
                  <a:srgbClr val="002060"/>
                </a:solidFill>
              </a:rPr>
              <a:t> over the East China Sea.</a:t>
            </a:r>
            <a:endParaRPr lang="en-US" altLang="en-US" sz="2400" baseline="0" dirty="0">
              <a:solidFill>
                <a:srgbClr val="00206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4">
            <a:extLst>
              <a:ext uri="{FF2B5EF4-FFF2-40B4-BE49-F238E27FC236}">
                <a16:creationId xmlns:a16="http://schemas.microsoft.com/office/drawing/2014/main" id="{8A5F4702-658E-6B45-9162-0FA9192405CB}"/>
              </a:ext>
            </a:extLst>
          </p:cNvPr>
          <p:cNvSpPr>
            <a:spLocks noGrp="1" noChangeArrowheads="1"/>
          </p:cNvSpPr>
          <p:nvPr>
            <p:ph type="title"/>
          </p:nvPr>
        </p:nvSpPr>
        <p:spPr>
          <a:xfrm>
            <a:off x="2133600" y="152400"/>
            <a:ext cx="5334000" cy="762000"/>
          </a:xfrm>
          <a:noFill/>
          <a:extLst>
            <a:ext uri="{91240B29-F687-4F45-9708-019B960494DF}">
              <a14:hiddenLine xmlns:a14="http://schemas.microsoft.com/office/drawing/2010/main" w="12700">
                <a:solidFill>
                  <a:schemeClr val="tx1"/>
                </a:solidFill>
                <a:miter lim="800000"/>
                <a:headEnd/>
                <a:tailEnd/>
              </a14:hiddenLine>
            </a:ext>
          </a:extLst>
        </p:spPr>
        <p:txBody>
          <a:bodyPr/>
          <a:lstStyle/>
          <a:p>
            <a:pPr eaLnBrk="1" hangingPunct="1"/>
            <a:r>
              <a:rPr lang="en-US" altLang="en-US" sz="3600">
                <a:solidFill>
                  <a:srgbClr val="B40811"/>
                </a:solidFill>
              </a:rPr>
              <a:t>Thermal satellite sensors</a:t>
            </a:r>
            <a:endParaRPr lang="en-US" altLang="en-US"/>
          </a:p>
        </p:txBody>
      </p:sp>
      <p:sp>
        <p:nvSpPr>
          <p:cNvPr id="78850" name="Rectangle 5">
            <a:extLst>
              <a:ext uri="{FF2B5EF4-FFF2-40B4-BE49-F238E27FC236}">
                <a16:creationId xmlns:a16="http://schemas.microsoft.com/office/drawing/2014/main" id="{35BD8970-D90B-8F4D-AB7C-562F7D096206}"/>
              </a:ext>
            </a:extLst>
          </p:cNvPr>
          <p:cNvSpPr>
            <a:spLocks noChangeArrowheads="1"/>
          </p:cNvSpPr>
          <p:nvPr/>
        </p:nvSpPr>
        <p:spPr bwMode="auto">
          <a:xfrm>
            <a:off x="0" y="1454150"/>
            <a:ext cx="4343400" cy="3114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100" baseline="0"/>
              <a:t>AVHRR is a broad-band, 4 or 5 channel (depending on model) scanner, sensing in the visible, near-infrared, and thermal infrared portions of EMS.</a:t>
            </a:r>
          </a:p>
          <a:p>
            <a:pPr>
              <a:spcBef>
                <a:spcPct val="0"/>
              </a:spcBef>
              <a:buFontTx/>
              <a:buNone/>
            </a:pPr>
            <a:endParaRPr lang="en-US" altLang="en-US" sz="900" baseline="0"/>
          </a:p>
          <a:p>
            <a:pPr>
              <a:spcBef>
                <a:spcPct val="0"/>
              </a:spcBef>
              <a:buFontTx/>
              <a:buNone/>
            </a:pPr>
            <a:r>
              <a:rPr lang="en-US" altLang="en-US" sz="2100" baseline="0"/>
              <a:t>Carried on the NOAA's Polar Orbiting Environmental Satellites (POES), beginning with TIROS-N in 1978.</a:t>
            </a:r>
            <a:endParaRPr lang="en-US" altLang="en-US" sz="2400" baseline="0"/>
          </a:p>
        </p:txBody>
      </p:sp>
      <p:pic>
        <p:nvPicPr>
          <p:cNvPr id="78851" name="Picture 6">
            <a:extLst>
              <a:ext uri="{FF2B5EF4-FFF2-40B4-BE49-F238E27FC236}">
                <a16:creationId xmlns:a16="http://schemas.microsoft.com/office/drawing/2014/main" id="{546282F7-D1DB-4140-8987-69E5F0AAF4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371600"/>
            <a:ext cx="3427413"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7" descr="Picture 10">
            <a:extLst>
              <a:ext uri="{FF2B5EF4-FFF2-40B4-BE49-F238E27FC236}">
                <a16:creationId xmlns:a16="http://schemas.microsoft.com/office/drawing/2014/main" id="{7A53385B-076D-A04C-BB3B-54A16A9055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84700"/>
            <a:ext cx="91440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Rectangle 8">
            <a:extLst>
              <a:ext uri="{FF2B5EF4-FFF2-40B4-BE49-F238E27FC236}">
                <a16:creationId xmlns:a16="http://schemas.microsoft.com/office/drawing/2014/main" id="{CDDCCBF4-7FFE-E247-BB6D-FDD52806B02B}"/>
              </a:ext>
            </a:extLst>
          </p:cNvPr>
          <p:cNvSpPr>
            <a:spLocks noChangeArrowheads="1"/>
          </p:cNvSpPr>
          <p:nvPr/>
        </p:nvSpPr>
        <p:spPr bwMode="auto">
          <a:xfrm>
            <a:off x="1600200" y="990600"/>
            <a:ext cx="6588125" cy="41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100" baseline="0"/>
              <a:t>Advanced Very High Resolution Radiometer (AVHRR)</a:t>
            </a:r>
          </a:p>
        </p:txBody>
      </p:sp>
      <p:sp>
        <p:nvSpPr>
          <p:cNvPr id="78854" name="Rectangle 9">
            <a:extLst>
              <a:ext uri="{FF2B5EF4-FFF2-40B4-BE49-F238E27FC236}">
                <a16:creationId xmlns:a16="http://schemas.microsoft.com/office/drawing/2014/main" id="{0CB18ECD-414B-EE4B-B3A7-495DB236683A}"/>
              </a:ext>
            </a:extLst>
          </p:cNvPr>
          <p:cNvSpPr>
            <a:spLocks noChangeArrowheads="1"/>
          </p:cNvSpPr>
          <p:nvPr/>
        </p:nvSpPr>
        <p:spPr bwMode="auto">
          <a:xfrm>
            <a:off x="5326063" y="4343400"/>
            <a:ext cx="2903537" cy="366713"/>
          </a:xfrm>
          <a:prstGeom prst="rect">
            <a:avLst/>
          </a:prstGeom>
          <a:solidFill>
            <a:schemeClr val="tx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1800" baseline="0">
                <a:solidFill>
                  <a:schemeClr val="bg1"/>
                </a:solidFill>
              </a:rPr>
              <a:t>Resolution: 1.1 km at nadir</a:t>
            </a:r>
            <a:endParaRPr lang="en-US" altLang="en-US" sz="2100" baseline="0"/>
          </a:p>
        </p:txBody>
      </p:sp>
      <p:sp>
        <p:nvSpPr>
          <p:cNvPr id="261130" name="Rectangle 10">
            <a:extLst>
              <a:ext uri="{FF2B5EF4-FFF2-40B4-BE49-F238E27FC236}">
                <a16:creationId xmlns:a16="http://schemas.microsoft.com/office/drawing/2014/main" id="{E7A27BCA-AF8B-734B-8EBB-BB8D2E35104F}"/>
              </a:ext>
            </a:extLst>
          </p:cNvPr>
          <p:cNvSpPr>
            <a:spLocks noChangeArrowheads="1"/>
          </p:cNvSpPr>
          <p:nvPr/>
        </p:nvSpPr>
        <p:spPr bwMode="auto">
          <a:xfrm>
            <a:off x="0" y="838200"/>
            <a:ext cx="9144000" cy="3717925"/>
          </a:xfrm>
          <a:prstGeom prst="rect">
            <a:avLst/>
          </a:prstGeom>
          <a:solidFill>
            <a:schemeClr val="accent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lgn="ctr">
              <a:spcBef>
                <a:spcPct val="0"/>
              </a:spcBef>
              <a:buFontTx/>
              <a:buNone/>
            </a:pPr>
            <a:r>
              <a:rPr lang="en-US" altLang="en-US" sz="2400" baseline="0"/>
              <a:t>Bands are carefully chosen!</a:t>
            </a:r>
          </a:p>
          <a:p>
            <a:pPr>
              <a:spcBef>
                <a:spcPct val="0"/>
              </a:spcBef>
              <a:buFontTx/>
              <a:buNone/>
            </a:pPr>
            <a:endParaRPr lang="en-US" altLang="en-US" sz="2400" baseline="0"/>
          </a:p>
          <a:p>
            <a:pPr>
              <a:spcBef>
                <a:spcPct val="0"/>
              </a:spcBef>
              <a:buFontTx/>
              <a:buNone/>
            </a:pPr>
            <a:r>
              <a:rPr lang="en-US" altLang="en-US" sz="2100" baseline="0"/>
              <a:t>AVHRR 3.7</a:t>
            </a:r>
            <a:r>
              <a:rPr lang="en-US" altLang="en-US" sz="2100" baseline="0">
                <a:latin typeface="Symbol" pitchFamily="2" charset="2"/>
                <a:sym typeface="Symbol" pitchFamily="2" charset="2"/>
              </a:rPr>
              <a:t></a:t>
            </a:r>
            <a:r>
              <a:rPr lang="en-US" altLang="en-US" sz="2100" baseline="0"/>
              <a:t>m window sits in the small overlap region between reflected solar radiation &amp; emitted radiation from the earth and clouds.</a:t>
            </a:r>
          </a:p>
          <a:p>
            <a:pPr>
              <a:spcBef>
                <a:spcPct val="0"/>
              </a:spcBef>
              <a:buFontTx/>
              <a:buNone/>
            </a:pPr>
            <a:r>
              <a:rPr lang="en-US" altLang="en-US" sz="2100" baseline="0"/>
              <a:t>At night there is no solar radiation component &amp; the radiation in this channel comes from the earth.</a:t>
            </a:r>
          </a:p>
          <a:p>
            <a:pPr>
              <a:spcBef>
                <a:spcPct val="0"/>
              </a:spcBef>
              <a:buFontTx/>
              <a:buNone/>
            </a:pPr>
            <a:r>
              <a:rPr lang="en-US" altLang="en-US" sz="2100" baseline="0"/>
              <a:t>By day there is a mixture of radiation of solar &amp; terrestrial origin, but the solar radiation dominates.</a:t>
            </a:r>
          </a:p>
          <a:p>
            <a:pPr>
              <a:spcBef>
                <a:spcPct val="0"/>
              </a:spcBef>
              <a:buFontTx/>
              <a:buNone/>
            </a:pPr>
            <a:r>
              <a:rPr lang="en-US" altLang="en-US" sz="2100" baseline="0"/>
              <a:t>At night, enhancing the resolution at the warm end of the grey scale can provide better discrimination of the low cloud cover than can be obtained from other IR images.</a:t>
            </a:r>
            <a:endParaRPr lang="en-US" altLang="en-US" sz="2400" baseline="0"/>
          </a:p>
        </p:txBody>
      </p:sp>
      <p:sp>
        <p:nvSpPr>
          <p:cNvPr id="261131" name="Rectangle 11">
            <a:extLst>
              <a:ext uri="{FF2B5EF4-FFF2-40B4-BE49-F238E27FC236}">
                <a16:creationId xmlns:a16="http://schemas.microsoft.com/office/drawing/2014/main" id="{9EC84C06-AEC6-A447-82A4-5ACE318D32DB}"/>
              </a:ext>
            </a:extLst>
          </p:cNvPr>
          <p:cNvSpPr>
            <a:spLocks noChangeArrowheads="1"/>
          </p:cNvSpPr>
          <p:nvPr/>
        </p:nvSpPr>
        <p:spPr bwMode="auto">
          <a:xfrm>
            <a:off x="0" y="5943600"/>
            <a:ext cx="9067800" cy="304800"/>
          </a:xfrm>
          <a:prstGeom prst="rect">
            <a:avLst/>
          </a:prstGeom>
          <a:solidFill>
            <a:srgbClr val="FFFF00">
              <a:alpha val="20000"/>
            </a:srgbClr>
          </a:solidFill>
          <a:ln w="19050">
            <a:solidFill>
              <a:srgbClr val="B4081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11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113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61130"/>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2611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30" grpId="0" animBg="1"/>
      <p:bldP spid="261130" grpId="1" animBg="1"/>
      <p:bldP spid="261131" grpId="0" animBg="1"/>
      <p:bldP spid="261131"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CD11E3A2-56D1-E64D-BE31-5BBF1EABD5BC}"/>
              </a:ext>
            </a:extLst>
          </p:cNvPr>
          <p:cNvSpPr>
            <a:spLocks noGrp="1" noChangeArrowheads="1"/>
          </p:cNvSpPr>
          <p:nvPr>
            <p:ph type="title"/>
          </p:nvPr>
        </p:nvSpPr>
        <p:spPr>
          <a:xfrm>
            <a:off x="2133600" y="152400"/>
            <a:ext cx="5334000" cy="762000"/>
          </a:xfrm>
          <a:noFill/>
          <a:extLst>
            <a:ext uri="{91240B29-F687-4F45-9708-019B960494DF}">
              <a14:hiddenLine xmlns:a14="http://schemas.microsoft.com/office/drawing/2010/main" w="12700">
                <a:solidFill>
                  <a:schemeClr val="tx1"/>
                </a:solidFill>
                <a:miter lim="800000"/>
                <a:headEnd/>
                <a:tailEnd/>
              </a14:hiddenLine>
            </a:ext>
          </a:extLst>
        </p:spPr>
        <p:txBody>
          <a:bodyPr/>
          <a:lstStyle/>
          <a:p>
            <a:pPr eaLnBrk="1" hangingPunct="1"/>
            <a:r>
              <a:rPr lang="en-US" altLang="en-US" sz="3600">
                <a:solidFill>
                  <a:srgbClr val="B40811"/>
                </a:solidFill>
              </a:rPr>
              <a:t>Thermal satellite sensors</a:t>
            </a:r>
            <a:endParaRPr lang="en-US" altLang="en-US"/>
          </a:p>
        </p:txBody>
      </p:sp>
      <p:sp>
        <p:nvSpPr>
          <p:cNvPr id="80898" name="Rectangle 3">
            <a:extLst>
              <a:ext uri="{FF2B5EF4-FFF2-40B4-BE49-F238E27FC236}">
                <a16:creationId xmlns:a16="http://schemas.microsoft.com/office/drawing/2014/main" id="{6C653854-813B-3E40-A40F-E7D01AA73A58}"/>
              </a:ext>
            </a:extLst>
          </p:cNvPr>
          <p:cNvSpPr>
            <a:spLocks noChangeArrowheads="1"/>
          </p:cNvSpPr>
          <p:nvPr/>
        </p:nvSpPr>
        <p:spPr bwMode="auto">
          <a:xfrm>
            <a:off x="0" y="1454150"/>
            <a:ext cx="4343400" cy="3114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100" baseline="0" dirty="0">
                <a:solidFill>
                  <a:srgbClr val="002060"/>
                </a:solidFill>
              </a:rPr>
              <a:t>AVHRR is a broad-band, 4 or 5 channel (depending on model) scanner, sensing in the visible, near-infrared, and thermal infrared portions of EMS.</a:t>
            </a:r>
          </a:p>
          <a:p>
            <a:pPr>
              <a:spcBef>
                <a:spcPct val="0"/>
              </a:spcBef>
              <a:buFontTx/>
              <a:buNone/>
            </a:pPr>
            <a:endParaRPr lang="en-US" altLang="en-US" sz="900" baseline="0" dirty="0">
              <a:solidFill>
                <a:srgbClr val="002060"/>
              </a:solidFill>
            </a:endParaRPr>
          </a:p>
          <a:p>
            <a:pPr>
              <a:spcBef>
                <a:spcPct val="0"/>
              </a:spcBef>
              <a:buFontTx/>
              <a:buNone/>
            </a:pPr>
            <a:r>
              <a:rPr lang="en-US" altLang="en-US" sz="2100" baseline="0" dirty="0">
                <a:solidFill>
                  <a:srgbClr val="002060"/>
                </a:solidFill>
              </a:rPr>
              <a:t>Carried on the NOAA's Polar Orbiting Environmental Satellites (POES), beginning with TIROS-N in 1978.</a:t>
            </a:r>
            <a:endParaRPr lang="en-US" altLang="en-US" sz="2400" baseline="0" dirty="0">
              <a:solidFill>
                <a:srgbClr val="002060"/>
              </a:solidFill>
            </a:endParaRPr>
          </a:p>
        </p:txBody>
      </p:sp>
      <p:pic>
        <p:nvPicPr>
          <p:cNvPr id="80899" name="Picture 5" descr="Picture 10">
            <a:extLst>
              <a:ext uri="{FF2B5EF4-FFF2-40B4-BE49-F238E27FC236}">
                <a16:creationId xmlns:a16="http://schemas.microsoft.com/office/drawing/2014/main" id="{47F6280A-492D-F34C-A369-5BCCE310D9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84700"/>
            <a:ext cx="91440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Rectangle 6">
            <a:extLst>
              <a:ext uri="{FF2B5EF4-FFF2-40B4-BE49-F238E27FC236}">
                <a16:creationId xmlns:a16="http://schemas.microsoft.com/office/drawing/2014/main" id="{4FC1BF86-CF6A-8547-99FC-66775E893C4A}"/>
              </a:ext>
            </a:extLst>
          </p:cNvPr>
          <p:cNvSpPr>
            <a:spLocks noChangeArrowheads="1"/>
          </p:cNvSpPr>
          <p:nvPr/>
        </p:nvSpPr>
        <p:spPr bwMode="auto">
          <a:xfrm>
            <a:off x="1219200" y="990600"/>
            <a:ext cx="6970713" cy="41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100" b="1" baseline="0"/>
              <a:t>Advanced Very High Resolution Radiometer (AVHRR)</a:t>
            </a:r>
            <a:endParaRPr lang="en-US" altLang="en-US" sz="2100" baseline="0"/>
          </a:p>
        </p:txBody>
      </p:sp>
      <p:pic>
        <p:nvPicPr>
          <p:cNvPr id="80901" name="Picture 8" descr="Picture 12">
            <a:extLst>
              <a:ext uri="{FF2B5EF4-FFF2-40B4-BE49-F238E27FC236}">
                <a16:creationId xmlns:a16="http://schemas.microsoft.com/office/drawing/2014/main" id="{6C1620DC-EA1C-3747-AF8F-0F3B577A3F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8163" y="1371600"/>
            <a:ext cx="4795837"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a:extLst>
              <a:ext uri="{FF2B5EF4-FFF2-40B4-BE49-F238E27FC236}">
                <a16:creationId xmlns:a16="http://schemas.microsoft.com/office/drawing/2014/main" id="{224A84C0-2A70-FE48-818D-55F68141FA2D}"/>
              </a:ext>
            </a:extLst>
          </p:cNvPr>
          <p:cNvSpPr>
            <a:spLocks noGrp="1" noChangeArrowheads="1"/>
          </p:cNvSpPr>
          <p:nvPr>
            <p:ph type="title"/>
          </p:nvPr>
        </p:nvSpPr>
        <p:spPr>
          <a:xfrm>
            <a:off x="1905000" y="152400"/>
            <a:ext cx="5257800" cy="685800"/>
          </a:xfrm>
          <a:noFill/>
        </p:spPr>
        <p:txBody>
          <a:bodyPr/>
          <a:lstStyle/>
          <a:p>
            <a:pPr eaLnBrk="1" hangingPunct="1"/>
            <a:r>
              <a:rPr lang="en-US" altLang="en-US" sz="3600">
                <a:solidFill>
                  <a:srgbClr val="B40811"/>
                </a:solidFill>
              </a:rPr>
              <a:t>Sea surface temperature</a:t>
            </a:r>
            <a:endParaRPr lang="en-US" altLang="en-US"/>
          </a:p>
        </p:txBody>
      </p:sp>
      <p:sp>
        <p:nvSpPr>
          <p:cNvPr id="82946" name="Rectangle 3">
            <a:extLst>
              <a:ext uri="{FF2B5EF4-FFF2-40B4-BE49-F238E27FC236}">
                <a16:creationId xmlns:a16="http://schemas.microsoft.com/office/drawing/2014/main" id="{F5140BF6-B1C1-8E4C-8EA0-0A017376AB69}"/>
              </a:ext>
            </a:extLst>
          </p:cNvPr>
          <p:cNvSpPr>
            <a:spLocks noGrp="1" noChangeArrowheads="1"/>
          </p:cNvSpPr>
          <p:nvPr>
            <p:ph type="body" idx="1"/>
          </p:nvPr>
        </p:nvSpPr>
        <p:spPr>
          <a:xfrm>
            <a:off x="0" y="914400"/>
            <a:ext cx="9144000" cy="5562600"/>
          </a:xfrm>
        </p:spPr>
        <p:txBody>
          <a:bodyPr/>
          <a:lstStyle/>
          <a:p>
            <a:pPr eaLnBrk="1" hangingPunct="1">
              <a:buClr>
                <a:srgbClr val="B40811"/>
              </a:buClr>
              <a:buSzPct val="150000"/>
              <a:buFont typeface="Times" pitchFamily="2" charset="0"/>
              <a:buChar char="•"/>
            </a:pPr>
            <a:r>
              <a:rPr lang="en-US" altLang="en-US" sz="2100" dirty="0">
                <a:solidFill>
                  <a:srgbClr val="002060"/>
                </a:solidFill>
              </a:rPr>
              <a:t>Sea surface temperature (SST) is an important geophysical parameter, providing the boundary condition used in the estimation of heat flux at the air-sea interface.</a:t>
            </a:r>
          </a:p>
          <a:p>
            <a:pPr eaLnBrk="1" hangingPunct="1">
              <a:buClr>
                <a:srgbClr val="B40811"/>
              </a:buClr>
              <a:buSzPct val="150000"/>
              <a:buFont typeface="Times" pitchFamily="2" charset="0"/>
              <a:buChar char="•"/>
            </a:pPr>
            <a:r>
              <a:rPr lang="en-US" altLang="en-US" sz="2100" dirty="0">
                <a:solidFill>
                  <a:srgbClr val="002060"/>
                </a:solidFill>
              </a:rPr>
              <a:t>Important for climate modeling, earth's heat balance, and insight into atmospheric and oceanic circulation patterns &amp; anomalies (e.g. El Niño).</a:t>
            </a:r>
          </a:p>
          <a:p>
            <a:pPr eaLnBrk="1" hangingPunct="1">
              <a:buClr>
                <a:srgbClr val="B40811"/>
              </a:buClr>
              <a:buSzPct val="150000"/>
              <a:buFont typeface="Times" pitchFamily="2" charset="0"/>
              <a:buChar char="•"/>
            </a:pPr>
            <a:r>
              <a:rPr lang="en-US" altLang="en-US" sz="2100" dirty="0">
                <a:solidFill>
                  <a:srgbClr val="002060"/>
                </a:solidFill>
              </a:rPr>
              <a:t>On a local scale, SST can be used operationally to assess eddies, fronts and upwellings for marine navigation and to track biological productivity.</a:t>
            </a:r>
            <a:endParaRPr lang="en-US" altLang="en-US" dirty="0">
              <a:solidFill>
                <a:srgbClr val="002060"/>
              </a:solidFill>
            </a:endParaRPr>
          </a:p>
        </p:txBody>
      </p:sp>
      <p:pic>
        <p:nvPicPr>
          <p:cNvPr id="82947" name="Picture 4" descr="Picture 7">
            <a:extLst>
              <a:ext uri="{FF2B5EF4-FFF2-40B4-BE49-F238E27FC236}">
                <a16:creationId xmlns:a16="http://schemas.microsoft.com/office/drawing/2014/main" id="{064C528B-25FF-C248-B0EE-41DB2356BF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711575"/>
            <a:ext cx="65532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7" name="Text Box 5">
            <a:extLst>
              <a:ext uri="{FF2B5EF4-FFF2-40B4-BE49-F238E27FC236}">
                <a16:creationId xmlns:a16="http://schemas.microsoft.com/office/drawing/2014/main" id="{650FD24F-A661-CD40-83B5-82F14234A422}"/>
              </a:ext>
            </a:extLst>
          </p:cNvPr>
          <p:cNvSpPr txBox="1">
            <a:spLocks noChangeArrowheads="1"/>
          </p:cNvSpPr>
          <p:nvPr/>
        </p:nvSpPr>
        <p:spPr bwMode="auto">
          <a:xfrm>
            <a:off x="1981200" y="6292850"/>
            <a:ext cx="5638800" cy="41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100" baseline="0"/>
              <a:t>Calibration is very important for trends in SST!</a:t>
            </a:r>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64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18188DF0-9566-BF49-9527-F117AB977ED2}"/>
              </a:ext>
            </a:extLst>
          </p:cNvPr>
          <p:cNvSpPr>
            <a:spLocks noGrp="1"/>
          </p:cNvSpPr>
          <p:nvPr>
            <p:ph type="title"/>
          </p:nvPr>
        </p:nvSpPr>
        <p:spPr/>
        <p:txBody>
          <a:bodyPr/>
          <a:lstStyle/>
          <a:p>
            <a:endParaRPr lang="en-US" altLang="en-US"/>
          </a:p>
        </p:txBody>
      </p:sp>
      <p:pic>
        <p:nvPicPr>
          <p:cNvPr id="84994" name="Content Placeholder 4">
            <a:extLst>
              <a:ext uri="{FF2B5EF4-FFF2-40B4-BE49-F238E27FC236}">
                <a16:creationId xmlns:a16="http://schemas.microsoft.com/office/drawing/2014/main" id="{D0E4C3D0-9F81-2446-A449-4A778E24410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1066800"/>
            <a:ext cx="7772400" cy="3886200"/>
          </a:xfrm>
        </p:spPr>
      </p:pic>
      <p:sp>
        <p:nvSpPr>
          <p:cNvPr id="4" name="Rectangle 2">
            <a:extLst>
              <a:ext uri="{FF2B5EF4-FFF2-40B4-BE49-F238E27FC236}">
                <a16:creationId xmlns:a16="http://schemas.microsoft.com/office/drawing/2014/main" id="{115CA988-936F-664B-8D21-B6F8498B6318}"/>
              </a:ext>
            </a:extLst>
          </p:cNvPr>
          <p:cNvSpPr txBox="1">
            <a:spLocks noChangeArrowheads="1"/>
          </p:cNvSpPr>
          <p:nvPr/>
        </p:nvSpPr>
        <p:spPr bwMode="auto">
          <a:xfrm>
            <a:off x="1905000" y="152400"/>
            <a:ext cx="5257800"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eaLnBrk="1" hangingPunct="1">
              <a:defRPr/>
            </a:pPr>
            <a:r>
              <a:rPr lang="en-US" altLang="x-none" sz="3600" kern="0" baseline="0">
                <a:solidFill>
                  <a:srgbClr val="B40811"/>
                </a:solidFill>
              </a:rPr>
              <a:t>Sea surface temperature</a:t>
            </a:r>
            <a:endParaRPr lang="en-US" altLang="x-none" kern="0" baseline="0"/>
          </a:p>
        </p:txBody>
      </p:sp>
      <p:pic>
        <p:nvPicPr>
          <p:cNvPr id="84996" name="Picture 5">
            <a:extLst>
              <a:ext uri="{FF2B5EF4-FFF2-40B4-BE49-F238E27FC236}">
                <a16:creationId xmlns:a16="http://schemas.microsoft.com/office/drawing/2014/main" id="{E6B3ACF7-AD82-2E4D-9B51-6CC3A42FEF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4838700"/>
            <a:ext cx="406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Rectangle 6">
            <a:extLst>
              <a:ext uri="{FF2B5EF4-FFF2-40B4-BE49-F238E27FC236}">
                <a16:creationId xmlns:a16="http://schemas.microsoft.com/office/drawing/2014/main" id="{CA078D70-B934-FD44-B620-6E9772F8A730}"/>
              </a:ext>
            </a:extLst>
          </p:cNvPr>
          <p:cNvSpPr>
            <a:spLocks noChangeArrowheads="1"/>
          </p:cNvSpPr>
          <p:nvPr/>
        </p:nvSpPr>
        <p:spPr bwMode="auto">
          <a:xfrm>
            <a:off x="3097213" y="6096000"/>
            <a:ext cx="29495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panose="020B0604020202020204" pitchFamily="34" charset="0"/>
                <a:ea typeface="ヒラギノ角ゴ Pro W3" panose="020B0300000000000000" pitchFamily="34" charset="-128"/>
              </a:defRPr>
            </a:lvl1pPr>
            <a:lvl2pPr marL="742950" indent="-285750">
              <a:defRPr sz="2400" baseline="-25000">
                <a:solidFill>
                  <a:schemeClr val="tx1"/>
                </a:solidFill>
                <a:latin typeface="Arial" panose="020B0604020202020204" pitchFamily="34" charset="0"/>
                <a:ea typeface="ヒラギノ角ゴ Pro W3" panose="020B0300000000000000" pitchFamily="34" charset="-128"/>
              </a:defRPr>
            </a:lvl2pPr>
            <a:lvl3pPr marL="1143000" indent="-228600">
              <a:defRPr sz="2400" baseline="-25000">
                <a:solidFill>
                  <a:schemeClr val="tx1"/>
                </a:solidFill>
                <a:latin typeface="Arial" panose="020B0604020202020204" pitchFamily="34" charset="0"/>
                <a:ea typeface="ヒラギノ角ゴ Pro W3" panose="020B0300000000000000" pitchFamily="34" charset="-128"/>
              </a:defRPr>
            </a:lvl3pPr>
            <a:lvl4pPr marL="1600200" indent="-228600">
              <a:defRPr sz="2400" baseline="-25000">
                <a:solidFill>
                  <a:schemeClr val="tx1"/>
                </a:solidFill>
                <a:latin typeface="Arial" panose="020B0604020202020204" pitchFamily="34" charset="0"/>
                <a:ea typeface="ヒラギノ角ゴ Pro W3" panose="020B0300000000000000" pitchFamily="34" charset="-128"/>
              </a:defRPr>
            </a:lvl4pPr>
            <a:lvl5pPr marL="2057400" indent="-228600">
              <a:defRPr sz="2400" baseline="-25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ヒラギノ角ゴ Pro W3" panose="020B0300000000000000" pitchFamily="34" charset="-128"/>
              </a:defRPr>
            </a:lvl9pPr>
          </a:lstStyle>
          <a:p>
            <a:r>
              <a:rPr lang="en-US" altLang="en-US"/>
              <a:t>https://svs.gsfc.nasa.gov/3652</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4">
            <a:extLst>
              <a:ext uri="{FF2B5EF4-FFF2-40B4-BE49-F238E27FC236}">
                <a16:creationId xmlns:a16="http://schemas.microsoft.com/office/drawing/2014/main" id="{B8E48287-A78F-594F-8E30-7C8140B98C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71600"/>
            <a:ext cx="3657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8" name="Rectangle 7">
            <a:extLst>
              <a:ext uri="{FF2B5EF4-FFF2-40B4-BE49-F238E27FC236}">
                <a16:creationId xmlns:a16="http://schemas.microsoft.com/office/drawing/2014/main" id="{C53114D6-101E-634E-BF8C-18E6DB904A6B}"/>
              </a:ext>
            </a:extLst>
          </p:cNvPr>
          <p:cNvSpPr>
            <a:spLocks noGrp="1" noChangeArrowheads="1"/>
          </p:cNvSpPr>
          <p:nvPr>
            <p:ph type="title"/>
          </p:nvPr>
        </p:nvSpPr>
        <p:spPr>
          <a:xfrm>
            <a:off x="1905000" y="152400"/>
            <a:ext cx="5257800" cy="685800"/>
          </a:xfrm>
          <a:noFill/>
        </p:spPr>
        <p:txBody>
          <a:bodyPr/>
          <a:lstStyle/>
          <a:p>
            <a:pPr eaLnBrk="1" hangingPunct="1"/>
            <a:r>
              <a:rPr lang="en-US" altLang="en-US" sz="3600">
                <a:solidFill>
                  <a:srgbClr val="B40811"/>
                </a:solidFill>
              </a:rPr>
              <a:t>Sea surface temperature</a:t>
            </a:r>
            <a:endParaRPr lang="en-US" altLang="en-US"/>
          </a:p>
        </p:txBody>
      </p:sp>
      <p:pic>
        <p:nvPicPr>
          <p:cNvPr id="86019" name="Picture 8">
            <a:extLst>
              <a:ext uri="{FF2B5EF4-FFF2-40B4-BE49-F238E27FC236}">
                <a16:creationId xmlns:a16="http://schemas.microsoft.com/office/drawing/2014/main" id="{0513C6A2-7278-C549-96F5-B4DC9A66CB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676400"/>
            <a:ext cx="3656013" cy="365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a:extLst>
              <a:ext uri="{FF2B5EF4-FFF2-40B4-BE49-F238E27FC236}">
                <a16:creationId xmlns:a16="http://schemas.microsoft.com/office/drawing/2014/main" id="{15B72BAA-B698-2E46-8C8E-B4F7EB1D15E1}"/>
              </a:ext>
            </a:extLst>
          </p:cNvPr>
          <p:cNvSpPr>
            <a:spLocks noGrp="1" noChangeArrowheads="1"/>
          </p:cNvSpPr>
          <p:nvPr>
            <p:ph type="title"/>
          </p:nvPr>
        </p:nvSpPr>
        <p:spPr>
          <a:xfrm>
            <a:off x="990600" y="152400"/>
            <a:ext cx="7010400" cy="838200"/>
          </a:xfrm>
        </p:spPr>
        <p:txBody>
          <a:bodyPr/>
          <a:lstStyle/>
          <a:p>
            <a:pPr eaLnBrk="1" hangingPunct="1"/>
            <a:r>
              <a:rPr lang="en-US" altLang="en-US" sz="3600">
                <a:solidFill>
                  <a:srgbClr val="B40811"/>
                </a:solidFill>
              </a:rPr>
              <a:t>Thermal radiation from Earth</a:t>
            </a:r>
            <a:endParaRPr lang="en-US" altLang="en-US"/>
          </a:p>
        </p:txBody>
      </p:sp>
      <p:pic>
        <p:nvPicPr>
          <p:cNvPr id="88066" name="Picture 4">
            <a:extLst>
              <a:ext uri="{FF2B5EF4-FFF2-40B4-BE49-F238E27FC236}">
                <a16:creationId xmlns:a16="http://schemas.microsoft.com/office/drawing/2014/main" id="{D946AC41-F92D-D640-A9B6-A17461BE17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143000"/>
            <a:ext cx="6172200" cy="389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Rectangle 7">
            <a:extLst>
              <a:ext uri="{FF2B5EF4-FFF2-40B4-BE49-F238E27FC236}">
                <a16:creationId xmlns:a16="http://schemas.microsoft.com/office/drawing/2014/main" id="{CCFA8557-6E58-CA49-A088-03D5D0806CB3}"/>
              </a:ext>
            </a:extLst>
          </p:cNvPr>
          <p:cNvSpPr>
            <a:spLocks noChangeArrowheads="1"/>
          </p:cNvSpPr>
          <p:nvPr/>
        </p:nvSpPr>
        <p:spPr bwMode="auto">
          <a:xfrm>
            <a:off x="152400" y="5486400"/>
            <a:ext cx="8991600"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400" baseline="0"/>
              <a:t>Emitted thermal radiation from both the atmosphere and land surfaces (with color assignments of red/yellow to warm and green/blue to cooler).  From MODIS on Terra.</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8">
            <a:extLst>
              <a:ext uri="{FF2B5EF4-FFF2-40B4-BE49-F238E27FC236}">
                <a16:creationId xmlns:a16="http://schemas.microsoft.com/office/drawing/2014/main" id="{250B2658-A971-4F43-B5E3-0CCD4032FCFE}"/>
              </a:ext>
            </a:extLst>
          </p:cNvPr>
          <p:cNvSpPr>
            <a:spLocks noChangeArrowheads="1"/>
          </p:cNvSpPr>
          <p:nvPr/>
        </p:nvSpPr>
        <p:spPr bwMode="auto">
          <a:xfrm>
            <a:off x="381000" y="1295400"/>
            <a:ext cx="8763000"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400" baseline="0" dirty="0">
                <a:solidFill>
                  <a:srgbClr val="002060"/>
                </a:solidFill>
              </a:rPr>
              <a:t>ASTER (Advanced Spaceborne Thermal Emission and Reflection Radiometer) on Terra (launched 1999)</a:t>
            </a:r>
          </a:p>
        </p:txBody>
      </p:sp>
      <p:sp>
        <p:nvSpPr>
          <p:cNvPr id="90114" name="Rectangle 10">
            <a:extLst>
              <a:ext uri="{FF2B5EF4-FFF2-40B4-BE49-F238E27FC236}">
                <a16:creationId xmlns:a16="http://schemas.microsoft.com/office/drawing/2014/main" id="{2BA6A585-A316-424C-92AC-DF5EA9A5D714}"/>
              </a:ext>
            </a:extLst>
          </p:cNvPr>
          <p:cNvSpPr>
            <a:spLocks noGrp="1" noChangeArrowheads="1"/>
          </p:cNvSpPr>
          <p:nvPr>
            <p:ph type="title"/>
          </p:nvPr>
        </p:nvSpPr>
        <p:spPr>
          <a:xfrm>
            <a:off x="2133600" y="152400"/>
            <a:ext cx="5334000" cy="762000"/>
          </a:xfrm>
          <a:noFill/>
          <a:extLst>
            <a:ext uri="{91240B29-F687-4F45-9708-019B960494DF}">
              <a14:hiddenLine xmlns:a14="http://schemas.microsoft.com/office/drawing/2010/main" w="12700">
                <a:solidFill>
                  <a:schemeClr val="tx1"/>
                </a:solidFill>
                <a:miter lim="800000"/>
                <a:headEnd/>
                <a:tailEnd/>
              </a14:hiddenLine>
            </a:ext>
          </a:extLst>
        </p:spPr>
        <p:txBody>
          <a:bodyPr/>
          <a:lstStyle/>
          <a:p>
            <a:pPr eaLnBrk="1" hangingPunct="1"/>
            <a:r>
              <a:rPr lang="en-US" altLang="en-US" sz="3600">
                <a:solidFill>
                  <a:srgbClr val="B40811"/>
                </a:solidFill>
              </a:rPr>
              <a:t>Thermal satellite sensors</a:t>
            </a:r>
            <a:endParaRPr lang="en-US" altLang="en-US"/>
          </a:p>
        </p:txBody>
      </p:sp>
      <p:pic>
        <p:nvPicPr>
          <p:cNvPr id="90115" name="Picture 13">
            <a:extLst>
              <a:ext uri="{FF2B5EF4-FFF2-40B4-BE49-F238E27FC236}">
                <a16:creationId xmlns:a16="http://schemas.microsoft.com/office/drawing/2014/main" id="{D6D84AAA-2905-5E41-9496-B3CAABFD12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133600"/>
            <a:ext cx="3749675" cy="38862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0116" name="Rectangle 14">
            <a:extLst>
              <a:ext uri="{FF2B5EF4-FFF2-40B4-BE49-F238E27FC236}">
                <a16:creationId xmlns:a16="http://schemas.microsoft.com/office/drawing/2014/main" id="{52C573F0-EBAF-7944-9A61-FB4F0549B5F8}"/>
              </a:ext>
            </a:extLst>
          </p:cNvPr>
          <p:cNvSpPr>
            <a:spLocks noChangeArrowheads="1"/>
          </p:cNvSpPr>
          <p:nvPr/>
        </p:nvSpPr>
        <p:spPr bwMode="auto">
          <a:xfrm>
            <a:off x="228600" y="6019800"/>
            <a:ext cx="8077200" cy="65405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lgn="ctr">
              <a:spcBef>
                <a:spcPct val="0"/>
              </a:spcBef>
              <a:buFontTx/>
              <a:buNone/>
            </a:pPr>
            <a:r>
              <a:rPr lang="en-US" altLang="en-US" sz="1800" baseline="0" dirty="0">
                <a:solidFill>
                  <a:srgbClr val="002060"/>
                </a:solidFill>
              </a:rPr>
              <a:t>Augustine Volcano, Cook Inlet, Alaska (22:50 AST January 31, 2006).</a:t>
            </a:r>
          </a:p>
          <a:p>
            <a:pPr algn="ctr">
              <a:spcBef>
                <a:spcPct val="0"/>
              </a:spcBef>
              <a:buFontTx/>
              <a:buNone/>
            </a:pPr>
            <a:r>
              <a:rPr lang="en-US" altLang="en-US" sz="1800" baseline="0" dirty="0">
                <a:solidFill>
                  <a:srgbClr val="002060"/>
                </a:solidFill>
              </a:rPr>
              <a:t>This ASTER thermal image was acquired at night during an eruptive phase.</a:t>
            </a:r>
            <a:endParaRPr lang="en-US" altLang="en-US" sz="2100" baseline="0" dirty="0">
              <a:solidFill>
                <a:srgbClr val="002060"/>
              </a:solidFill>
            </a:endParaRPr>
          </a:p>
        </p:txBody>
      </p:sp>
      <p:sp>
        <p:nvSpPr>
          <p:cNvPr id="90117" name="Rectangle 16">
            <a:extLst>
              <a:ext uri="{FF2B5EF4-FFF2-40B4-BE49-F238E27FC236}">
                <a16:creationId xmlns:a16="http://schemas.microsoft.com/office/drawing/2014/main" id="{83D10196-6680-504E-A6A2-89EED99C0051}"/>
              </a:ext>
            </a:extLst>
          </p:cNvPr>
          <p:cNvSpPr>
            <a:spLocks noChangeArrowheads="1"/>
          </p:cNvSpPr>
          <p:nvPr/>
        </p:nvSpPr>
        <p:spPr bwMode="auto">
          <a:xfrm>
            <a:off x="3962400" y="2327275"/>
            <a:ext cx="5105400" cy="3462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1800" baseline="0" dirty="0">
                <a:solidFill>
                  <a:srgbClr val="002060"/>
                </a:solidFill>
              </a:rPr>
              <a:t>The broad spectral coverage and high spectral resolution of ASTER provides critical information for surface mapping, and monitoring of dynamic conditions and temporal change.</a:t>
            </a:r>
          </a:p>
          <a:p>
            <a:pPr>
              <a:spcBef>
                <a:spcPct val="0"/>
              </a:spcBef>
              <a:buFontTx/>
              <a:buNone/>
            </a:pPr>
            <a:endParaRPr lang="en-US" altLang="en-US" sz="1800" baseline="0" dirty="0">
              <a:solidFill>
                <a:srgbClr val="002060"/>
              </a:solidFill>
            </a:endParaRPr>
          </a:p>
          <a:p>
            <a:pPr>
              <a:spcBef>
                <a:spcPct val="0"/>
              </a:spcBef>
              <a:buFontTx/>
              <a:buNone/>
            </a:pPr>
            <a:r>
              <a:rPr lang="en-US" altLang="en-US" sz="1800" baseline="0" dirty="0">
                <a:solidFill>
                  <a:srgbClr val="002060"/>
                </a:solidFill>
              </a:rPr>
              <a:t>Applications: monitoring glaciers; monitoring volcanoes; identifying crop stress; determining cloud morphology and physical properties; wetlands evaluation; thermal pollution monitoring; coral reef degradation; surface temperature mapping of soils and geology; measuring surface heat balance.</a:t>
            </a:r>
            <a:r>
              <a:rPr lang="en-US" altLang="en-US" sz="2100" baseline="0" dirty="0">
                <a:solidFill>
                  <a:srgbClr val="002060"/>
                </a:solidFill>
              </a:rPr>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C84ED007-84D4-4E40-8C74-FD22427E3ED1}"/>
              </a:ext>
            </a:extLst>
          </p:cNvPr>
          <p:cNvSpPr>
            <a:spLocks noGrp="1" noChangeArrowheads="1"/>
          </p:cNvSpPr>
          <p:nvPr>
            <p:ph type="title"/>
          </p:nvPr>
        </p:nvSpPr>
        <p:spPr>
          <a:xfrm>
            <a:off x="2057400" y="304800"/>
            <a:ext cx="5410200" cy="838200"/>
          </a:xfrm>
          <a:noFill/>
        </p:spPr>
        <p:txBody>
          <a:bodyPr/>
          <a:lstStyle/>
          <a:p>
            <a:pPr eaLnBrk="1" hangingPunct="1"/>
            <a:r>
              <a:rPr lang="en-US" altLang="en-US" sz="3600" dirty="0">
                <a:solidFill>
                  <a:srgbClr val="B40811"/>
                </a:solidFill>
              </a:rPr>
              <a:t>What is a </a:t>
            </a:r>
            <a:r>
              <a:rPr lang="ja-JP" altLang="en-US" sz="3600">
                <a:solidFill>
                  <a:srgbClr val="B40811"/>
                </a:solidFill>
              </a:rPr>
              <a:t>“</a:t>
            </a:r>
            <a:r>
              <a:rPr lang="en-US" altLang="ja-JP" sz="3600" dirty="0">
                <a:solidFill>
                  <a:srgbClr val="B40811"/>
                </a:solidFill>
              </a:rPr>
              <a:t>black body*</a:t>
            </a:r>
            <a:r>
              <a:rPr lang="ja-JP" altLang="en-US" sz="3600">
                <a:solidFill>
                  <a:srgbClr val="B40811"/>
                </a:solidFill>
              </a:rPr>
              <a:t>”</a:t>
            </a:r>
            <a:r>
              <a:rPr lang="en-US" altLang="ja-JP" sz="3600" dirty="0">
                <a:solidFill>
                  <a:srgbClr val="B40811"/>
                </a:solidFill>
              </a:rPr>
              <a:t>?</a:t>
            </a:r>
            <a:endParaRPr lang="en-US" altLang="en-US" dirty="0"/>
          </a:p>
        </p:txBody>
      </p:sp>
      <p:sp>
        <p:nvSpPr>
          <p:cNvPr id="25602" name="Rectangle 4">
            <a:extLst>
              <a:ext uri="{FF2B5EF4-FFF2-40B4-BE49-F238E27FC236}">
                <a16:creationId xmlns:a16="http://schemas.microsoft.com/office/drawing/2014/main" id="{C7ACABD6-04D7-4740-8548-B51885554A13}"/>
              </a:ext>
            </a:extLst>
          </p:cNvPr>
          <p:cNvSpPr>
            <a:spLocks noChangeArrowheads="1"/>
          </p:cNvSpPr>
          <p:nvPr/>
        </p:nvSpPr>
        <p:spPr bwMode="auto">
          <a:xfrm>
            <a:off x="76200" y="1682750"/>
            <a:ext cx="5257800" cy="300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Clr>
                <a:srgbClr val="B40811"/>
              </a:buClr>
              <a:buSzPct val="150000"/>
              <a:buFont typeface="Times" pitchFamily="2" charset="0"/>
              <a:buChar char="•"/>
            </a:pPr>
            <a:r>
              <a:rPr lang="en-US" altLang="en-US" sz="2100" baseline="0" dirty="0"/>
              <a:t> </a:t>
            </a:r>
            <a:r>
              <a:rPr lang="en-US" altLang="en-US" sz="2100" baseline="0" dirty="0">
                <a:solidFill>
                  <a:srgbClr val="002060"/>
                </a:solidFill>
              </a:rPr>
              <a:t>A black body is an idealized object that absorbs all EMR that falls on it -- no EMR passes through it and none is reflected (perfect emitter and perfect absorber)</a:t>
            </a:r>
          </a:p>
          <a:p>
            <a:pPr>
              <a:spcBef>
                <a:spcPct val="0"/>
              </a:spcBef>
              <a:buClr>
                <a:srgbClr val="B40811"/>
              </a:buClr>
              <a:buSzPct val="150000"/>
              <a:buFontTx/>
              <a:buNone/>
            </a:pPr>
            <a:endParaRPr lang="en-US" altLang="en-US" sz="2100" baseline="0" dirty="0">
              <a:solidFill>
                <a:srgbClr val="002060"/>
              </a:solidFill>
            </a:endParaRPr>
          </a:p>
          <a:p>
            <a:pPr>
              <a:spcBef>
                <a:spcPct val="0"/>
              </a:spcBef>
              <a:buClr>
                <a:srgbClr val="B40811"/>
              </a:buClr>
              <a:buSzPct val="150000"/>
              <a:buFont typeface="Times" pitchFamily="2" charset="0"/>
              <a:buChar char="•"/>
            </a:pPr>
            <a:r>
              <a:rPr lang="en-US" altLang="en-US" sz="2100" baseline="0" dirty="0">
                <a:solidFill>
                  <a:srgbClr val="002060"/>
                </a:solidFill>
              </a:rPr>
              <a:t> Because no light (visible EMR) is reflected or transmitted, the object appears black when it is cold.</a:t>
            </a:r>
          </a:p>
          <a:p>
            <a:pPr>
              <a:spcBef>
                <a:spcPct val="0"/>
              </a:spcBef>
              <a:buClr>
                <a:srgbClr val="B40811"/>
              </a:buClr>
              <a:buSzPct val="150000"/>
              <a:buFont typeface="Times" pitchFamily="2" charset="0"/>
              <a:buChar char="•"/>
            </a:pPr>
            <a:endParaRPr lang="en-US" altLang="en-US" sz="2100" baseline="0" dirty="0"/>
          </a:p>
        </p:txBody>
      </p:sp>
      <p:pic>
        <p:nvPicPr>
          <p:cNvPr id="25603" name="Picture 9" descr="Velicogna_ess236_2008_3">
            <a:extLst>
              <a:ext uri="{FF2B5EF4-FFF2-40B4-BE49-F238E27FC236}">
                <a16:creationId xmlns:a16="http://schemas.microsoft.com/office/drawing/2014/main" id="{B9CA589D-5A18-AE47-96BB-2C469C3BA1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066800"/>
            <a:ext cx="2590800"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Rectangle 1">
            <a:extLst>
              <a:ext uri="{FF2B5EF4-FFF2-40B4-BE49-F238E27FC236}">
                <a16:creationId xmlns:a16="http://schemas.microsoft.com/office/drawing/2014/main" id="{2003565B-A87A-2543-9447-2C786F136AEA}"/>
              </a:ext>
            </a:extLst>
          </p:cNvPr>
          <p:cNvSpPr>
            <a:spLocks noChangeArrowheads="1"/>
          </p:cNvSpPr>
          <p:nvPr/>
        </p:nvSpPr>
        <p:spPr bwMode="auto">
          <a:xfrm>
            <a:off x="381000" y="5276532"/>
            <a:ext cx="7848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Clr>
                <a:srgbClr val="B40811"/>
              </a:buClr>
              <a:buSzPct val="150000"/>
              <a:buFontTx/>
              <a:buNone/>
            </a:pPr>
            <a:r>
              <a:rPr lang="en-US" altLang="en-US" sz="1800" baseline="0" dirty="0"/>
              <a:t>* Term “introduced by Gustav Kirchhoff in 1860.</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a:extLst>
              <a:ext uri="{FF2B5EF4-FFF2-40B4-BE49-F238E27FC236}">
                <a16:creationId xmlns:a16="http://schemas.microsoft.com/office/drawing/2014/main" id="{253F028E-20A9-724B-9152-1344D4A9A0CA}"/>
              </a:ext>
            </a:extLst>
          </p:cNvPr>
          <p:cNvSpPr>
            <a:spLocks noGrp="1" noChangeArrowheads="1"/>
          </p:cNvSpPr>
          <p:nvPr>
            <p:ph type="title"/>
          </p:nvPr>
        </p:nvSpPr>
        <p:spPr>
          <a:xfrm>
            <a:off x="1219200" y="228600"/>
            <a:ext cx="7315200" cy="533400"/>
          </a:xfrm>
          <a:noFill/>
          <a:extLst>
            <a:ext uri="{91240B29-F687-4F45-9708-019B960494DF}">
              <a14:hiddenLine xmlns:a14="http://schemas.microsoft.com/office/drawing/2010/main" w="12700">
                <a:solidFill>
                  <a:schemeClr val="tx1"/>
                </a:solidFill>
                <a:miter lim="800000"/>
                <a:headEnd/>
                <a:tailEnd/>
              </a14:hiddenLine>
            </a:ext>
          </a:extLst>
        </p:spPr>
        <p:txBody>
          <a:bodyPr/>
          <a:lstStyle/>
          <a:p>
            <a:pPr eaLnBrk="1" hangingPunct="1"/>
            <a:r>
              <a:rPr lang="en-US" altLang="en-US" sz="3000">
                <a:solidFill>
                  <a:srgbClr val="B40811"/>
                </a:solidFill>
              </a:rPr>
              <a:t>Monitor the ice sheets during polar winter</a:t>
            </a:r>
            <a:endParaRPr lang="en-US" altLang="en-US"/>
          </a:p>
        </p:txBody>
      </p:sp>
      <p:sp>
        <p:nvSpPr>
          <p:cNvPr id="92162" name="Rectangle 3">
            <a:extLst>
              <a:ext uri="{FF2B5EF4-FFF2-40B4-BE49-F238E27FC236}">
                <a16:creationId xmlns:a16="http://schemas.microsoft.com/office/drawing/2014/main" id="{B2DE04B0-D8FE-C841-8911-9FD0909736CF}"/>
              </a:ext>
            </a:extLst>
          </p:cNvPr>
          <p:cNvSpPr>
            <a:spLocks noGrp="1" noChangeArrowheads="1"/>
          </p:cNvSpPr>
          <p:nvPr>
            <p:ph type="body" idx="1"/>
          </p:nvPr>
        </p:nvSpPr>
        <p:spPr>
          <a:xfrm>
            <a:off x="0" y="914400"/>
            <a:ext cx="8991600" cy="1143000"/>
          </a:xfrm>
        </p:spPr>
        <p:txBody>
          <a:bodyPr/>
          <a:lstStyle/>
          <a:p>
            <a:pPr eaLnBrk="1" hangingPunct="1">
              <a:buClr>
                <a:srgbClr val="B40811"/>
              </a:buClr>
              <a:buSzPct val="150000"/>
              <a:buFont typeface="Times" pitchFamily="2" charset="0"/>
              <a:buChar char="•"/>
            </a:pPr>
            <a:r>
              <a:rPr lang="en-US" altLang="en-US" sz="2100" dirty="0">
                <a:solidFill>
                  <a:srgbClr val="002060"/>
                </a:solidFill>
              </a:rPr>
              <a:t>During polar darkness, cannot get visible images from Antarctica</a:t>
            </a:r>
          </a:p>
          <a:p>
            <a:pPr eaLnBrk="1" hangingPunct="1">
              <a:buClr>
                <a:srgbClr val="B40811"/>
              </a:buClr>
              <a:buSzPct val="150000"/>
              <a:buFont typeface="Times" pitchFamily="2" charset="0"/>
              <a:buChar char="•"/>
            </a:pPr>
            <a:r>
              <a:rPr lang="en-US" altLang="en-US" sz="2100" dirty="0">
                <a:solidFill>
                  <a:srgbClr val="002060"/>
                </a:solidFill>
              </a:rPr>
              <a:t>Thermal helps to lengthen time series (although lower resolution)  </a:t>
            </a:r>
            <a:r>
              <a:rPr lang="en-US" altLang="en-US" sz="2100" dirty="0">
                <a:solidFill>
                  <a:srgbClr val="002060"/>
                </a:solidFill>
                <a:latin typeface="Symbol" pitchFamily="2" charset="2"/>
                <a:sym typeface="Symbol" pitchFamily="2" charset="2"/>
              </a:rPr>
              <a:t></a:t>
            </a:r>
            <a:r>
              <a:rPr lang="en-US" altLang="en-US" sz="2100" dirty="0">
                <a:solidFill>
                  <a:srgbClr val="002060"/>
                </a:solidFill>
              </a:rPr>
              <a:t>/d!</a:t>
            </a:r>
            <a:endParaRPr lang="en-US" altLang="en-US" dirty="0">
              <a:solidFill>
                <a:srgbClr val="002060"/>
              </a:solidFill>
            </a:endParaRPr>
          </a:p>
        </p:txBody>
      </p:sp>
      <p:pic>
        <p:nvPicPr>
          <p:cNvPr id="92163" name="Picture 6" descr="amery_2009096_1935_modis_ch32">
            <a:extLst>
              <a:ext uri="{FF2B5EF4-FFF2-40B4-BE49-F238E27FC236}">
                <a16:creationId xmlns:a16="http://schemas.microsoft.com/office/drawing/2014/main" id="{8BA4135D-1DF6-7642-8182-878B6FE5FD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581" t="16476" r="15721" b="24715"/>
          <a:stretch>
            <a:fillRect/>
          </a:stretch>
        </p:blipFill>
        <p:spPr bwMode="auto">
          <a:xfrm>
            <a:off x="4572000" y="1828800"/>
            <a:ext cx="4570413" cy="422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ext Box 7">
            <a:extLst>
              <a:ext uri="{FF2B5EF4-FFF2-40B4-BE49-F238E27FC236}">
                <a16:creationId xmlns:a16="http://schemas.microsoft.com/office/drawing/2014/main" id="{245FD04B-EA2E-714E-8998-14E70948293A}"/>
              </a:ext>
            </a:extLst>
          </p:cNvPr>
          <p:cNvSpPr txBox="1">
            <a:spLocks noChangeArrowheads="1"/>
          </p:cNvSpPr>
          <p:nvPr/>
        </p:nvSpPr>
        <p:spPr bwMode="auto">
          <a:xfrm>
            <a:off x="76200" y="6096000"/>
            <a:ext cx="4438650" cy="412750"/>
          </a:xfrm>
          <a:prstGeom prst="rect">
            <a:avLst/>
          </a:prstGeom>
          <a:solidFill>
            <a:schemeClr val="bg2">
              <a:alpha val="5294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100" baseline="0"/>
              <a:t>MODIS Terra visible 13 March 2009</a:t>
            </a:r>
            <a:endParaRPr lang="en-US" altLang="en-US" sz="2400"/>
          </a:p>
        </p:txBody>
      </p:sp>
      <p:sp>
        <p:nvSpPr>
          <p:cNvPr id="92165" name="Text Box 8">
            <a:extLst>
              <a:ext uri="{FF2B5EF4-FFF2-40B4-BE49-F238E27FC236}">
                <a16:creationId xmlns:a16="http://schemas.microsoft.com/office/drawing/2014/main" id="{31C2E5DA-0C6C-8D4F-A24E-E787D6CE2F6B}"/>
              </a:ext>
            </a:extLst>
          </p:cNvPr>
          <p:cNvSpPr txBox="1">
            <a:spLocks noChangeArrowheads="1"/>
          </p:cNvSpPr>
          <p:nvPr/>
        </p:nvSpPr>
        <p:spPr bwMode="auto">
          <a:xfrm>
            <a:off x="4876800" y="6096000"/>
            <a:ext cx="4216400" cy="412750"/>
          </a:xfrm>
          <a:prstGeom prst="rect">
            <a:avLst/>
          </a:prstGeom>
          <a:solidFill>
            <a:schemeClr val="bg2">
              <a:alpha val="6196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100" baseline="0"/>
              <a:t>MODIS Aqua thermal 6 April 2009</a:t>
            </a:r>
            <a:endParaRPr lang="en-US" altLang="en-US" sz="2400"/>
          </a:p>
        </p:txBody>
      </p:sp>
      <p:pic>
        <p:nvPicPr>
          <p:cNvPr id="92166" name="Picture 9" descr="amery_2009053_1035_modis_ch02_str">
            <a:extLst>
              <a:ext uri="{FF2B5EF4-FFF2-40B4-BE49-F238E27FC236}">
                <a16:creationId xmlns:a16="http://schemas.microsoft.com/office/drawing/2014/main" id="{04D66ED1-2FD4-0D42-B026-14A06C956E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584" t="16478" r="15723" b="24718"/>
          <a:stretch>
            <a:fillRect/>
          </a:stretch>
        </p:blipFill>
        <p:spPr bwMode="auto">
          <a:xfrm>
            <a:off x="0" y="1828800"/>
            <a:ext cx="4570413" cy="422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a:extLst>
              <a:ext uri="{FF2B5EF4-FFF2-40B4-BE49-F238E27FC236}">
                <a16:creationId xmlns:a16="http://schemas.microsoft.com/office/drawing/2014/main" id="{2E8360E9-4A73-FA4F-867A-143A3BAC5695}"/>
              </a:ext>
            </a:extLst>
          </p:cNvPr>
          <p:cNvSpPr>
            <a:spLocks noGrp="1" noChangeArrowheads="1"/>
          </p:cNvSpPr>
          <p:nvPr>
            <p:ph type="title"/>
          </p:nvPr>
        </p:nvSpPr>
        <p:spPr>
          <a:xfrm>
            <a:off x="1219200" y="228600"/>
            <a:ext cx="7315200" cy="533400"/>
          </a:xfrm>
          <a:noFill/>
          <a:extLst>
            <a:ext uri="{91240B29-F687-4F45-9708-019B960494DF}">
              <a14:hiddenLine xmlns:a14="http://schemas.microsoft.com/office/drawing/2010/main" w="12700">
                <a:solidFill>
                  <a:schemeClr val="tx1"/>
                </a:solidFill>
                <a:miter lim="800000"/>
                <a:headEnd/>
                <a:tailEnd/>
              </a14:hiddenLine>
            </a:ext>
          </a:extLst>
        </p:spPr>
        <p:txBody>
          <a:bodyPr/>
          <a:lstStyle/>
          <a:p>
            <a:pPr eaLnBrk="1" hangingPunct="1"/>
            <a:r>
              <a:rPr lang="en-US" altLang="en-US" sz="3000">
                <a:solidFill>
                  <a:srgbClr val="B40811"/>
                </a:solidFill>
              </a:rPr>
              <a:t>Monitor the ice sheets during polar winter</a:t>
            </a:r>
            <a:endParaRPr lang="en-US" altLang="en-US"/>
          </a:p>
        </p:txBody>
      </p:sp>
      <p:sp>
        <p:nvSpPr>
          <p:cNvPr id="94210" name="Rectangle 3">
            <a:extLst>
              <a:ext uri="{FF2B5EF4-FFF2-40B4-BE49-F238E27FC236}">
                <a16:creationId xmlns:a16="http://schemas.microsoft.com/office/drawing/2014/main" id="{27485260-4756-DB42-B74E-3B28DD70822C}"/>
              </a:ext>
            </a:extLst>
          </p:cNvPr>
          <p:cNvSpPr>
            <a:spLocks noGrp="1" noChangeArrowheads="1"/>
          </p:cNvSpPr>
          <p:nvPr>
            <p:ph type="body" idx="1"/>
          </p:nvPr>
        </p:nvSpPr>
        <p:spPr>
          <a:xfrm>
            <a:off x="0" y="914400"/>
            <a:ext cx="8991600" cy="1143000"/>
          </a:xfrm>
        </p:spPr>
        <p:txBody>
          <a:bodyPr/>
          <a:lstStyle/>
          <a:p>
            <a:pPr eaLnBrk="1" hangingPunct="1">
              <a:buClr>
                <a:srgbClr val="B40811"/>
              </a:buClr>
              <a:buSzPct val="150000"/>
              <a:buFont typeface="Times" pitchFamily="2" charset="0"/>
              <a:buChar char="•"/>
            </a:pPr>
            <a:r>
              <a:rPr lang="en-US" altLang="en-US" sz="2100" dirty="0">
                <a:solidFill>
                  <a:srgbClr val="002060"/>
                </a:solidFill>
              </a:rPr>
              <a:t>During polar darkness, cannot get visible images from Antarctica</a:t>
            </a:r>
          </a:p>
          <a:p>
            <a:pPr eaLnBrk="1" hangingPunct="1">
              <a:buClr>
                <a:srgbClr val="B40811"/>
              </a:buClr>
              <a:buSzPct val="150000"/>
              <a:buFont typeface="Times" pitchFamily="2" charset="0"/>
              <a:buChar char="•"/>
            </a:pPr>
            <a:r>
              <a:rPr lang="en-US" altLang="en-US" sz="2100" dirty="0">
                <a:solidFill>
                  <a:srgbClr val="002060"/>
                </a:solidFill>
              </a:rPr>
              <a:t>Thermal helps to lengthen time series (although lower resolution)  </a:t>
            </a:r>
            <a:r>
              <a:rPr lang="en-US" altLang="en-US" sz="2100" dirty="0">
                <a:solidFill>
                  <a:srgbClr val="002060"/>
                </a:solidFill>
                <a:latin typeface="Symbol" pitchFamily="2" charset="2"/>
                <a:sym typeface="Symbol" pitchFamily="2" charset="2"/>
              </a:rPr>
              <a:t></a:t>
            </a:r>
            <a:r>
              <a:rPr lang="en-US" altLang="en-US" sz="2100" dirty="0">
                <a:solidFill>
                  <a:srgbClr val="002060"/>
                </a:solidFill>
              </a:rPr>
              <a:t>/d!</a:t>
            </a:r>
            <a:endParaRPr lang="en-US" altLang="en-US" dirty="0">
              <a:solidFill>
                <a:srgbClr val="002060"/>
              </a:solidFill>
            </a:endParaRPr>
          </a:p>
        </p:txBody>
      </p:sp>
      <p:pic>
        <p:nvPicPr>
          <p:cNvPr id="94211" name="Picture 8">
            <a:extLst>
              <a:ext uri="{FF2B5EF4-FFF2-40B4-BE49-F238E27FC236}">
                <a16:creationId xmlns:a16="http://schemas.microsoft.com/office/drawing/2014/main" id="{CAB4EBBC-3691-3A4E-A51A-5F214F41C3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828800"/>
            <a:ext cx="3656013" cy="365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9">
            <a:extLst>
              <a:ext uri="{FF2B5EF4-FFF2-40B4-BE49-F238E27FC236}">
                <a16:creationId xmlns:a16="http://schemas.microsoft.com/office/drawing/2014/main" id="{90518E85-B47A-2840-8FE1-3A11609CEE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828800"/>
            <a:ext cx="3656013" cy="365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10" descr="Picture 10">
            <a:extLst>
              <a:ext uri="{FF2B5EF4-FFF2-40B4-BE49-F238E27FC236}">
                <a16:creationId xmlns:a16="http://schemas.microsoft.com/office/drawing/2014/main" id="{055EF44B-FE5C-6840-A2EA-5E330EB3C4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135688"/>
            <a:ext cx="9140825"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4BCA6CD7-A4C0-F14F-992D-B3A074ABE8D7}"/>
              </a:ext>
            </a:extLst>
          </p:cNvPr>
          <p:cNvSpPr>
            <a:spLocks noGrp="1" noChangeArrowheads="1"/>
          </p:cNvSpPr>
          <p:nvPr>
            <p:ph type="title"/>
          </p:nvPr>
        </p:nvSpPr>
        <p:spPr>
          <a:xfrm>
            <a:off x="0" y="-152400"/>
            <a:ext cx="9144000" cy="1143000"/>
          </a:xfrm>
        </p:spPr>
        <p:txBody>
          <a:bodyPr/>
          <a:lstStyle/>
          <a:p>
            <a:pPr eaLnBrk="1" hangingPunct="1"/>
            <a:r>
              <a:rPr lang="en-US" altLang="en-US" sz="3600">
                <a:solidFill>
                  <a:srgbClr val="B40811"/>
                </a:solidFill>
              </a:rPr>
              <a:t>Sea-ice mapping</a:t>
            </a:r>
            <a:endParaRPr lang="en-US" altLang="en-US"/>
          </a:p>
        </p:txBody>
      </p:sp>
      <p:sp>
        <p:nvSpPr>
          <p:cNvPr id="96258" name="Rectangle 3">
            <a:extLst>
              <a:ext uri="{FF2B5EF4-FFF2-40B4-BE49-F238E27FC236}">
                <a16:creationId xmlns:a16="http://schemas.microsoft.com/office/drawing/2014/main" id="{623E3223-7A53-1448-A9EB-706E2D359B4C}"/>
              </a:ext>
            </a:extLst>
          </p:cNvPr>
          <p:cNvSpPr>
            <a:spLocks noGrp="1" noChangeArrowheads="1"/>
          </p:cNvSpPr>
          <p:nvPr>
            <p:ph type="body" idx="1"/>
          </p:nvPr>
        </p:nvSpPr>
        <p:spPr>
          <a:xfrm>
            <a:off x="0" y="914400"/>
            <a:ext cx="9144000" cy="5562600"/>
          </a:xfrm>
        </p:spPr>
        <p:txBody>
          <a:bodyPr/>
          <a:lstStyle/>
          <a:p>
            <a:pPr eaLnBrk="1" hangingPunct="1">
              <a:buClr>
                <a:srgbClr val="B40811"/>
              </a:buClr>
              <a:buSzPct val="150000"/>
              <a:buFont typeface="Times" pitchFamily="2" charset="0"/>
              <a:buChar char="•"/>
            </a:pPr>
            <a:r>
              <a:rPr lang="en-US" altLang="en-US" sz="2100" dirty="0">
                <a:solidFill>
                  <a:srgbClr val="002060"/>
                </a:solidFill>
              </a:rPr>
              <a:t>Monitor extent of sea-ice in the Arctic and Antarctic</a:t>
            </a:r>
          </a:p>
          <a:p>
            <a:pPr eaLnBrk="1" hangingPunct="1">
              <a:buClr>
                <a:srgbClr val="B40811"/>
              </a:buClr>
              <a:buSzPct val="150000"/>
              <a:buFont typeface="Times" pitchFamily="2" charset="0"/>
              <a:buChar char="•"/>
            </a:pPr>
            <a:endParaRPr lang="en-US" altLang="en-US" sz="2100" dirty="0">
              <a:solidFill>
                <a:srgbClr val="002060"/>
              </a:solidFill>
            </a:endParaRPr>
          </a:p>
          <a:p>
            <a:pPr eaLnBrk="1" hangingPunct="1">
              <a:buClr>
                <a:srgbClr val="B40811"/>
              </a:buClr>
              <a:buSzPct val="150000"/>
              <a:buFont typeface="Times" pitchFamily="2" charset="0"/>
              <a:buChar char="•"/>
            </a:pPr>
            <a:r>
              <a:rPr lang="en-US" altLang="en-US" sz="2100" dirty="0">
                <a:solidFill>
                  <a:srgbClr val="002060"/>
                </a:solidFill>
              </a:rPr>
              <a:t>Thermal remote sensing can distinguish between the sea-ice and </a:t>
            </a:r>
            <a:r>
              <a:rPr lang="ja-JP" altLang="en-US" sz="2100">
                <a:solidFill>
                  <a:srgbClr val="002060"/>
                </a:solidFill>
              </a:rPr>
              <a:t>“</a:t>
            </a:r>
            <a:r>
              <a:rPr lang="en-US" altLang="ja-JP" sz="2100" dirty="0">
                <a:solidFill>
                  <a:srgbClr val="002060"/>
                </a:solidFill>
              </a:rPr>
              <a:t>leads</a:t>
            </a:r>
            <a:r>
              <a:rPr lang="ja-JP" altLang="en-US" sz="2100">
                <a:solidFill>
                  <a:srgbClr val="002060"/>
                </a:solidFill>
              </a:rPr>
              <a:t>”</a:t>
            </a:r>
            <a:r>
              <a:rPr lang="en-US" altLang="ja-JP" sz="2100" dirty="0">
                <a:solidFill>
                  <a:srgbClr val="002060"/>
                </a:solidFill>
              </a:rPr>
              <a:t> (open water between the sea-ice) -- useful for navigation and for science</a:t>
            </a:r>
            <a:endParaRPr lang="en-US" altLang="en-US" dirty="0">
              <a:solidFill>
                <a:srgbClr val="002060"/>
              </a:solidFill>
            </a:endParaRPr>
          </a:p>
        </p:txBody>
      </p:sp>
      <p:pic>
        <p:nvPicPr>
          <p:cNvPr id="96259" name="Picture 4">
            <a:extLst>
              <a:ext uri="{FF2B5EF4-FFF2-40B4-BE49-F238E27FC236}">
                <a16:creationId xmlns:a16="http://schemas.microsoft.com/office/drawing/2014/main" id="{2CE039AF-DADE-8F4E-858D-FD0ED93B00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59080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Picture 5">
            <a:extLst>
              <a:ext uri="{FF2B5EF4-FFF2-40B4-BE49-F238E27FC236}">
                <a16:creationId xmlns:a16="http://schemas.microsoft.com/office/drawing/2014/main" id="{0BFB94B1-93F4-4840-803F-41027D60BE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188" y="2592388"/>
            <a:ext cx="3656012" cy="365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4">
            <a:extLst>
              <a:ext uri="{FF2B5EF4-FFF2-40B4-BE49-F238E27FC236}">
                <a16:creationId xmlns:a16="http://schemas.microsoft.com/office/drawing/2014/main" id="{A1CA3DD7-AF28-6548-9882-EABEE5E51796}"/>
              </a:ext>
            </a:extLst>
          </p:cNvPr>
          <p:cNvSpPr>
            <a:spLocks noChangeArrowheads="1"/>
          </p:cNvSpPr>
          <p:nvPr/>
        </p:nvSpPr>
        <p:spPr bwMode="auto">
          <a:xfrm>
            <a:off x="0" y="1066800"/>
            <a:ext cx="5105400" cy="1569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400" baseline="0" dirty="0">
                <a:solidFill>
                  <a:srgbClr val="002060"/>
                </a:solidFill>
              </a:rPr>
              <a:t>NASA</a:t>
            </a:r>
            <a:r>
              <a:rPr lang="ja-JP" altLang="en-US" sz="2400" baseline="0">
                <a:solidFill>
                  <a:srgbClr val="002060"/>
                </a:solidFill>
              </a:rPr>
              <a:t>’</a:t>
            </a:r>
            <a:r>
              <a:rPr lang="en-US" altLang="ja-JP" sz="2400" baseline="0" dirty="0">
                <a:solidFill>
                  <a:srgbClr val="002060"/>
                </a:solidFill>
              </a:rPr>
              <a:t>s Moderate Resolution Imaging Spectroradiometer (MODIS) has several bands in the thermal IR</a:t>
            </a:r>
            <a:endParaRPr lang="en-US" altLang="en-US" sz="2400" baseline="0" dirty="0">
              <a:solidFill>
                <a:srgbClr val="002060"/>
              </a:solidFill>
            </a:endParaRPr>
          </a:p>
        </p:txBody>
      </p:sp>
      <p:sp>
        <p:nvSpPr>
          <p:cNvPr id="98306" name="Rectangle 5">
            <a:extLst>
              <a:ext uri="{FF2B5EF4-FFF2-40B4-BE49-F238E27FC236}">
                <a16:creationId xmlns:a16="http://schemas.microsoft.com/office/drawing/2014/main" id="{267035FB-8073-964C-AC78-3350BC0C5CA3}"/>
              </a:ext>
            </a:extLst>
          </p:cNvPr>
          <p:cNvSpPr>
            <a:spLocks noGrp="1" noChangeArrowheads="1"/>
          </p:cNvSpPr>
          <p:nvPr>
            <p:ph type="title"/>
          </p:nvPr>
        </p:nvSpPr>
        <p:spPr>
          <a:xfrm>
            <a:off x="2133600" y="152400"/>
            <a:ext cx="5334000" cy="762000"/>
          </a:xfrm>
          <a:noFill/>
          <a:extLst>
            <a:ext uri="{91240B29-F687-4F45-9708-019B960494DF}">
              <a14:hiddenLine xmlns:a14="http://schemas.microsoft.com/office/drawing/2010/main" w="12700">
                <a:solidFill>
                  <a:schemeClr val="tx1"/>
                </a:solidFill>
                <a:miter lim="800000"/>
                <a:headEnd/>
                <a:tailEnd/>
              </a14:hiddenLine>
            </a:ext>
          </a:extLst>
        </p:spPr>
        <p:txBody>
          <a:bodyPr/>
          <a:lstStyle/>
          <a:p>
            <a:pPr eaLnBrk="1" hangingPunct="1"/>
            <a:r>
              <a:rPr lang="en-US" altLang="en-US" sz="3600">
                <a:solidFill>
                  <a:srgbClr val="B40811"/>
                </a:solidFill>
              </a:rPr>
              <a:t>Thermal satellite sensors</a:t>
            </a:r>
            <a:endParaRPr lang="en-US" altLang="en-US"/>
          </a:p>
        </p:txBody>
      </p:sp>
      <p:pic>
        <p:nvPicPr>
          <p:cNvPr id="98307" name="Picture 7" descr="nasaNAS~10~10~69639~174759">
            <a:extLst>
              <a:ext uri="{FF2B5EF4-FFF2-40B4-BE49-F238E27FC236}">
                <a16:creationId xmlns:a16="http://schemas.microsoft.com/office/drawing/2014/main" id="{03A6078B-825C-2B4F-9486-508F2F1C3C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6538" y="1058863"/>
            <a:ext cx="3598862" cy="579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3">
            <a:extLst>
              <a:ext uri="{FF2B5EF4-FFF2-40B4-BE49-F238E27FC236}">
                <a16:creationId xmlns:a16="http://schemas.microsoft.com/office/drawing/2014/main" id="{05FDF1A6-CEF3-1F43-B24D-62E46C6A7E08}"/>
              </a:ext>
            </a:extLst>
          </p:cNvPr>
          <p:cNvSpPr>
            <a:spLocks noGrp="1" noChangeArrowheads="1"/>
          </p:cNvSpPr>
          <p:nvPr>
            <p:ph type="body" idx="1"/>
          </p:nvPr>
        </p:nvSpPr>
        <p:spPr/>
        <p:txBody>
          <a:bodyPr/>
          <a:lstStyle/>
          <a:p>
            <a:pPr eaLnBrk="1" hangingPunct="1"/>
            <a:endParaRPr lang="en-US" altLang="en-US"/>
          </a:p>
        </p:txBody>
      </p:sp>
      <p:pic>
        <p:nvPicPr>
          <p:cNvPr id="100354" name="Picture 5" descr="PIA02604">
            <a:extLst>
              <a:ext uri="{FF2B5EF4-FFF2-40B4-BE49-F238E27FC236}">
                <a16:creationId xmlns:a16="http://schemas.microsoft.com/office/drawing/2014/main" id="{C90DC092-2427-724B-B46E-DBAF76D2B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568325"/>
            <a:ext cx="9140825" cy="628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Rectangle 6">
            <a:extLst>
              <a:ext uri="{FF2B5EF4-FFF2-40B4-BE49-F238E27FC236}">
                <a16:creationId xmlns:a16="http://schemas.microsoft.com/office/drawing/2014/main" id="{1380BCC6-D9BE-4341-BD5C-80AFDDB79EAB}"/>
              </a:ext>
            </a:extLst>
          </p:cNvPr>
          <p:cNvSpPr>
            <a:spLocks noChangeArrowheads="1"/>
          </p:cNvSpPr>
          <p:nvPr/>
        </p:nvSpPr>
        <p:spPr bwMode="auto">
          <a:xfrm>
            <a:off x="0" y="0"/>
            <a:ext cx="9144000" cy="54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3000" baseline="0">
                <a:solidFill>
                  <a:srgbClr val="B40811"/>
                </a:solidFill>
              </a:rPr>
              <a:t>Hawaii March 19, 2000</a:t>
            </a:r>
            <a:endParaRPr lang="en-US" altLang="en-US" sz="1200" baseline="0"/>
          </a:p>
        </p:txBody>
      </p:sp>
      <p:sp>
        <p:nvSpPr>
          <p:cNvPr id="100356" name="Rectangle 9">
            <a:extLst>
              <a:ext uri="{FF2B5EF4-FFF2-40B4-BE49-F238E27FC236}">
                <a16:creationId xmlns:a16="http://schemas.microsoft.com/office/drawing/2014/main" id="{DF114C6B-6CA6-8743-BEC6-E06E3EC5FDAE}"/>
              </a:ext>
            </a:extLst>
          </p:cNvPr>
          <p:cNvSpPr>
            <a:spLocks noGrp="1" noChangeArrowheads="1"/>
          </p:cNvSpPr>
          <p:nvPr>
            <p:ph type="title"/>
          </p:nvPr>
        </p:nvSpPr>
        <p:spPr>
          <a:xfrm>
            <a:off x="152400" y="762000"/>
            <a:ext cx="3200400" cy="914400"/>
          </a:xfrm>
          <a:noFill/>
        </p:spPr>
        <p:txBody>
          <a:bodyPr/>
          <a:lstStyle/>
          <a:p>
            <a:pPr algn="l"/>
            <a:r>
              <a:rPr lang="en-US" altLang="en-US" sz="2000">
                <a:solidFill>
                  <a:schemeClr val="bg1"/>
                </a:solidFill>
              </a:rPr>
              <a:t>Advanced Spaceborne Thermal Emission and Reflection Radiometer (ASTER)</a:t>
            </a:r>
            <a:endParaRPr lang="en-US" altLang="en-US" sz="3000">
              <a:solidFill>
                <a:srgbClr val="B4081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4">
            <a:extLst>
              <a:ext uri="{FF2B5EF4-FFF2-40B4-BE49-F238E27FC236}">
                <a16:creationId xmlns:a16="http://schemas.microsoft.com/office/drawing/2014/main" id="{525A21E2-073F-9B43-99FC-A1FCB88FF1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375" t="11250" r="9375"/>
          <a:stretch>
            <a:fillRect/>
          </a:stretch>
        </p:blipFill>
        <p:spPr bwMode="auto">
          <a:xfrm>
            <a:off x="1143000" y="1295400"/>
            <a:ext cx="6399213"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2" name="Rectangle 7">
            <a:extLst>
              <a:ext uri="{FF2B5EF4-FFF2-40B4-BE49-F238E27FC236}">
                <a16:creationId xmlns:a16="http://schemas.microsoft.com/office/drawing/2014/main" id="{FC039F52-6410-B341-8909-DC772E6D2F18}"/>
              </a:ext>
            </a:extLst>
          </p:cNvPr>
          <p:cNvSpPr>
            <a:spLocks noChangeArrowheads="1"/>
          </p:cNvSpPr>
          <p:nvPr/>
        </p:nvSpPr>
        <p:spPr bwMode="auto">
          <a:xfrm>
            <a:off x="-76200" y="5943600"/>
            <a:ext cx="9220200" cy="915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1800" baseline="0" dirty="0">
                <a:solidFill>
                  <a:srgbClr val="002060"/>
                </a:solidFill>
              </a:rPr>
              <a:t>Images of 1988 Yellowstone fires.  Visible image is what you'd see flying over a forest fire - smoke!  Right image combines several infrared bands (reflective and thermal infrared) to cut through the smoke.  Bright yellow areas are actively burning fire lines.</a:t>
            </a:r>
            <a:endParaRPr lang="en-US" altLang="en-US" sz="2400" baseline="0" dirty="0">
              <a:solidFill>
                <a:srgbClr val="002060"/>
              </a:solidFill>
            </a:endParaRPr>
          </a:p>
        </p:txBody>
      </p:sp>
      <p:sp>
        <p:nvSpPr>
          <p:cNvPr id="102403" name="Rectangle 8">
            <a:extLst>
              <a:ext uri="{FF2B5EF4-FFF2-40B4-BE49-F238E27FC236}">
                <a16:creationId xmlns:a16="http://schemas.microsoft.com/office/drawing/2014/main" id="{C502DBB1-5A6F-8B43-8AFD-94821EC45FE7}"/>
              </a:ext>
            </a:extLst>
          </p:cNvPr>
          <p:cNvSpPr>
            <a:spLocks noGrp="1" noChangeArrowheads="1"/>
          </p:cNvSpPr>
          <p:nvPr>
            <p:ph type="title"/>
          </p:nvPr>
        </p:nvSpPr>
        <p:spPr>
          <a:xfrm>
            <a:off x="2743200" y="152400"/>
            <a:ext cx="3733800" cy="762000"/>
          </a:xfrm>
          <a:noFill/>
          <a:extLst>
            <a:ext uri="{91240B29-F687-4F45-9708-019B960494DF}">
              <a14:hiddenLine xmlns:a14="http://schemas.microsoft.com/office/drawing/2010/main" w="12700">
                <a:solidFill>
                  <a:schemeClr val="tx1"/>
                </a:solidFill>
                <a:miter lim="800000"/>
                <a:headEnd/>
                <a:tailEnd/>
              </a14:hiddenLine>
            </a:ext>
          </a:extLst>
        </p:spPr>
        <p:txBody>
          <a:bodyPr/>
          <a:lstStyle/>
          <a:p>
            <a:pPr eaLnBrk="1" hangingPunct="1"/>
            <a:r>
              <a:rPr lang="en-US" altLang="en-US" sz="3600">
                <a:solidFill>
                  <a:srgbClr val="B40811"/>
                </a:solidFill>
              </a:rPr>
              <a:t>Fire monitoring</a:t>
            </a:r>
            <a:endParaRPr lang="en-US" alt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4">
            <a:extLst>
              <a:ext uri="{FF2B5EF4-FFF2-40B4-BE49-F238E27FC236}">
                <a16:creationId xmlns:a16="http://schemas.microsoft.com/office/drawing/2014/main" id="{FF766F5C-1BDE-2B43-BACF-A55D5B70E5E0}"/>
              </a:ext>
            </a:extLst>
          </p:cNvPr>
          <p:cNvSpPr>
            <a:spLocks noGrp="1" noChangeArrowheads="1"/>
          </p:cNvSpPr>
          <p:nvPr>
            <p:ph type="title"/>
          </p:nvPr>
        </p:nvSpPr>
        <p:spPr>
          <a:xfrm>
            <a:off x="2743200" y="152400"/>
            <a:ext cx="3733800" cy="762000"/>
          </a:xfrm>
          <a:noFill/>
          <a:extLst>
            <a:ext uri="{91240B29-F687-4F45-9708-019B960494DF}">
              <a14:hiddenLine xmlns:a14="http://schemas.microsoft.com/office/drawing/2010/main" w="12700">
                <a:solidFill>
                  <a:schemeClr val="tx1"/>
                </a:solidFill>
                <a:miter lim="800000"/>
                <a:headEnd/>
                <a:tailEnd/>
              </a14:hiddenLine>
            </a:ext>
          </a:extLst>
        </p:spPr>
        <p:txBody>
          <a:bodyPr/>
          <a:lstStyle/>
          <a:p>
            <a:pPr eaLnBrk="1" hangingPunct="1"/>
            <a:r>
              <a:rPr lang="en-US" altLang="en-US" sz="3600">
                <a:solidFill>
                  <a:srgbClr val="B40811"/>
                </a:solidFill>
              </a:rPr>
              <a:t>Fire monitoring</a:t>
            </a:r>
            <a:endParaRPr lang="en-US" altLang="en-US"/>
          </a:p>
        </p:txBody>
      </p:sp>
      <p:pic>
        <p:nvPicPr>
          <p:cNvPr id="104450" name="Picture 5">
            <a:extLst>
              <a:ext uri="{FF2B5EF4-FFF2-40B4-BE49-F238E27FC236}">
                <a16:creationId xmlns:a16="http://schemas.microsoft.com/office/drawing/2014/main" id="{4D5DC720-235C-E843-893B-96B5AB862D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690688"/>
            <a:ext cx="5943600" cy="417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Rectangle 6">
            <a:extLst>
              <a:ext uri="{FF2B5EF4-FFF2-40B4-BE49-F238E27FC236}">
                <a16:creationId xmlns:a16="http://schemas.microsoft.com/office/drawing/2014/main" id="{FD938D10-C3DC-F248-ADB4-18490633A837}"/>
              </a:ext>
            </a:extLst>
          </p:cNvPr>
          <p:cNvSpPr>
            <a:spLocks noChangeArrowheads="1"/>
          </p:cNvSpPr>
          <p:nvPr/>
        </p:nvSpPr>
        <p:spPr bwMode="auto">
          <a:xfrm>
            <a:off x="0" y="5942013"/>
            <a:ext cx="9144000" cy="915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ja-JP" altLang="en-US" sz="1800" baseline="0">
                <a:solidFill>
                  <a:srgbClr val="002060"/>
                </a:solidFill>
              </a:rPr>
              <a:t>“</a:t>
            </a:r>
            <a:r>
              <a:rPr lang="en-US" altLang="ja-JP" sz="1800" baseline="0" dirty="0">
                <a:solidFill>
                  <a:srgbClr val="002060"/>
                </a:solidFill>
              </a:rPr>
              <a:t>False color</a:t>
            </a:r>
            <a:r>
              <a:rPr lang="ja-JP" altLang="en-US" sz="1800" baseline="0">
                <a:solidFill>
                  <a:srgbClr val="002060"/>
                </a:solidFill>
              </a:rPr>
              <a:t>”</a:t>
            </a:r>
            <a:r>
              <a:rPr lang="en-US" altLang="ja-JP" sz="1800" baseline="0" dirty="0">
                <a:solidFill>
                  <a:srgbClr val="002060"/>
                </a:solidFill>
              </a:rPr>
              <a:t> AVHRR composite (made by assigning channel 1 image to red, channel 2 to green, and channel 3 to blue). In this version, the smoke shows as yellow and the fire, at the head of the smoke column, appears as bright blue.</a:t>
            </a:r>
            <a:endParaRPr lang="en-US" altLang="en-US" sz="1800" baseline="0" dirty="0">
              <a:solidFill>
                <a:srgbClr val="002060"/>
              </a:solidFill>
            </a:endParaRPr>
          </a:p>
        </p:txBody>
      </p:sp>
      <p:sp>
        <p:nvSpPr>
          <p:cNvPr id="104452" name="Rectangle 7">
            <a:extLst>
              <a:ext uri="{FF2B5EF4-FFF2-40B4-BE49-F238E27FC236}">
                <a16:creationId xmlns:a16="http://schemas.microsoft.com/office/drawing/2014/main" id="{5556ACAF-E94F-674F-A872-3573D316DD7E}"/>
              </a:ext>
            </a:extLst>
          </p:cNvPr>
          <p:cNvSpPr>
            <a:spLocks noChangeArrowheads="1"/>
          </p:cNvSpPr>
          <p:nvPr/>
        </p:nvSpPr>
        <p:spPr bwMode="auto">
          <a:xfrm>
            <a:off x="76200" y="990600"/>
            <a:ext cx="8991600"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1800" baseline="0" dirty="0">
                <a:solidFill>
                  <a:srgbClr val="002060"/>
                </a:solidFill>
              </a:rPr>
              <a:t>Major fires are commonly imaged by satellites, and the extent of the burn damage is easily assessed afterwards by the dark patterns in the visible bands.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a:extLst>
              <a:ext uri="{FF2B5EF4-FFF2-40B4-BE49-F238E27FC236}">
                <a16:creationId xmlns:a16="http://schemas.microsoft.com/office/drawing/2014/main" id="{F1E87601-278B-1245-B1C7-FE46EB6E2120}"/>
              </a:ext>
            </a:extLst>
          </p:cNvPr>
          <p:cNvSpPr>
            <a:spLocks noGrp="1" noChangeArrowheads="1"/>
          </p:cNvSpPr>
          <p:nvPr>
            <p:ph type="title"/>
          </p:nvPr>
        </p:nvSpPr>
        <p:spPr>
          <a:xfrm>
            <a:off x="304800" y="152400"/>
            <a:ext cx="8610600" cy="1143000"/>
          </a:xfrm>
          <a:noFill/>
          <a:extLst>
            <a:ext uri="{91240B29-F687-4F45-9708-019B960494DF}">
              <a14:hiddenLine xmlns:a14="http://schemas.microsoft.com/office/drawing/2010/main" w="12700">
                <a:solidFill>
                  <a:schemeClr val="tx1"/>
                </a:solidFill>
                <a:miter lim="800000"/>
                <a:headEnd/>
                <a:tailEnd/>
              </a14:hiddenLine>
            </a:ext>
          </a:extLst>
        </p:spPr>
        <p:txBody>
          <a:bodyPr/>
          <a:lstStyle/>
          <a:p>
            <a:pPr eaLnBrk="1" hangingPunct="1"/>
            <a:r>
              <a:rPr lang="en-US" altLang="en-US" sz="3000">
                <a:solidFill>
                  <a:srgbClr val="B40811"/>
                </a:solidFill>
              </a:rPr>
              <a:t>Clouds and the Earth's Radiant Energy System (CERES)</a:t>
            </a:r>
            <a:endParaRPr lang="en-US" altLang="en-US"/>
          </a:p>
        </p:txBody>
      </p:sp>
      <p:pic>
        <p:nvPicPr>
          <p:cNvPr id="197636" name="1.mp" descr="snowflake:Users:helen:Desktop:1.mp">
            <a:hlinkClick r:id="" action="ppaction://media"/>
            <a:extLst>
              <a:ext uri="{FF2B5EF4-FFF2-40B4-BE49-F238E27FC236}">
                <a16:creationId xmlns:a16="http://schemas.microsoft.com/office/drawing/2014/main" id="{7674C057-CC56-D84A-902D-DA6650763B1C}"/>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52400" y="154305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Rectangle 5">
            <a:extLst>
              <a:ext uri="{FF2B5EF4-FFF2-40B4-BE49-F238E27FC236}">
                <a16:creationId xmlns:a16="http://schemas.microsoft.com/office/drawing/2014/main" id="{F23394FD-C3DD-6F49-ACE7-956D1F91C275}"/>
              </a:ext>
            </a:extLst>
          </p:cNvPr>
          <p:cNvSpPr>
            <a:spLocks noChangeArrowheads="1"/>
          </p:cNvSpPr>
          <p:nvPr/>
        </p:nvSpPr>
        <p:spPr bwMode="auto">
          <a:xfrm>
            <a:off x="76200" y="5410200"/>
            <a:ext cx="9067800" cy="1200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400" baseline="0" dirty="0">
                <a:solidFill>
                  <a:srgbClr val="002060"/>
                </a:solidFill>
              </a:rPr>
              <a:t>The radiometer is made up of three sensors, each with its own telescope mounted on a gimbaled platform that scans across the Earth in a 6.6-second cycle.</a:t>
            </a:r>
          </a:p>
        </p:txBody>
      </p:sp>
      <p:sp>
        <p:nvSpPr>
          <p:cNvPr id="106500" name="Rectangle 6">
            <a:extLst>
              <a:ext uri="{FF2B5EF4-FFF2-40B4-BE49-F238E27FC236}">
                <a16:creationId xmlns:a16="http://schemas.microsoft.com/office/drawing/2014/main" id="{6FF12534-CF96-6044-BA3F-87621E766AC9}"/>
              </a:ext>
            </a:extLst>
          </p:cNvPr>
          <p:cNvSpPr>
            <a:spLocks noChangeArrowheads="1"/>
          </p:cNvSpPr>
          <p:nvPr/>
        </p:nvSpPr>
        <p:spPr bwMode="auto">
          <a:xfrm>
            <a:off x="5105400" y="1727200"/>
            <a:ext cx="4191000" cy="3046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400" baseline="0" dirty="0">
                <a:solidFill>
                  <a:srgbClr val="002060"/>
                </a:solidFill>
              </a:rPr>
              <a:t>CERES is a scanning broadband radiometer</a:t>
            </a:r>
          </a:p>
          <a:p>
            <a:pPr>
              <a:spcBef>
                <a:spcPct val="0"/>
              </a:spcBef>
              <a:buFontTx/>
              <a:buNone/>
            </a:pPr>
            <a:endParaRPr lang="en-US" altLang="en-US" sz="2400" baseline="0" dirty="0">
              <a:solidFill>
                <a:srgbClr val="002060"/>
              </a:solidFill>
            </a:endParaRPr>
          </a:p>
          <a:p>
            <a:pPr>
              <a:spcBef>
                <a:spcPct val="0"/>
              </a:spcBef>
              <a:buFontTx/>
              <a:buNone/>
            </a:pPr>
            <a:r>
              <a:rPr lang="en-US" altLang="en-US" sz="2400" baseline="0" dirty="0">
                <a:solidFill>
                  <a:srgbClr val="002060"/>
                </a:solidFill>
              </a:rPr>
              <a:t>Measures the reflected sunlight and emitted thermal energy from the surface of the Earth and the atmosphere.</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7636"/>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97636"/>
                                        </p:tgtEl>
                                      </p:cBhvr>
                                    </p:cmd>
                                  </p:childTnLst>
                                </p:cTn>
                              </p:par>
                            </p:childTnLst>
                          </p:cTn>
                        </p:par>
                      </p:childTnLst>
                    </p:cTn>
                  </p:par>
                </p:childTnLst>
              </p:cTn>
              <p:nextCondLst>
                <p:cond evt="onClick" delay="0">
                  <p:tgtEl>
                    <p:spTgt spid="197636"/>
                  </p:tgtEl>
                </p:cond>
              </p:nextCondLst>
            </p:seq>
            <p:video>
              <p:cMediaNode vol="80000">
                <p:cTn id="7" fill="hold" display="0">
                  <p:stCondLst>
                    <p:cond delay="indefinite"/>
                  </p:stCondLst>
                </p:cTn>
                <p:tgtEl>
                  <p:spTgt spid="197636"/>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a:extLst>
              <a:ext uri="{FF2B5EF4-FFF2-40B4-BE49-F238E27FC236}">
                <a16:creationId xmlns:a16="http://schemas.microsoft.com/office/drawing/2014/main" id="{E76ED377-7030-DB43-8AB2-ACB88D06B127}"/>
              </a:ext>
            </a:extLst>
          </p:cNvPr>
          <p:cNvSpPr>
            <a:spLocks noGrp="1" noChangeArrowheads="1"/>
          </p:cNvSpPr>
          <p:nvPr>
            <p:ph type="title"/>
          </p:nvPr>
        </p:nvSpPr>
        <p:spPr>
          <a:xfrm>
            <a:off x="2133600" y="152400"/>
            <a:ext cx="5334000" cy="762000"/>
          </a:xfrm>
          <a:noFill/>
          <a:extLst>
            <a:ext uri="{91240B29-F687-4F45-9708-019B960494DF}">
              <a14:hiddenLine xmlns:a14="http://schemas.microsoft.com/office/drawing/2010/main" w="12700">
                <a:solidFill>
                  <a:schemeClr val="tx1"/>
                </a:solidFill>
                <a:miter lim="800000"/>
                <a:headEnd/>
                <a:tailEnd/>
              </a14:hiddenLine>
            </a:ext>
          </a:extLst>
        </p:spPr>
        <p:txBody>
          <a:bodyPr/>
          <a:lstStyle/>
          <a:p>
            <a:pPr eaLnBrk="1" hangingPunct="1"/>
            <a:r>
              <a:rPr lang="en-US" altLang="en-US" sz="3600">
                <a:solidFill>
                  <a:srgbClr val="B40811"/>
                </a:solidFill>
              </a:rPr>
              <a:t>Thermal satellite sensors</a:t>
            </a:r>
            <a:endParaRPr lang="en-US" altLang="en-US"/>
          </a:p>
        </p:txBody>
      </p:sp>
      <p:sp>
        <p:nvSpPr>
          <p:cNvPr id="108546" name="Rectangle 3">
            <a:extLst>
              <a:ext uri="{FF2B5EF4-FFF2-40B4-BE49-F238E27FC236}">
                <a16:creationId xmlns:a16="http://schemas.microsoft.com/office/drawing/2014/main" id="{83DD28AB-108A-0C4A-B0D1-F64A7E2917F7}"/>
              </a:ext>
            </a:extLst>
          </p:cNvPr>
          <p:cNvSpPr>
            <a:spLocks noChangeArrowheads="1"/>
          </p:cNvSpPr>
          <p:nvPr/>
        </p:nvSpPr>
        <p:spPr bwMode="auto">
          <a:xfrm>
            <a:off x="0" y="990600"/>
            <a:ext cx="9144000" cy="1098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lgn="ctr">
              <a:spcBef>
                <a:spcPct val="0"/>
              </a:spcBef>
              <a:buFontTx/>
              <a:buNone/>
            </a:pPr>
            <a:r>
              <a:rPr lang="en-US" altLang="en-US" sz="2100" b="1" baseline="0" dirty="0"/>
              <a:t>Landsat Multi-spectral scanner (Landsat-1 to 5)</a:t>
            </a:r>
          </a:p>
          <a:p>
            <a:pPr>
              <a:spcBef>
                <a:spcPct val="0"/>
              </a:spcBef>
              <a:buFontTx/>
              <a:buNone/>
            </a:pPr>
            <a:endParaRPr lang="en-US" altLang="en-US" sz="2100" baseline="0" dirty="0"/>
          </a:p>
          <a:p>
            <a:pPr>
              <a:spcBef>
                <a:spcPct val="0"/>
              </a:spcBef>
              <a:buFontTx/>
              <a:buNone/>
            </a:pPr>
            <a:endParaRPr lang="en-US" altLang="en-US" sz="2400" baseline="0" dirty="0"/>
          </a:p>
        </p:txBody>
      </p:sp>
      <p:sp>
        <p:nvSpPr>
          <p:cNvPr id="108547" name="Rectangle 5">
            <a:extLst>
              <a:ext uri="{FF2B5EF4-FFF2-40B4-BE49-F238E27FC236}">
                <a16:creationId xmlns:a16="http://schemas.microsoft.com/office/drawing/2014/main" id="{B4EBDF0C-8BE4-E04D-ABE0-2F1CFF48E44C}"/>
              </a:ext>
            </a:extLst>
          </p:cNvPr>
          <p:cNvSpPr>
            <a:spLocks noChangeArrowheads="1"/>
          </p:cNvSpPr>
          <p:nvPr/>
        </p:nvSpPr>
        <p:spPr bwMode="auto">
          <a:xfrm>
            <a:off x="152400" y="1641475"/>
            <a:ext cx="9144000" cy="201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100" baseline="0" dirty="0">
                <a:solidFill>
                  <a:srgbClr val="002060"/>
                </a:solidFill>
              </a:rPr>
              <a:t>MSS were the first global monitoring systems capable of producing multispectral data in digital format.</a:t>
            </a:r>
          </a:p>
          <a:p>
            <a:pPr>
              <a:spcBef>
                <a:spcPct val="0"/>
              </a:spcBef>
              <a:buFontTx/>
              <a:buNone/>
            </a:pPr>
            <a:endParaRPr lang="en-US" altLang="en-US" sz="2100" baseline="0" dirty="0"/>
          </a:p>
          <a:p>
            <a:pPr>
              <a:spcBef>
                <a:spcPct val="0"/>
              </a:spcBef>
              <a:buFontTx/>
              <a:buNone/>
            </a:pPr>
            <a:r>
              <a:rPr lang="en-US" altLang="en-US" sz="2100" baseline="0" dirty="0"/>
              <a:t>Land</a:t>
            </a:r>
            <a:r>
              <a:rPr lang="en-US" altLang="en-US" sz="2100" baseline="0" dirty="0">
                <a:solidFill>
                  <a:srgbClr val="002060"/>
                </a:solidFill>
              </a:rPr>
              <a:t>sat MSS collects reflected and/or radiated energy from the Earth in four bands or channels of the electromagnetic spectrum: two in the visible spectrum and two in the near-infrared spectrum</a:t>
            </a:r>
            <a:endParaRPr lang="en-US" altLang="en-US" sz="2400" baseline="0" dirty="0">
              <a:solidFill>
                <a:srgbClr val="002060"/>
              </a:solidFill>
            </a:endParaRPr>
          </a:p>
        </p:txBody>
      </p:sp>
      <p:pic>
        <p:nvPicPr>
          <p:cNvPr id="108548" name="Picture 6" descr="Picture 7">
            <a:extLst>
              <a:ext uri="{FF2B5EF4-FFF2-40B4-BE49-F238E27FC236}">
                <a16:creationId xmlns:a16="http://schemas.microsoft.com/office/drawing/2014/main" id="{FC9E35DB-D785-9746-8DC9-7E82A978ED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3" y="3962400"/>
            <a:ext cx="8866187"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3">
            <a:extLst>
              <a:ext uri="{FF2B5EF4-FFF2-40B4-BE49-F238E27FC236}">
                <a16:creationId xmlns:a16="http://schemas.microsoft.com/office/drawing/2014/main" id="{C2A5784E-321D-8044-B932-6CFEE066FE9D}"/>
              </a:ext>
            </a:extLst>
          </p:cNvPr>
          <p:cNvSpPr>
            <a:spLocks noChangeArrowheads="1"/>
          </p:cNvSpPr>
          <p:nvPr/>
        </p:nvSpPr>
        <p:spPr bwMode="auto">
          <a:xfrm>
            <a:off x="0" y="990600"/>
            <a:ext cx="9144000" cy="2473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lgn="ctr">
              <a:spcBef>
                <a:spcPct val="0"/>
              </a:spcBef>
              <a:buFontTx/>
              <a:buNone/>
            </a:pPr>
            <a:r>
              <a:rPr lang="en-US" altLang="en-US" sz="2100" b="1" baseline="0" dirty="0"/>
              <a:t>Landsat Thematic Mapper (Landsat-4 onwards)</a:t>
            </a:r>
          </a:p>
          <a:p>
            <a:pPr>
              <a:spcBef>
                <a:spcPct val="0"/>
              </a:spcBef>
              <a:buFontTx/>
              <a:buNone/>
            </a:pPr>
            <a:endParaRPr lang="en-US" altLang="en-US" sz="900" baseline="0" dirty="0"/>
          </a:p>
          <a:p>
            <a:pPr>
              <a:spcBef>
                <a:spcPct val="0"/>
              </a:spcBef>
              <a:buFontTx/>
              <a:buNone/>
            </a:pPr>
            <a:r>
              <a:rPr lang="en-US" altLang="en-US" sz="2100" baseline="0" dirty="0">
                <a:solidFill>
                  <a:srgbClr val="002060"/>
                </a:solidFill>
              </a:rPr>
              <a:t>Advanced, multispectral scanning, with improvements over MSS:</a:t>
            </a:r>
          </a:p>
          <a:p>
            <a:pPr>
              <a:spcBef>
                <a:spcPct val="0"/>
              </a:spcBef>
              <a:buClr>
                <a:srgbClr val="B40811"/>
              </a:buClr>
              <a:buSzPct val="150000"/>
              <a:buFont typeface="Times" pitchFamily="2" charset="0"/>
              <a:buChar char="•"/>
            </a:pPr>
            <a:r>
              <a:rPr lang="en-US" altLang="en-US" sz="2100" baseline="0" dirty="0">
                <a:solidFill>
                  <a:srgbClr val="002060"/>
                </a:solidFill>
              </a:rPr>
              <a:t> higher spatial and radiometric resolution</a:t>
            </a:r>
          </a:p>
          <a:p>
            <a:pPr>
              <a:spcBef>
                <a:spcPct val="0"/>
              </a:spcBef>
              <a:buClr>
                <a:srgbClr val="B40811"/>
              </a:buClr>
              <a:buSzPct val="150000"/>
              <a:buFont typeface="Times" pitchFamily="2" charset="0"/>
              <a:buChar char="•"/>
            </a:pPr>
            <a:r>
              <a:rPr lang="en-US" altLang="en-US" sz="2100" baseline="0" dirty="0">
                <a:solidFill>
                  <a:srgbClr val="002060"/>
                </a:solidFill>
              </a:rPr>
              <a:t> finer spectral bands</a:t>
            </a:r>
          </a:p>
          <a:p>
            <a:pPr>
              <a:spcBef>
                <a:spcPct val="0"/>
              </a:spcBef>
              <a:buClr>
                <a:srgbClr val="B40811"/>
              </a:buClr>
              <a:buSzPct val="150000"/>
              <a:buFont typeface="Times" pitchFamily="2" charset="0"/>
              <a:buChar char="•"/>
            </a:pPr>
            <a:r>
              <a:rPr lang="en-US" altLang="en-US" sz="2100" baseline="0" dirty="0">
                <a:solidFill>
                  <a:srgbClr val="002060"/>
                </a:solidFill>
              </a:rPr>
              <a:t> seven vs four spectral bands acquired simultaneously.</a:t>
            </a:r>
          </a:p>
          <a:p>
            <a:pPr>
              <a:spcBef>
                <a:spcPct val="0"/>
              </a:spcBef>
              <a:buFontTx/>
              <a:buNone/>
            </a:pPr>
            <a:r>
              <a:rPr lang="en-US" altLang="en-US" sz="2100" baseline="0" dirty="0">
                <a:solidFill>
                  <a:srgbClr val="002060"/>
                </a:solidFill>
              </a:rPr>
              <a:t>Band 6 senses thermal (heat) infrared radiation. Landsat can only acquire night scenes in Band 6.</a:t>
            </a:r>
            <a:endParaRPr lang="en-US" altLang="en-US" sz="2400" baseline="0" dirty="0">
              <a:solidFill>
                <a:srgbClr val="002060"/>
              </a:solidFill>
            </a:endParaRPr>
          </a:p>
        </p:txBody>
      </p:sp>
      <p:sp>
        <p:nvSpPr>
          <p:cNvPr id="110594" name="Rectangle 6">
            <a:extLst>
              <a:ext uri="{FF2B5EF4-FFF2-40B4-BE49-F238E27FC236}">
                <a16:creationId xmlns:a16="http://schemas.microsoft.com/office/drawing/2014/main" id="{2A7FF41A-A10B-C74B-8540-00D7DB64A04C}"/>
              </a:ext>
            </a:extLst>
          </p:cNvPr>
          <p:cNvSpPr>
            <a:spLocks noGrp="1" noChangeArrowheads="1"/>
          </p:cNvSpPr>
          <p:nvPr>
            <p:ph type="title"/>
          </p:nvPr>
        </p:nvSpPr>
        <p:spPr>
          <a:xfrm>
            <a:off x="2133600" y="152400"/>
            <a:ext cx="5334000" cy="762000"/>
          </a:xfrm>
          <a:noFill/>
          <a:extLst>
            <a:ext uri="{91240B29-F687-4F45-9708-019B960494DF}">
              <a14:hiddenLine xmlns:a14="http://schemas.microsoft.com/office/drawing/2010/main" w="12700">
                <a:solidFill>
                  <a:schemeClr val="tx1"/>
                </a:solidFill>
                <a:miter lim="800000"/>
                <a:headEnd/>
                <a:tailEnd/>
              </a14:hiddenLine>
            </a:ext>
          </a:extLst>
        </p:spPr>
        <p:txBody>
          <a:bodyPr/>
          <a:lstStyle/>
          <a:p>
            <a:pPr eaLnBrk="1" hangingPunct="1"/>
            <a:r>
              <a:rPr lang="en-US" altLang="en-US" sz="3600">
                <a:solidFill>
                  <a:srgbClr val="B40811"/>
                </a:solidFill>
              </a:rPr>
              <a:t>Thermal satellite sensors</a:t>
            </a:r>
            <a:endParaRPr lang="en-US" altLang="en-US"/>
          </a:p>
        </p:txBody>
      </p:sp>
      <p:pic>
        <p:nvPicPr>
          <p:cNvPr id="110595" name="Picture 7" descr="Picture 10">
            <a:extLst>
              <a:ext uri="{FF2B5EF4-FFF2-40B4-BE49-F238E27FC236}">
                <a16:creationId xmlns:a16="http://schemas.microsoft.com/office/drawing/2014/main" id="{8CC8FD4F-B690-C24B-8853-D66E6EBF00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433763"/>
            <a:ext cx="6858000" cy="296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 Box 8">
            <a:extLst>
              <a:ext uri="{FF2B5EF4-FFF2-40B4-BE49-F238E27FC236}">
                <a16:creationId xmlns:a16="http://schemas.microsoft.com/office/drawing/2014/main" id="{61E41B1E-CEDB-0844-B599-A556F614EE9B}"/>
              </a:ext>
            </a:extLst>
          </p:cNvPr>
          <p:cNvSpPr txBox="1">
            <a:spLocks noChangeArrowheads="1"/>
          </p:cNvSpPr>
          <p:nvPr/>
        </p:nvSpPr>
        <p:spPr bwMode="auto">
          <a:xfrm>
            <a:off x="60325" y="6400800"/>
            <a:ext cx="43180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400"/>
              <a:t>TM replaced MSS completely after Landsat-5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026">
            <a:extLst>
              <a:ext uri="{FF2B5EF4-FFF2-40B4-BE49-F238E27FC236}">
                <a16:creationId xmlns:a16="http://schemas.microsoft.com/office/drawing/2014/main" id="{2511B015-91EC-4342-819C-D0727E570C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219200"/>
            <a:ext cx="4067175" cy="457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Rectangle 1027">
            <a:extLst>
              <a:ext uri="{FF2B5EF4-FFF2-40B4-BE49-F238E27FC236}">
                <a16:creationId xmlns:a16="http://schemas.microsoft.com/office/drawing/2014/main" id="{A400C458-38C2-ED48-AEEE-5E1EA4849ED6}"/>
              </a:ext>
            </a:extLst>
          </p:cNvPr>
          <p:cNvSpPr>
            <a:spLocks noGrp="1" noChangeArrowheads="1"/>
          </p:cNvSpPr>
          <p:nvPr>
            <p:ph type="title"/>
          </p:nvPr>
        </p:nvSpPr>
        <p:spPr>
          <a:xfrm>
            <a:off x="2057400" y="304800"/>
            <a:ext cx="5410200" cy="838200"/>
          </a:xfrm>
          <a:noFill/>
        </p:spPr>
        <p:txBody>
          <a:bodyPr/>
          <a:lstStyle/>
          <a:p>
            <a:pPr eaLnBrk="1" hangingPunct="1"/>
            <a:r>
              <a:rPr lang="ja-JP" altLang="en-US" sz="3600">
                <a:solidFill>
                  <a:srgbClr val="B40811"/>
                </a:solidFill>
              </a:rPr>
              <a:t>“</a:t>
            </a:r>
            <a:r>
              <a:rPr lang="en-US" altLang="ja-JP" sz="3600" dirty="0">
                <a:solidFill>
                  <a:srgbClr val="B40811"/>
                </a:solidFill>
              </a:rPr>
              <a:t>Black body</a:t>
            </a:r>
            <a:r>
              <a:rPr lang="ja-JP" altLang="en-US" sz="3600">
                <a:solidFill>
                  <a:srgbClr val="B40811"/>
                </a:solidFill>
              </a:rPr>
              <a:t>”</a:t>
            </a:r>
            <a:r>
              <a:rPr lang="en-US" altLang="ja-JP" sz="3600" dirty="0">
                <a:solidFill>
                  <a:srgbClr val="B40811"/>
                </a:solidFill>
              </a:rPr>
              <a:t> radiation</a:t>
            </a:r>
            <a:endParaRPr lang="en-US" altLang="en-US" dirty="0"/>
          </a:p>
        </p:txBody>
      </p:sp>
      <p:sp>
        <p:nvSpPr>
          <p:cNvPr id="21507" name="Rectangle 1028">
            <a:extLst>
              <a:ext uri="{FF2B5EF4-FFF2-40B4-BE49-F238E27FC236}">
                <a16:creationId xmlns:a16="http://schemas.microsoft.com/office/drawing/2014/main" id="{FAE3F257-5FFB-DF40-959D-8006F29088B9}"/>
              </a:ext>
            </a:extLst>
          </p:cNvPr>
          <p:cNvSpPr>
            <a:spLocks noChangeArrowheads="1"/>
          </p:cNvSpPr>
          <p:nvPr/>
        </p:nvSpPr>
        <p:spPr bwMode="auto">
          <a:xfrm>
            <a:off x="76200" y="1590675"/>
            <a:ext cx="4876800" cy="461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Clr>
                <a:srgbClr val="B40811"/>
              </a:buClr>
              <a:buSzPct val="150000"/>
              <a:buFont typeface="Times" pitchFamily="2" charset="0"/>
              <a:buChar char="•"/>
            </a:pPr>
            <a:r>
              <a:rPr lang="en-US" altLang="en-US" sz="2100" baseline="0" dirty="0"/>
              <a:t> </a:t>
            </a:r>
            <a:r>
              <a:rPr lang="en-US" altLang="en-US" sz="2100" baseline="0" dirty="0">
                <a:solidFill>
                  <a:srgbClr val="002060"/>
                </a:solidFill>
              </a:rPr>
              <a:t>A black body (BB) emits a temperature-dependent spectrum of light</a:t>
            </a:r>
          </a:p>
          <a:p>
            <a:pPr>
              <a:spcBef>
                <a:spcPct val="0"/>
              </a:spcBef>
              <a:buClr>
                <a:srgbClr val="B40811"/>
              </a:buClr>
              <a:buSzPct val="150000"/>
              <a:buFont typeface="Times" pitchFamily="2" charset="0"/>
              <a:buChar char="•"/>
            </a:pPr>
            <a:r>
              <a:rPr lang="en-US" altLang="en-US" sz="2100" baseline="0" dirty="0">
                <a:solidFill>
                  <a:srgbClr val="002060"/>
                </a:solidFill>
              </a:rPr>
              <a:t> Thermal radiation from a black body is termed</a:t>
            </a:r>
            <a:r>
              <a:rPr lang="en-US" altLang="en-US" sz="2100" baseline="0" dirty="0"/>
              <a:t> </a:t>
            </a:r>
            <a:r>
              <a:rPr lang="en-US" altLang="en-US" sz="2100" baseline="0" dirty="0">
                <a:solidFill>
                  <a:srgbClr val="B40811"/>
                </a:solidFill>
              </a:rPr>
              <a:t>black-body radiation</a:t>
            </a:r>
            <a:endParaRPr lang="en-US" altLang="en-US" sz="2100" baseline="0" dirty="0"/>
          </a:p>
          <a:p>
            <a:pPr>
              <a:spcBef>
                <a:spcPct val="0"/>
              </a:spcBef>
              <a:buClr>
                <a:srgbClr val="B40811"/>
              </a:buClr>
              <a:buSzPct val="150000"/>
              <a:buFont typeface="Times" pitchFamily="2" charset="0"/>
              <a:buChar char="•"/>
            </a:pPr>
            <a:endParaRPr lang="en-US" altLang="en-US" sz="2100" baseline="0" dirty="0"/>
          </a:p>
          <a:p>
            <a:pPr>
              <a:spcBef>
                <a:spcPct val="0"/>
              </a:spcBef>
              <a:buClr>
                <a:srgbClr val="B40811"/>
              </a:buClr>
              <a:buSzPct val="150000"/>
              <a:buFont typeface="Times" pitchFamily="2" charset="0"/>
              <a:buChar char="•"/>
            </a:pPr>
            <a:r>
              <a:rPr lang="en-US" altLang="en-US" sz="2100" baseline="0" dirty="0"/>
              <a:t> </a:t>
            </a:r>
            <a:r>
              <a:rPr lang="en-US" altLang="en-US" sz="2100" baseline="0" dirty="0">
                <a:solidFill>
                  <a:srgbClr val="002060"/>
                </a:solidFill>
              </a:rPr>
              <a:t>At room temperature, BBs emit mostly infrared light, but as the temperature increases past a few hundred ºC, BBs start to emit visible wavelengths (shorter and shorter)</a:t>
            </a:r>
          </a:p>
          <a:p>
            <a:pPr>
              <a:spcBef>
                <a:spcPct val="0"/>
              </a:spcBef>
              <a:buClr>
                <a:srgbClr val="B40811"/>
              </a:buClr>
              <a:buSzPct val="150000"/>
              <a:buFontTx/>
              <a:buNone/>
            </a:pPr>
            <a:r>
              <a:rPr lang="en-US" altLang="en-US" sz="2100" baseline="0" dirty="0">
                <a:solidFill>
                  <a:srgbClr val="002060"/>
                </a:solidFill>
              </a:rPr>
              <a:t>red </a:t>
            </a:r>
            <a:r>
              <a:rPr lang="en-US" altLang="en-US" sz="2100" baseline="0" dirty="0">
                <a:solidFill>
                  <a:srgbClr val="002060"/>
                </a:solidFill>
                <a:sym typeface="Wingdings" pitchFamily="2" charset="2"/>
              </a:rPr>
              <a:t> </a:t>
            </a:r>
            <a:r>
              <a:rPr lang="en-US" altLang="en-US" sz="2100" baseline="0" dirty="0">
                <a:solidFill>
                  <a:srgbClr val="002060"/>
                </a:solidFill>
              </a:rPr>
              <a:t>orange</a:t>
            </a:r>
            <a:r>
              <a:rPr lang="en-US" altLang="en-US" sz="2100" baseline="0" dirty="0">
                <a:solidFill>
                  <a:srgbClr val="002060"/>
                </a:solidFill>
                <a:sym typeface="Wingdings" pitchFamily="2" charset="2"/>
              </a:rPr>
              <a:t> </a:t>
            </a:r>
            <a:r>
              <a:rPr lang="en-US" altLang="en-US" sz="2100" baseline="0" dirty="0">
                <a:solidFill>
                  <a:srgbClr val="002060"/>
                </a:solidFill>
              </a:rPr>
              <a:t>yellow</a:t>
            </a:r>
            <a:r>
              <a:rPr lang="en-US" altLang="en-US" sz="2100" baseline="0" dirty="0">
                <a:solidFill>
                  <a:srgbClr val="002060"/>
                </a:solidFill>
                <a:sym typeface="Wingdings" pitchFamily="2" charset="2"/>
              </a:rPr>
              <a:t> </a:t>
            </a:r>
            <a:r>
              <a:rPr lang="en-US" altLang="en-US" sz="2100" baseline="0" dirty="0">
                <a:solidFill>
                  <a:srgbClr val="002060"/>
                </a:solidFill>
              </a:rPr>
              <a:t>white </a:t>
            </a:r>
            <a:r>
              <a:rPr lang="en-US" altLang="en-US" sz="2100" baseline="0" dirty="0">
                <a:solidFill>
                  <a:srgbClr val="002060"/>
                </a:solidFill>
                <a:sym typeface="Wingdings" pitchFamily="2" charset="2"/>
              </a:rPr>
              <a:t></a:t>
            </a:r>
            <a:r>
              <a:rPr lang="en-US" altLang="en-US" sz="2100" baseline="0" dirty="0">
                <a:solidFill>
                  <a:srgbClr val="002060"/>
                </a:solidFill>
              </a:rPr>
              <a:t>blue beyond this the emission includes increasing amounts of UV.</a:t>
            </a:r>
            <a:endParaRPr lang="en-US" altLang="en-US" sz="2400" baseline="0" dirty="0">
              <a:solidFill>
                <a:srgbClr val="002060"/>
              </a:solidFill>
            </a:endParaRPr>
          </a:p>
        </p:txBody>
      </p:sp>
      <p:sp>
        <p:nvSpPr>
          <p:cNvPr id="21508" name="Text Box 1029">
            <a:extLst>
              <a:ext uri="{FF2B5EF4-FFF2-40B4-BE49-F238E27FC236}">
                <a16:creationId xmlns:a16="http://schemas.microsoft.com/office/drawing/2014/main" id="{911CAF25-295A-A948-861B-0124CDF7DC94}"/>
              </a:ext>
            </a:extLst>
          </p:cNvPr>
          <p:cNvSpPr txBox="1">
            <a:spLocks noChangeArrowheads="1"/>
          </p:cNvSpPr>
          <p:nvPr/>
        </p:nvSpPr>
        <p:spPr bwMode="auto">
          <a:xfrm>
            <a:off x="6781800" y="1905000"/>
            <a:ext cx="2078038"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1800" baseline="0"/>
              <a:t>wavelengths in nm</a:t>
            </a:r>
            <a:endParaRPr lang="en-US" altLang="en-US" sz="2400" baseline="0"/>
          </a:p>
        </p:txBody>
      </p:sp>
      <p:sp>
        <p:nvSpPr>
          <p:cNvPr id="21509" name="Text Box 1030">
            <a:extLst>
              <a:ext uri="{FF2B5EF4-FFF2-40B4-BE49-F238E27FC236}">
                <a16:creationId xmlns:a16="http://schemas.microsoft.com/office/drawing/2014/main" id="{7CE76B36-9974-2443-AAD3-EDCB749A472E}"/>
              </a:ext>
            </a:extLst>
          </p:cNvPr>
          <p:cNvSpPr txBox="1">
            <a:spLocks noChangeArrowheads="1"/>
          </p:cNvSpPr>
          <p:nvPr/>
        </p:nvSpPr>
        <p:spPr bwMode="auto">
          <a:xfrm>
            <a:off x="4953000" y="5834063"/>
            <a:ext cx="4191000" cy="6461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1800" baseline="0" dirty="0">
                <a:solidFill>
                  <a:srgbClr val="002060"/>
                </a:solidFill>
              </a:rPr>
              <a:t>Wavelength (color) of BB radiation depends on the temperature of the BB.</a:t>
            </a:r>
            <a:endParaRPr lang="en-US" altLang="en-US" sz="2400" baseline="0" dirty="0">
              <a:solidFill>
                <a:srgbClr val="00206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a:extLst>
              <a:ext uri="{FF2B5EF4-FFF2-40B4-BE49-F238E27FC236}">
                <a16:creationId xmlns:a16="http://schemas.microsoft.com/office/drawing/2014/main" id="{36E939A4-D5FE-2A42-A14A-9CFC885053F1}"/>
              </a:ext>
            </a:extLst>
          </p:cNvPr>
          <p:cNvSpPr>
            <a:spLocks noGrp="1" noChangeArrowheads="1"/>
          </p:cNvSpPr>
          <p:nvPr>
            <p:ph type="title"/>
          </p:nvPr>
        </p:nvSpPr>
        <p:spPr/>
        <p:txBody>
          <a:bodyPr/>
          <a:lstStyle/>
          <a:p>
            <a:pPr eaLnBrk="1" hangingPunct="1"/>
            <a:endParaRPr lang="en-US" altLang="en-US"/>
          </a:p>
        </p:txBody>
      </p:sp>
      <p:pic>
        <p:nvPicPr>
          <p:cNvPr id="112642" name="Picture 4">
            <a:extLst>
              <a:ext uri="{FF2B5EF4-FFF2-40B4-BE49-F238E27FC236}">
                <a16:creationId xmlns:a16="http://schemas.microsoft.com/office/drawing/2014/main" id="{6AF65D26-7177-344A-B8E6-B7FD5B96F7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Rectangle 5">
            <a:extLst>
              <a:ext uri="{FF2B5EF4-FFF2-40B4-BE49-F238E27FC236}">
                <a16:creationId xmlns:a16="http://schemas.microsoft.com/office/drawing/2014/main" id="{A899B3C1-F1BB-514F-A5D8-88B146410405}"/>
              </a:ext>
            </a:extLst>
          </p:cNvPr>
          <p:cNvSpPr>
            <a:spLocks noChangeArrowheads="1"/>
          </p:cNvSpPr>
          <p:nvPr/>
        </p:nvSpPr>
        <p:spPr bwMode="auto">
          <a:xfrm>
            <a:off x="1393825" y="288925"/>
            <a:ext cx="6759575" cy="54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3000" baseline="0">
                <a:solidFill>
                  <a:schemeClr val="bg1"/>
                </a:solidFill>
              </a:rPr>
              <a:t>Temperature of Saturn's moon Phoebe</a:t>
            </a:r>
            <a:endParaRPr lang="en-US" altLang="en-US" sz="1200" baseline="0"/>
          </a:p>
        </p:txBody>
      </p:sp>
      <p:sp>
        <p:nvSpPr>
          <p:cNvPr id="112644" name="Rectangle 7">
            <a:extLst>
              <a:ext uri="{FF2B5EF4-FFF2-40B4-BE49-F238E27FC236}">
                <a16:creationId xmlns:a16="http://schemas.microsoft.com/office/drawing/2014/main" id="{BDD20093-2012-5842-9026-172C7AA09E70}"/>
              </a:ext>
            </a:extLst>
          </p:cNvPr>
          <p:cNvSpPr>
            <a:spLocks noGrp="1" noChangeArrowheads="1"/>
          </p:cNvSpPr>
          <p:nvPr>
            <p:ph type="body" idx="1"/>
          </p:nvPr>
        </p:nvSpPr>
        <p:spPr>
          <a:xfrm>
            <a:off x="609600" y="6019800"/>
            <a:ext cx="7772400" cy="685800"/>
          </a:xfrm>
          <a:noFill/>
        </p:spPr>
        <p:txBody>
          <a:bodyPr/>
          <a:lstStyle/>
          <a:p>
            <a:pPr>
              <a:spcBef>
                <a:spcPct val="0"/>
              </a:spcBef>
              <a:buFontTx/>
              <a:buNone/>
            </a:pPr>
            <a:r>
              <a:rPr lang="en-US" altLang="en-US" sz="2100">
                <a:solidFill>
                  <a:schemeClr val="bg1"/>
                </a:solidFill>
              </a:rPr>
              <a:t>taken by the composite infrared spectrometer onboard Cassini</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3" descr="article-thermal-0420.jpg">
            <a:extLst>
              <a:ext uri="{FF2B5EF4-FFF2-40B4-BE49-F238E27FC236}">
                <a16:creationId xmlns:a16="http://schemas.microsoft.com/office/drawing/2014/main" id="{F5C35EE5-3391-BC4E-955A-B3CDAD547EB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06400"/>
            <a:ext cx="8064500" cy="604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3">
            <a:extLst>
              <a:ext uri="{FF2B5EF4-FFF2-40B4-BE49-F238E27FC236}">
                <a16:creationId xmlns:a16="http://schemas.microsoft.com/office/drawing/2014/main" id="{433705E5-E3E6-A443-B383-28CB46F592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1440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Rectangle 4">
            <a:extLst>
              <a:ext uri="{FF2B5EF4-FFF2-40B4-BE49-F238E27FC236}">
                <a16:creationId xmlns:a16="http://schemas.microsoft.com/office/drawing/2014/main" id="{4EB3C780-753A-5C4D-9D9F-BD69B7350CF9}"/>
              </a:ext>
            </a:extLst>
          </p:cNvPr>
          <p:cNvSpPr>
            <a:spLocks noChangeArrowheads="1"/>
          </p:cNvSpPr>
          <p:nvPr/>
        </p:nvSpPr>
        <p:spPr bwMode="auto">
          <a:xfrm>
            <a:off x="76200" y="3857625"/>
            <a:ext cx="9067800" cy="3324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Clr>
                <a:srgbClr val="B40811"/>
              </a:buClr>
              <a:buSzPct val="150000"/>
              <a:buFont typeface="Times" pitchFamily="2" charset="0"/>
              <a:buChar char="•"/>
            </a:pPr>
            <a:r>
              <a:rPr lang="en-US" altLang="en-US" sz="2400" baseline="0"/>
              <a:t> An object of controlled temperature T contains a cavity, joined to the outside by a small hole.</a:t>
            </a:r>
          </a:p>
          <a:p>
            <a:pPr>
              <a:spcBef>
                <a:spcPct val="0"/>
              </a:spcBef>
              <a:buClr>
                <a:srgbClr val="B40811"/>
              </a:buClr>
              <a:buSzPct val="150000"/>
              <a:buFont typeface="Times" pitchFamily="2" charset="0"/>
              <a:buChar char="•"/>
            </a:pPr>
            <a:endParaRPr lang="en-US" altLang="en-US" sz="900" baseline="0"/>
          </a:p>
          <a:p>
            <a:pPr>
              <a:spcBef>
                <a:spcPct val="0"/>
              </a:spcBef>
              <a:buClr>
                <a:srgbClr val="B40811"/>
              </a:buClr>
              <a:buSzPct val="150000"/>
              <a:buFont typeface="Times" pitchFamily="2" charset="0"/>
              <a:buChar char="•"/>
            </a:pPr>
            <a:r>
              <a:rPr lang="en-US" altLang="en-US" sz="2400" baseline="0"/>
              <a:t> If the hole is small, the radiation in the cavity comes to equilibrium with the walls.</a:t>
            </a:r>
          </a:p>
          <a:p>
            <a:pPr>
              <a:spcBef>
                <a:spcPct val="0"/>
              </a:spcBef>
              <a:buClr>
                <a:srgbClr val="B40811"/>
              </a:buClr>
              <a:buSzPct val="150000"/>
              <a:buFont typeface="Times" pitchFamily="2" charset="0"/>
              <a:buChar char="•"/>
            </a:pPr>
            <a:endParaRPr lang="en-US" altLang="en-US" sz="900" baseline="0"/>
          </a:p>
          <a:p>
            <a:pPr>
              <a:spcBef>
                <a:spcPct val="0"/>
              </a:spcBef>
              <a:buClr>
                <a:srgbClr val="B40811"/>
              </a:buClr>
              <a:buSzPct val="150000"/>
              <a:buFont typeface="Times" pitchFamily="2" charset="0"/>
              <a:buChar char="•"/>
            </a:pPr>
            <a:r>
              <a:rPr lang="en-US" altLang="en-US" sz="2400" baseline="0"/>
              <a:t> The hole allows a small fraction of the radiation to pass to a spectrometer -- the radiation coming out has the same spectrum as what is inside</a:t>
            </a:r>
          </a:p>
          <a:p>
            <a:pPr>
              <a:spcBef>
                <a:spcPct val="0"/>
              </a:spcBef>
              <a:buClr>
                <a:srgbClr val="B40811"/>
              </a:buClr>
              <a:buSzPct val="150000"/>
              <a:buFont typeface="Times" pitchFamily="2" charset="0"/>
              <a:buChar char="•"/>
            </a:pPr>
            <a:endParaRPr lang="en-US" altLang="en-US" sz="2400" baseline="0"/>
          </a:p>
        </p:txBody>
      </p:sp>
      <p:sp>
        <p:nvSpPr>
          <p:cNvPr id="27651" name="Line 5">
            <a:extLst>
              <a:ext uri="{FF2B5EF4-FFF2-40B4-BE49-F238E27FC236}">
                <a16:creationId xmlns:a16="http://schemas.microsoft.com/office/drawing/2014/main" id="{B59B3AA1-0901-CB49-91CE-E2AE9B16701F}"/>
              </a:ext>
            </a:extLst>
          </p:cNvPr>
          <p:cNvSpPr>
            <a:spLocks noChangeShapeType="1"/>
          </p:cNvSpPr>
          <p:nvPr/>
        </p:nvSpPr>
        <p:spPr bwMode="auto">
          <a:xfrm>
            <a:off x="1676400" y="2895600"/>
            <a:ext cx="838200" cy="990600"/>
          </a:xfrm>
          <a:prstGeom prst="line">
            <a:avLst/>
          </a:prstGeom>
          <a:noFill/>
          <a:ln w="76200">
            <a:solidFill>
              <a:srgbClr val="B40811"/>
            </a:solidFill>
            <a:round/>
            <a:headEnd type="stealth"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52" name="Rectangle 7">
            <a:extLst>
              <a:ext uri="{FF2B5EF4-FFF2-40B4-BE49-F238E27FC236}">
                <a16:creationId xmlns:a16="http://schemas.microsoft.com/office/drawing/2014/main" id="{A7F17F7C-186E-124D-BF1A-336A7049A7D1}"/>
              </a:ext>
            </a:extLst>
          </p:cNvPr>
          <p:cNvSpPr>
            <a:spLocks noGrp="1" noChangeArrowheads="1"/>
          </p:cNvSpPr>
          <p:nvPr>
            <p:ph type="title"/>
          </p:nvPr>
        </p:nvSpPr>
        <p:spPr>
          <a:xfrm>
            <a:off x="1600200" y="152400"/>
            <a:ext cx="6248400" cy="762000"/>
          </a:xfrm>
          <a:noFill/>
          <a:extLst>
            <a:ext uri="{91240B29-F687-4F45-9708-019B960494DF}">
              <a14:hiddenLine xmlns:a14="http://schemas.microsoft.com/office/drawing/2010/main" w="12700">
                <a:solidFill>
                  <a:schemeClr val="tx1"/>
                </a:solidFill>
                <a:miter lim="800000"/>
                <a:headEnd/>
                <a:tailEnd/>
              </a14:hiddenLine>
            </a:ext>
          </a:extLst>
        </p:spPr>
        <p:txBody>
          <a:bodyPr/>
          <a:lstStyle/>
          <a:p>
            <a:pPr eaLnBrk="1" hangingPunct="1"/>
            <a:r>
              <a:rPr lang="en-US" altLang="en-US" sz="3600">
                <a:solidFill>
                  <a:srgbClr val="B40811"/>
                </a:solidFill>
              </a:rPr>
              <a:t>Black body lab experiment</a:t>
            </a:r>
            <a:endParaRPr lang="en-US"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D9F25881-C55B-7943-A2CA-38688B16DA50}"/>
              </a:ext>
            </a:extLst>
          </p:cNvPr>
          <p:cNvSpPr>
            <a:spLocks noGrp="1" noChangeArrowheads="1"/>
          </p:cNvSpPr>
          <p:nvPr>
            <p:ph type="title"/>
          </p:nvPr>
        </p:nvSpPr>
        <p:spPr>
          <a:xfrm>
            <a:off x="1600200" y="152400"/>
            <a:ext cx="6248400" cy="762000"/>
          </a:xfrm>
          <a:noFill/>
          <a:extLst>
            <a:ext uri="{91240B29-F687-4F45-9708-019B960494DF}">
              <a14:hiddenLine xmlns:a14="http://schemas.microsoft.com/office/drawing/2010/main" w="12700">
                <a:solidFill>
                  <a:schemeClr val="tx1"/>
                </a:solidFill>
                <a:miter lim="800000"/>
                <a:headEnd/>
                <a:tailEnd/>
              </a14:hiddenLine>
            </a:ext>
          </a:extLst>
        </p:spPr>
        <p:txBody>
          <a:bodyPr/>
          <a:lstStyle/>
          <a:p>
            <a:pPr eaLnBrk="1" hangingPunct="1"/>
            <a:r>
              <a:rPr lang="en-US" altLang="en-US" sz="3600">
                <a:solidFill>
                  <a:srgbClr val="B40811"/>
                </a:solidFill>
              </a:rPr>
              <a:t>Black body lab experiment</a:t>
            </a:r>
            <a:endParaRPr lang="en-US" altLang="en-US"/>
          </a:p>
        </p:txBody>
      </p:sp>
      <p:pic>
        <p:nvPicPr>
          <p:cNvPr id="29698" name="Picture 3">
            <a:extLst>
              <a:ext uri="{FF2B5EF4-FFF2-40B4-BE49-F238E27FC236}">
                <a16:creationId xmlns:a16="http://schemas.microsoft.com/office/drawing/2014/main" id="{28FA5D38-F32E-5441-80FC-1D3E70641F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1440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4">
            <a:extLst>
              <a:ext uri="{FF2B5EF4-FFF2-40B4-BE49-F238E27FC236}">
                <a16:creationId xmlns:a16="http://schemas.microsoft.com/office/drawing/2014/main" id="{1C73B167-1E45-2342-9DA7-314ACA2D1193}"/>
              </a:ext>
            </a:extLst>
          </p:cNvPr>
          <p:cNvSpPr>
            <a:spLocks noChangeArrowheads="1"/>
          </p:cNvSpPr>
          <p:nvPr/>
        </p:nvSpPr>
        <p:spPr bwMode="auto">
          <a:xfrm>
            <a:off x="0" y="3495675"/>
            <a:ext cx="9144000" cy="3743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Clr>
                <a:srgbClr val="B40811"/>
              </a:buClr>
              <a:buSzPct val="150000"/>
              <a:buFont typeface="Times" pitchFamily="2" charset="0"/>
              <a:buChar char="•"/>
            </a:pPr>
            <a:r>
              <a:rPr lang="en-US" altLang="en-US" sz="2400" baseline="0"/>
              <a:t> Plot of Planck's radiation law for two temperatures. Note that the peak of the curve moves to the left as the temperature increases: hotter objects output a larger fraction of their EMR at shorter wavelengths.</a:t>
            </a:r>
          </a:p>
          <a:p>
            <a:pPr>
              <a:spcBef>
                <a:spcPct val="0"/>
              </a:spcBef>
              <a:buClr>
                <a:srgbClr val="B40811"/>
              </a:buClr>
              <a:buSzPct val="150000"/>
              <a:buFont typeface="Times" pitchFamily="2" charset="0"/>
              <a:buChar char="•"/>
            </a:pPr>
            <a:endParaRPr lang="en-US" altLang="en-US" sz="2400" baseline="0"/>
          </a:p>
          <a:p>
            <a:pPr>
              <a:spcBef>
                <a:spcPct val="0"/>
              </a:spcBef>
              <a:buClr>
                <a:srgbClr val="B40811"/>
              </a:buClr>
              <a:buSzPct val="150000"/>
              <a:buFont typeface="Times" pitchFamily="2" charset="0"/>
              <a:buChar char="•"/>
            </a:pPr>
            <a:r>
              <a:rPr lang="en-US" altLang="en-US" sz="2400" baseline="0"/>
              <a:t> Note also the strong dependence on temperature of the total emission. The radiancy is the power emitted per unit area per increment of wavelength and so has units of W m</a:t>
            </a:r>
            <a:r>
              <a:rPr lang="en-US" altLang="en-US" sz="2400" baseline="30000"/>
              <a:t>-3</a:t>
            </a:r>
            <a:r>
              <a:rPr lang="en-US" altLang="en-US" sz="2400" baseline="0"/>
              <a:t>.</a:t>
            </a:r>
          </a:p>
          <a:p>
            <a:pPr>
              <a:spcBef>
                <a:spcPct val="0"/>
              </a:spcBef>
              <a:buFontTx/>
              <a:buNone/>
            </a:pPr>
            <a:endParaRPr lang="en-US" altLang="en-US" sz="2400" baseline="0"/>
          </a:p>
          <a:p>
            <a:pPr>
              <a:spcBef>
                <a:spcPct val="0"/>
              </a:spcBef>
              <a:buFontTx/>
              <a:buNone/>
            </a:pPr>
            <a:endParaRPr lang="en-US" altLang="en-US" sz="2400" baseline="0"/>
          </a:p>
        </p:txBody>
      </p:sp>
      <p:sp>
        <p:nvSpPr>
          <p:cNvPr id="29700" name="Line 5">
            <a:extLst>
              <a:ext uri="{FF2B5EF4-FFF2-40B4-BE49-F238E27FC236}">
                <a16:creationId xmlns:a16="http://schemas.microsoft.com/office/drawing/2014/main" id="{2831EBBF-0F1E-824A-AAF3-99CC83716D56}"/>
              </a:ext>
            </a:extLst>
          </p:cNvPr>
          <p:cNvSpPr>
            <a:spLocks noChangeShapeType="1"/>
          </p:cNvSpPr>
          <p:nvPr/>
        </p:nvSpPr>
        <p:spPr bwMode="auto">
          <a:xfrm flipH="1">
            <a:off x="3429000" y="2743200"/>
            <a:ext cx="457200" cy="609600"/>
          </a:xfrm>
          <a:prstGeom prst="line">
            <a:avLst/>
          </a:prstGeom>
          <a:noFill/>
          <a:ln w="76200">
            <a:solidFill>
              <a:srgbClr val="B40811"/>
            </a:solidFill>
            <a:round/>
            <a:headEnd type="stealth" w="med" len="me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3C516846-B3E5-C14A-AEB8-6E2552AF9054}"/>
              </a:ext>
            </a:extLst>
          </p:cNvPr>
          <p:cNvSpPr>
            <a:spLocks noGrp="1" noChangeArrowheads="1"/>
          </p:cNvSpPr>
          <p:nvPr>
            <p:ph type="title"/>
          </p:nvPr>
        </p:nvSpPr>
        <p:spPr>
          <a:xfrm>
            <a:off x="1600200" y="152400"/>
            <a:ext cx="6248400" cy="762000"/>
          </a:xfrm>
          <a:noFill/>
          <a:extLst>
            <a:ext uri="{91240B29-F687-4F45-9708-019B960494DF}">
              <a14:hiddenLine xmlns:a14="http://schemas.microsoft.com/office/drawing/2010/main" w="12700">
                <a:solidFill>
                  <a:schemeClr val="tx1"/>
                </a:solidFill>
                <a:miter lim="800000"/>
                <a:headEnd/>
                <a:tailEnd/>
              </a14:hiddenLine>
            </a:ext>
          </a:extLst>
        </p:spPr>
        <p:txBody>
          <a:bodyPr/>
          <a:lstStyle/>
          <a:p>
            <a:pPr eaLnBrk="1" hangingPunct="1"/>
            <a:r>
              <a:rPr lang="en-US" altLang="en-US" sz="3600">
                <a:solidFill>
                  <a:srgbClr val="B40811"/>
                </a:solidFill>
              </a:rPr>
              <a:t>Black body lab experiment</a:t>
            </a:r>
            <a:endParaRPr lang="en-US" altLang="en-US"/>
          </a:p>
        </p:txBody>
      </p:sp>
      <p:pic>
        <p:nvPicPr>
          <p:cNvPr id="31746" name="Picture 3">
            <a:extLst>
              <a:ext uri="{FF2B5EF4-FFF2-40B4-BE49-F238E27FC236}">
                <a16:creationId xmlns:a16="http://schemas.microsoft.com/office/drawing/2014/main" id="{CD0F5C8B-1CF2-2B49-9D00-5BEA786459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1440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4">
            <a:extLst>
              <a:ext uri="{FF2B5EF4-FFF2-40B4-BE49-F238E27FC236}">
                <a16:creationId xmlns:a16="http://schemas.microsoft.com/office/drawing/2014/main" id="{C5BF66C6-9A16-E146-BF6C-1FE5C8673EE4}"/>
              </a:ext>
            </a:extLst>
          </p:cNvPr>
          <p:cNvSpPr>
            <a:spLocks noChangeArrowheads="1"/>
          </p:cNvSpPr>
          <p:nvPr/>
        </p:nvSpPr>
        <p:spPr bwMode="auto">
          <a:xfrm>
            <a:off x="0" y="3495675"/>
            <a:ext cx="9144000" cy="1570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eaLnBrk="1" hangingPunct="1">
              <a:buClr>
                <a:srgbClr val="B40811"/>
              </a:buClr>
              <a:buSzPct val="150000"/>
              <a:buFont typeface="Times" pitchFamily="2" charset="0"/>
              <a:buChar char="•"/>
            </a:pPr>
            <a:r>
              <a:rPr lang="en-US" altLang="en-US" sz="2400" baseline="0"/>
              <a:t> The spectral radiance from the hole is independent of the material used and only depends on the temperature</a:t>
            </a:r>
          </a:p>
          <a:p>
            <a:pPr>
              <a:spcBef>
                <a:spcPct val="0"/>
              </a:spcBef>
              <a:buFontTx/>
              <a:buNone/>
            </a:pPr>
            <a:endParaRPr lang="en-US" altLang="en-US" sz="2400" baseline="0"/>
          </a:p>
          <a:p>
            <a:pPr>
              <a:spcBef>
                <a:spcPct val="0"/>
              </a:spcBef>
              <a:buFontTx/>
              <a:buNone/>
            </a:pPr>
            <a:endParaRPr lang="en-US" altLang="en-US" sz="2400" baseline="0"/>
          </a:p>
        </p:txBody>
      </p:sp>
      <p:sp>
        <p:nvSpPr>
          <p:cNvPr id="31748" name="Line 5">
            <a:extLst>
              <a:ext uri="{FF2B5EF4-FFF2-40B4-BE49-F238E27FC236}">
                <a16:creationId xmlns:a16="http://schemas.microsoft.com/office/drawing/2014/main" id="{B4B29323-6B92-A640-B46D-4670B4EAEA00}"/>
              </a:ext>
            </a:extLst>
          </p:cNvPr>
          <p:cNvSpPr>
            <a:spLocks noChangeShapeType="1"/>
          </p:cNvSpPr>
          <p:nvPr/>
        </p:nvSpPr>
        <p:spPr bwMode="auto">
          <a:xfrm flipH="1">
            <a:off x="3429000" y="2743200"/>
            <a:ext cx="457200" cy="609600"/>
          </a:xfrm>
          <a:prstGeom prst="line">
            <a:avLst/>
          </a:prstGeom>
          <a:noFill/>
          <a:ln w="76200">
            <a:solidFill>
              <a:srgbClr val="B40811"/>
            </a:solidFill>
            <a:round/>
            <a:headEnd type="stealth" w="med" len="me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4" name="Picture 4" descr="Blackbody">
            <a:extLst>
              <a:ext uri="{FF2B5EF4-FFF2-40B4-BE49-F238E27FC236}">
                <a16:creationId xmlns:a16="http://schemas.microsoft.com/office/drawing/2014/main" id="{00D3A739-B289-A148-90AE-E517EFDFA6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85800"/>
            <a:ext cx="3286125" cy="587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Rectangle 6">
            <a:extLst>
              <a:ext uri="{FF2B5EF4-FFF2-40B4-BE49-F238E27FC236}">
                <a16:creationId xmlns:a16="http://schemas.microsoft.com/office/drawing/2014/main" id="{F41A28E4-0AAA-8C4A-A00B-6EFA48D069BB}"/>
              </a:ext>
            </a:extLst>
          </p:cNvPr>
          <p:cNvSpPr>
            <a:spLocks noChangeArrowheads="1"/>
          </p:cNvSpPr>
          <p:nvPr/>
        </p:nvSpPr>
        <p:spPr bwMode="auto">
          <a:xfrm>
            <a:off x="3581400" y="914400"/>
            <a:ext cx="5486400" cy="201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eaLnBrk="1" hangingPunct="1">
              <a:buClr>
                <a:srgbClr val="B40811"/>
              </a:buClr>
              <a:buFont typeface="Wingdings" pitchFamily="2" charset="2"/>
              <a:buChar char=""/>
            </a:pPr>
            <a:r>
              <a:rPr lang="en-US" altLang="en-US" sz="2200" baseline="0" dirty="0"/>
              <a:t> </a:t>
            </a:r>
            <a:r>
              <a:rPr lang="en-US" altLang="en-US" sz="2200" baseline="0" dirty="0">
                <a:solidFill>
                  <a:srgbClr val="002060"/>
                </a:solidFill>
              </a:rPr>
              <a:t>Thermal radiation is emitted by all objects above absolute zero </a:t>
            </a:r>
            <a:r>
              <a:rPr lang="en-US" altLang="en-US" sz="2000" baseline="0" dirty="0">
                <a:solidFill>
                  <a:srgbClr val="002060"/>
                </a:solidFill>
              </a:rPr>
              <a:t>(-273.15 °C)</a:t>
            </a:r>
          </a:p>
          <a:p>
            <a:pPr eaLnBrk="1" hangingPunct="1">
              <a:buClr>
                <a:srgbClr val="B40811"/>
              </a:buClr>
              <a:buFont typeface="Wingdings" pitchFamily="2" charset="2"/>
              <a:buChar char=""/>
            </a:pPr>
            <a:endParaRPr lang="en-US" altLang="en-US" sz="900" baseline="0" dirty="0">
              <a:solidFill>
                <a:srgbClr val="002060"/>
              </a:solidFill>
            </a:endParaRPr>
          </a:p>
          <a:p>
            <a:pPr eaLnBrk="1" hangingPunct="1">
              <a:buClr>
                <a:srgbClr val="B40811"/>
              </a:buClr>
              <a:buFont typeface="Wingdings" pitchFamily="2" charset="2"/>
              <a:buChar char=""/>
            </a:pPr>
            <a:r>
              <a:rPr lang="en-US" altLang="en-US" sz="2200" baseline="0" dirty="0">
                <a:solidFill>
                  <a:srgbClr val="002060"/>
                </a:solidFill>
              </a:rPr>
              <a:t> Spectrum of this radiation (i.e. intensity vs wavelength) usually follows the idealized </a:t>
            </a:r>
            <a:r>
              <a:rPr lang="en-US" altLang="en-US" sz="2200" b="1" baseline="0" dirty="0">
                <a:solidFill>
                  <a:srgbClr val="002060"/>
                </a:solidFill>
              </a:rPr>
              <a:t>black-body radiation curve</a:t>
            </a:r>
            <a:endParaRPr lang="en-US" altLang="en-US" sz="2200" b="1" baseline="30000" dirty="0">
              <a:solidFill>
                <a:srgbClr val="002060"/>
              </a:solidFill>
            </a:endParaRPr>
          </a:p>
        </p:txBody>
      </p:sp>
      <p:sp>
        <p:nvSpPr>
          <p:cNvPr id="153607" name="Rectangle 7">
            <a:extLst>
              <a:ext uri="{FF2B5EF4-FFF2-40B4-BE49-F238E27FC236}">
                <a16:creationId xmlns:a16="http://schemas.microsoft.com/office/drawing/2014/main" id="{EBBB8B40-E152-A64B-8B24-4A97A8B6A8B5}"/>
              </a:ext>
            </a:extLst>
          </p:cNvPr>
          <p:cNvSpPr>
            <a:spLocks noChangeArrowheads="1"/>
          </p:cNvSpPr>
          <p:nvPr/>
        </p:nvSpPr>
        <p:spPr bwMode="auto">
          <a:xfrm>
            <a:off x="3048000" y="3581400"/>
            <a:ext cx="5943600" cy="7715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eaLnBrk="1" hangingPunct="1">
              <a:buFontTx/>
              <a:buNone/>
            </a:pPr>
            <a:r>
              <a:rPr lang="en-US" altLang="en-US" sz="2200" b="1" baseline="0" dirty="0">
                <a:solidFill>
                  <a:srgbClr val="B40811"/>
                </a:solidFill>
              </a:rPr>
              <a:t>Stefan-Boltzmann law</a:t>
            </a:r>
            <a:r>
              <a:rPr lang="en-US" altLang="en-US" sz="2200" baseline="0" dirty="0">
                <a:solidFill>
                  <a:srgbClr val="B40811"/>
                </a:solidFill>
              </a:rPr>
              <a:t>: </a:t>
            </a:r>
            <a:r>
              <a:rPr lang="en-US" altLang="en-US" sz="2200" baseline="0" dirty="0">
                <a:solidFill>
                  <a:srgbClr val="002060"/>
                </a:solidFill>
              </a:rPr>
              <a:t>Total energy emitted over time by a black body is proportional to T</a:t>
            </a:r>
            <a:r>
              <a:rPr lang="en-US" altLang="en-US" sz="2200" baseline="30000" dirty="0">
                <a:solidFill>
                  <a:srgbClr val="002060"/>
                </a:solidFill>
              </a:rPr>
              <a:t>4</a:t>
            </a:r>
            <a:endParaRPr lang="en-US" altLang="en-US" sz="2200" baseline="0" dirty="0">
              <a:solidFill>
                <a:srgbClr val="002060"/>
              </a:solidFill>
            </a:endParaRPr>
          </a:p>
        </p:txBody>
      </p:sp>
      <p:sp>
        <p:nvSpPr>
          <p:cNvPr id="153608" name="Rectangle 8">
            <a:extLst>
              <a:ext uri="{FF2B5EF4-FFF2-40B4-BE49-F238E27FC236}">
                <a16:creationId xmlns:a16="http://schemas.microsoft.com/office/drawing/2014/main" id="{479A2E45-FD1C-2A40-9FBD-08D8C14F3EE7}"/>
              </a:ext>
            </a:extLst>
          </p:cNvPr>
          <p:cNvSpPr>
            <a:spLocks noChangeArrowheads="1"/>
          </p:cNvSpPr>
          <p:nvPr/>
        </p:nvSpPr>
        <p:spPr bwMode="auto">
          <a:xfrm>
            <a:off x="3505200" y="5095875"/>
            <a:ext cx="5562600" cy="7699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eaLnBrk="1" hangingPunct="1">
              <a:buFontTx/>
              <a:buNone/>
            </a:pPr>
            <a:r>
              <a:rPr lang="en-US" altLang="en-US" sz="2200" b="1" baseline="0" dirty="0">
                <a:solidFill>
                  <a:srgbClr val="B40811"/>
                </a:solidFill>
              </a:rPr>
              <a:t>Wiens displacement law</a:t>
            </a:r>
            <a:r>
              <a:rPr lang="en-US" altLang="en-US" sz="2200" baseline="0" dirty="0">
                <a:solidFill>
                  <a:srgbClr val="B40811"/>
                </a:solidFill>
              </a:rPr>
              <a:t>: </a:t>
            </a:r>
            <a:r>
              <a:rPr lang="en-US" altLang="en-US" sz="2200" baseline="0" dirty="0">
                <a:solidFill>
                  <a:srgbClr val="002060"/>
                </a:solidFill>
              </a:rPr>
              <a:t>The wavelength of the spectral peak is proportional to T</a:t>
            </a:r>
            <a:r>
              <a:rPr lang="en-US" altLang="en-US" sz="2200" baseline="30000" dirty="0">
                <a:solidFill>
                  <a:srgbClr val="002060"/>
                </a:solidFill>
              </a:rPr>
              <a:t>-1</a:t>
            </a:r>
          </a:p>
        </p:txBody>
      </p:sp>
      <p:sp>
        <p:nvSpPr>
          <p:cNvPr id="19461" name="Rectangle 2">
            <a:extLst>
              <a:ext uri="{FF2B5EF4-FFF2-40B4-BE49-F238E27FC236}">
                <a16:creationId xmlns:a16="http://schemas.microsoft.com/office/drawing/2014/main" id="{3FADF545-04CD-3B46-9B57-4A90B6FAA94F}"/>
              </a:ext>
            </a:extLst>
          </p:cNvPr>
          <p:cNvSpPr>
            <a:spLocks noGrp="1" noChangeArrowheads="1"/>
          </p:cNvSpPr>
          <p:nvPr>
            <p:ph type="title"/>
          </p:nvPr>
        </p:nvSpPr>
        <p:spPr>
          <a:xfrm>
            <a:off x="2438400" y="228600"/>
            <a:ext cx="4572000" cy="533400"/>
          </a:xfrm>
          <a:noFill/>
          <a:extLst>
            <a:ext uri="{91240B29-F687-4F45-9708-019B960494DF}">
              <a14:hiddenLine xmlns:a14="http://schemas.microsoft.com/office/drawing/2010/main" w="12700">
                <a:solidFill>
                  <a:schemeClr val="tx1"/>
                </a:solidFill>
                <a:miter lim="800000"/>
                <a:headEnd/>
                <a:tailEnd/>
              </a14:hiddenLine>
            </a:ext>
          </a:extLst>
        </p:spPr>
        <p:txBody>
          <a:bodyPr/>
          <a:lstStyle/>
          <a:p>
            <a:pPr eaLnBrk="1" hangingPunct="1"/>
            <a:r>
              <a:rPr lang="en-US" altLang="en-US" sz="3600">
                <a:solidFill>
                  <a:srgbClr val="B40811"/>
                </a:solidFill>
              </a:rPr>
              <a:t>Thermal Radiation</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360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60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36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7" grpId="0" animBg="1"/>
      <p:bldP spid="153608" grpId="0" animBg="1"/>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26360</TotalTime>
  <Words>3699</Words>
  <Application>Microsoft Macintosh PowerPoint</Application>
  <PresentationFormat>On-screen Show (4:3)</PresentationFormat>
  <Paragraphs>316</Paragraphs>
  <Slides>51</Slides>
  <Notes>45</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51</vt:i4>
      </vt:variant>
    </vt:vector>
  </HeadingPairs>
  <TitlesOfParts>
    <vt:vector size="60" baseType="lpstr">
      <vt:lpstr>ヒラギノ角ゴ Pro W3</vt:lpstr>
      <vt:lpstr>Arial</vt:lpstr>
      <vt:lpstr>Calibri</vt:lpstr>
      <vt:lpstr>Geneva</vt:lpstr>
      <vt:lpstr>Symbol</vt:lpstr>
      <vt:lpstr>Times</vt:lpstr>
      <vt:lpstr>Wingdings</vt:lpstr>
      <vt:lpstr>Wingdings 3</vt:lpstr>
      <vt:lpstr>Blank Presentation</vt:lpstr>
      <vt:lpstr>Satellite Remote Sensing SIO 135/SIO 236  Thermal Radiation  </vt:lpstr>
      <vt:lpstr>EM radiation generation</vt:lpstr>
      <vt:lpstr>Thermal channels of the EM spectrum</vt:lpstr>
      <vt:lpstr>What is a “black body*”?</vt:lpstr>
      <vt:lpstr>“Black body” radiation</vt:lpstr>
      <vt:lpstr>Black body lab experiment</vt:lpstr>
      <vt:lpstr>Black body lab experiment</vt:lpstr>
      <vt:lpstr>Black body lab experiment</vt:lpstr>
      <vt:lpstr>Thermal Radiation</vt:lpstr>
      <vt:lpstr>Describing angular distributions of radiation</vt:lpstr>
      <vt:lpstr>Describing angular distributions of radiation</vt:lpstr>
      <vt:lpstr>Spectral radiance</vt:lpstr>
      <vt:lpstr>PowerPoint Presentation</vt:lpstr>
      <vt:lpstr>Planck’s law</vt:lpstr>
      <vt:lpstr>Planck’s law</vt:lpstr>
      <vt:lpstr>PowerPoint Presentation</vt:lpstr>
      <vt:lpstr>PowerPoint Presentation</vt:lpstr>
      <vt:lpstr>Rayleigh-Jeans approximation</vt:lpstr>
      <vt:lpstr>PowerPoint Presentation</vt:lpstr>
      <vt:lpstr>PowerPoint Presentation</vt:lpstr>
      <vt:lpstr>PowerPoint Presentation</vt:lpstr>
      <vt:lpstr>PowerPoint Presentation</vt:lpstr>
      <vt:lpstr>PowerPoint Presentation</vt:lpstr>
      <vt:lpstr>Real materials</vt:lpstr>
      <vt:lpstr>Real materials</vt:lpstr>
      <vt:lpstr>Real materials</vt:lpstr>
      <vt:lpstr>Temperature of lava flow</vt:lpstr>
      <vt:lpstr>Thermal radiation</vt:lpstr>
      <vt:lpstr>Thermal remote sensing</vt:lpstr>
      <vt:lpstr>PowerPoint Presentation</vt:lpstr>
      <vt:lpstr>Some Applications of Thermal Remote Sensing</vt:lpstr>
      <vt:lpstr>Thermal satellite sensors</vt:lpstr>
      <vt:lpstr>Thermal satellite sensors</vt:lpstr>
      <vt:lpstr>Thermal satellite sensors</vt:lpstr>
      <vt:lpstr>Sea surface temperature</vt:lpstr>
      <vt:lpstr>PowerPoint Presentation</vt:lpstr>
      <vt:lpstr>Sea surface temperature</vt:lpstr>
      <vt:lpstr>Thermal radiation from Earth</vt:lpstr>
      <vt:lpstr>Thermal satellite sensors</vt:lpstr>
      <vt:lpstr>Monitor the ice sheets during polar winter</vt:lpstr>
      <vt:lpstr>Monitor the ice sheets during polar winter</vt:lpstr>
      <vt:lpstr>Sea-ice mapping</vt:lpstr>
      <vt:lpstr>Thermal satellite sensors</vt:lpstr>
      <vt:lpstr>Advanced Spaceborne Thermal Emission and Reflection Radiometer (ASTER)</vt:lpstr>
      <vt:lpstr>Fire monitoring</vt:lpstr>
      <vt:lpstr>Fire monitoring</vt:lpstr>
      <vt:lpstr>Clouds and the Earth's Radiant Energy System (CERES)</vt:lpstr>
      <vt:lpstr>Thermal satellite sensors</vt:lpstr>
      <vt:lpstr>Thermal satellite sensors</vt:lpstr>
      <vt:lpstr>PowerPoint Presentation</vt:lpstr>
      <vt:lpstr>PowerPoint Presentation</vt:lpstr>
    </vt:vector>
  </TitlesOfParts>
  <Company>Helen SIO</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Satellite Remote Sensing SIO 135/SIO 236  Lecture 2: Platforms and orbits  Helen Amanda Fricker</dc:title>
  <dc:creator>Helen SIO</dc:creator>
  <cp:lastModifiedBy>Helen Amanda Fricker</cp:lastModifiedBy>
  <cp:revision>136</cp:revision>
  <dcterms:created xsi:type="dcterms:W3CDTF">2009-02-19T00:08:55Z</dcterms:created>
  <dcterms:modified xsi:type="dcterms:W3CDTF">2019-04-21T05:42:28Z</dcterms:modified>
</cp:coreProperties>
</file>